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998" r:id="rId3"/>
    <p:sldId id="999" r:id="rId4"/>
    <p:sldId id="1000" r:id="rId5"/>
    <p:sldId id="1001" r:id="rId6"/>
    <p:sldId id="1002" r:id="rId7"/>
    <p:sldId id="1003" r:id="rId8"/>
    <p:sldId id="1004" r:id="rId9"/>
    <p:sldId id="1005" r:id="rId10"/>
    <p:sldId id="1020" r:id="rId11"/>
    <p:sldId id="1006" r:id="rId12"/>
    <p:sldId id="1007" r:id="rId13"/>
    <p:sldId id="943" r:id="rId14"/>
    <p:sldId id="1026" r:id="rId15"/>
    <p:sldId id="1008" r:id="rId16"/>
    <p:sldId id="1009" r:id="rId17"/>
    <p:sldId id="1024" r:id="rId18"/>
    <p:sldId id="1010" r:id="rId19"/>
    <p:sldId id="1011" r:id="rId20"/>
    <p:sldId id="945" r:id="rId21"/>
    <p:sldId id="1012" r:id="rId22"/>
    <p:sldId id="1013" r:id="rId23"/>
    <p:sldId id="989" r:id="rId24"/>
    <p:sldId id="1014" r:id="rId25"/>
    <p:sldId id="1015" r:id="rId26"/>
    <p:sldId id="986" r:id="rId27"/>
    <p:sldId id="1016" r:id="rId28"/>
    <p:sldId id="1017" r:id="rId29"/>
    <p:sldId id="987" r:id="rId30"/>
    <p:sldId id="1018" r:id="rId31"/>
    <p:sldId id="1019" r:id="rId32"/>
    <p:sldId id="991" r:id="rId33"/>
    <p:sldId id="1027" r:id="rId34"/>
    <p:sldId id="985" r:id="rId35"/>
    <p:sldId id="478" r:id="rId3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64F"/>
    <a:srgbClr val="76C48C"/>
    <a:srgbClr val="CBD869"/>
    <a:srgbClr val="3D5063"/>
    <a:srgbClr val="439184"/>
    <a:srgbClr val="000000"/>
    <a:srgbClr val="4B6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77" autoAdjust="0"/>
    <p:restoredTop sz="94259" autoAdjust="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103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B1E88-E233-4D97-8231-B4365EA4A1E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3E41B566-C294-41DC-8185-8269CFB96F3A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2020</a:t>
          </a:r>
        </a:p>
        <a:p>
          <a:r>
            <a:rPr lang="pt-BR" sz="2400" b="1" dirty="0">
              <a:solidFill>
                <a:srgbClr val="76C48C"/>
              </a:solidFill>
            </a:rPr>
            <a:t>(43 Ações)</a:t>
          </a:r>
        </a:p>
      </dgm:t>
    </dgm:pt>
    <dgm:pt modelId="{68A486FB-B373-4DBC-83AF-C3DB3889C013}" type="parTrans" cxnId="{14AF1BEC-14CD-47F2-BCCC-F7C07AAE7643}">
      <dgm:prSet/>
      <dgm:spPr/>
      <dgm:t>
        <a:bodyPr/>
        <a:lstStyle/>
        <a:p>
          <a:endParaRPr lang="pt-BR" sz="1100"/>
        </a:p>
      </dgm:t>
    </dgm:pt>
    <dgm:pt modelId="{8E255694-C242-4E01-BD51-F0F1427894AE}" type="sibTrans" cxnId="{14AF1BEC-14CD-47F2-BCCC-F7C07AAE7643}">
      <dgm:prSet/>
      <dgm:spPr/>
      <dgm:t>
        <a:bodyPr/>
        <a:lstStyle/>
        <a:p>
          <a:endParaRPr lang="pt-BR" sz="1100"/>
        </a:p>
      </dgm:t>
    </dgm:pt>
    <dgm:pt modelId="{AAD022E6-BA72-4BFB-AE9A-DF4E16C8FA2D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2021</a:t>
          </a:r>
        </a:p>
        <a:p>
          <a:r>
            <a:rPr lang="pt-BR" sz="2400" b="1" dirty="0">
              <a:solidFill>
                <a:srgbClr val="76C48C"/>
              </a:solidFill>
            </a:rPr>
            <a:t>(25 Ações)</a:t>
          </a:r>
          <a:endParaRPr lang="pt-BR" sz="2400" dirty="0">
            <a:solidFill>
              <a:srgbClr val="3D5063"/>
            </a:solidFill>
          </a:endParaRPr>
        </a:p>
      </dgm:t>
    </dgm:pt>
    <dgm:pt modelId="{FFF47829-8A83-4464-B2D9-2A2939D7BE44}" type="parTrans" cxnId="{6BF818B7-7DC8-4230-A3A1-C885A00F0B72}">
      <dgm:prSet/>
      <dgm:spPr/>
      <dgm:t>
        <a:bodyPr/>
        <a:lstStyle/>
        <a:p>
          <a:endParaRPr lang="pt-BR" sz="1100"/>
        </a:p>
      </dgm:t>
    </dgm:pt>
    <dgm:pt modelId="{B99547A9-B662-4ECC-A249-FF33EF99F16C}" type="sibTrans" cxnId="{6BF818B7-7DC8-4230-A3A1-C885A00F0B72}">
      <dgm:prSet/>
      <dgm:spPr/>
      <dgm:t>
        <a:bodyPr/>
        <a:lstStyle/>
        <a:p>
          <a:endParaRPr lang="pt-BR" sz="1100"/>
        </a:p>
      </dgm:t>
    </dgm:pt>
    <dgm:pt modelId="{E528C531-9483-4810-AD59-91CC7F04E114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2022</a:t>
          </a:r>
        </a:p>
        <a:p>
          <a:r>
            <a:rPr lang="pt-BR" sz="2400" b="1" dirty="0">
              <a:solidFill>
                <a:srgbClr val="76C48C"/>
              </a:solidFill>
            </a:rPr>
            <a:t>(30 Ações)</a:t>
          </a:r>
          <a:endParaRPr lang="pt-BR" sz="2400" dirty="0">
            <a:solidFill>
              <a:srgbClr val="3D5063"/>
            </a:solidFill>
          </a:endParaRPr>
        </a:p>
      </dgm:t>
    </dgm:pt>
    <dgm:pt modelId="{12764F4F-622E-4891-A87C-5A6C96176F9A}" type="parTrans" cxnId="{1A0FF1D4-EE23-4BED-BF3B-AF14823D4E95}">
      <dgm:prSet/>
      <dgm:spPr/>
      <dgm:t>
        <a:bodyPr/>
        <a:lstStyle/>
        <a:p>
          <a:endParaRPr lang="pt-BR" sz="1100"/>
        </a:p>
      </dgm:t>
    </dgm:pt>
    <dgm:pt modelId="{C269FC05-B83F-4E71-9E14-5772DA674525}" type="sibTrans" cxnId="{1A0FF1D4-EE23-4BED-BF3B-AF14823D4E95}">
      <dgm:prSet/>
      <dgm:spPr/>
      <dgm:t>
        <a:bodyPr/>
        <a:lstStyle/>
        <a:p>
          <a:endParaRPr lang="pt-BR" sz="1100"/>
        </a:p>
      </dgm:t>
    </dgm:pt>
    <dgm:pt modelId="{AE73E57B-66D2-430F-AFA8-7C3135526B45}" type="pres">
      <dgm:prSet presAssocID="{77CB1E88-E233-4D97-8231-B4365EA4A1EB}" presName="Name0" presStyleCnt="0">
        <dgm:presLayoutVars>
          <dgm:dir/>
          <dgm:resizeHandles val="exact"/>
        </dgm:presLayoutVars>
      </dgm:prSet>
      <dgm:spPr/>
    </dgm:pt>
    <dgm:pt modelId="{0961A320-CAD4-4664-A4CB-E02B2C74E1F7}" type="pres">
      <dgm:prSet presAssocID="{77CB1E88-E233-4D97-8231-B4365EA4A1EB}" presName="arrow" presStyleLbl="bgShp" presStyleIdx="0" presStyleCnt="1"/>
      <dgm:spPr>
        <a:solidFill>
          <a:srgbClr val="3D5063"/>
        </a:solidFill>
      </dgm:spPr>
    </dgm:pt>
    <dgm:pt modelId="{0786AE6D-9554-409D-A413-059DA6BCB1FF}" type="pres">
      <dgm:prSet presAssocID="{77CB1E88-E233-4D97-8231-B4365EA4A1EB}" presName="points" presStyleCnt="0"/>
      <dgm:spPr/>
    </dgm:pt>
    <dgm:pt modelId="{5E187B42-E581-4E28-A462-EC8C3DD1EA59}" type="pres">
      <dgm:prSet presAssocID="{3E41B566-C294-41DC-8185-8269CFB96F3A}" presName="compositeA" presStyleCnt="0"/>
      <dgm:spPr/>
    </dgm:pt>
    <dgm:pt modelId="{A0717AC1-5F5E-4B6C-8D84-5DC82D11D2FF}" type="pres">
      <dgm:prSet presAssocID="{3E41B566-C294-41DC-8185-8269CFB96F3A}" presName="textA" presStyleLbl="revTx" presStyleIdx="0" presStyleCnt="3" custLinFactNeighborY="32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57A3B0-0451-4549-9191-7ACEA99EF586}" type="pres">
      <dgm:prSet presAssocID="{3E41B566-C294-41DC-8185-8269CFB96F3A}" presName="circleA" presStyleLbl="node1" presStyleIdx="0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A94516D3-F994-49AE-B8D1-9910A863A0A5}" type="pres">
      <dgm:prSet presAssocID="{3E41B566-C294-41DC-8185-8269CFB96F3A}" presName="spaceA" presStyleCnt="0"/>
      <dgm:spPr/>
    </dgm:pt>
    <dgm:pt modelId="{3A20BE7D-8C00-4B89-9FD8-28160BAFAD9B}" type="pres">
      <dgm:prSet presAssocID="{8E255694-C242-4E01-BD51-F0F1427894AE}" presName="space" presStyleCnt="0"/>
      <dgm:spPr/>
    </dgm:pt>
    <dgm:pt modelId="{D8FA7BA8-68E1-43AD-87FB-825771B2E917}" type="pres">
      <dgm:prSet presAssocID="{AAD022E6-BA72-4BFB-AE9A-DF4E16C8FA2D}" presName="compositeB" presStyleCnt="0"/>
      <dgm:spPr/>
    </dgm:pt>
    <dgm:pt modelId="{D231A5C4-BAE1-4D13-A9BC-AF1DE592E075}" type="pres">
      <dgm:prSet presAssocID="{AAD022E6-BA72-4BFB-AE9A-DF4E16C8FA2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1EE4F0-005D-4462-A121-72005FD243ED}" type="pres">
      <dgm:prSet presAssocID="{AAD022E6-BA72-4BFB-AE9A-DF4E16C8FA2D}" presName="circleB" presStyleLbl="node1" presStyleIdx="1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E5C655F0-75F6-4E6C-AA87-69039F96FE72}" type="pres">
      <dgm:prSet presAssocID="{AAD022E6-BA72-4BFB-AE9A-DF4E16C8FA2D}" presName="spaceB" presStyleCnt="0"/>
      <dgm:spPr/>
    </dgm:pt>
    <dgm:pt modelId="{EE0E31E4-9984-4F41-A4BD-F7665C4F0ADE}" type="pres">
      <dgm:prSet presAssocID="{B99547A9-B662-4ECC-A249-FF33EF99F16C}" presName="space" presStyleCnt="0"/>
      <dgm:spPr/>
    </dgm:pt>
    <dgm:pt modelId="{FFA41E90-E120-413C-ADA9-8EA05F496A20}" type="pres">
      <dgm:prSet presAssocID="{E528C531-9483-4810-AD59-91CC7F04E114}" presName="compositeA" presStyleCnt="0"/>
      <dgm:spPr/>
    </dgm:pt>
    <dgm:pt modelId="{3EFB7B86-85D3-4C9E-958A-EDAEAACDD5BE}" type="pres">
      <dgm:prSet presAssocID="{E528C531-9483-4810-AD59-91CC7F04E114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723800-5887-4F0D-96C4-F164073DC21A}" type="pres">
      <dgm:prSet presAssocID="{E528C531-9483-4810-AD59-91CC7F04E114}" presName="circleA" presStyleLbl="node1" presStyleIdx="2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989E92AD-1EBF-4AB2-8CAA-3817F61E2CC0}" type="pres">
      <dgm:prSet presAssocID="{E528C531-9483-4810-AD59-91CC7F04E114}" presName="spaceA" presStyleCnt="0"/>
      <dgm:spPr/>
    </dgm:pt>
  </dgm:ptLst>
  <dgm:cxnLst>
    <dgm:cxn modelId="{D1F2487A-8B1F-4EF6-B3D0-3933BE55F86A}" type="presOf" srcId="{E528C531-9483-4810-AD59-91CC7F04E114}" destId="{3EFB7B86-85D3-4C9E-958A-EDAEAACDD5BE}" srcOrd="0" destOrd="0" presId="urn:microsoft.com/office/officeart/2005/8/layout/hProcess11"/>
    <dgm:cxn modelId="{1A0FF1D4-EE23-4BED-BF3B-AF14823D4E95}" srcId="{77CB1E88-E233-4D97-8231-B4365EA4A1EB}" destId="{E528C531-9483-4810-AD59-91CC7F04E114}" srcOrd="2" destOrd="0" parTransId="{12764F4F-622E-4891-A87C-5A6C96176F9A}" sibTransId="{C269FC05-B83F-4E71-9E14-5772DA674525}"/>
    <dgm:cxn modelId="{6BF818B7-7DC8-4230-A3A1-C885A00F0B72}" srcId="{77CB1E88-E233-4D97-8231-B4365EA4A1EB}" destId="{AAD022E6-BA72-4BFB-AE9A-DF4E16C8FA2D}" srcOrd="1" destOrd="0" parTransId="{FFF47829-8A83-4464-B2D9-2A2939D7BE44}" sibTransId="{B99547A9-B662-4ECC-A249-FF33EF99F16C}"/>
    <dgm:cxn modelId="{E49B29E3-F886-4791-BD51-E7AB6663CA41}" type="presOf" srcId="{AAD022E6-BA72-4BFB-AE9A-DF4E16C8FA2D}" destId="{D231A5C4-BAE1-4D13-A9BC-AF1DE592E075}" srcOrd="0" destOrd="0" presId="urn:microsoft.com/office/officeart/2005/8/layout/hProcess11"/>
    <dgm:cxn modelId="{D4C94BA3-1D7C-46A8-A209-B1FA1714C664}" type="presOf" srcId="{77CB1E88-E233-4D97-8231-B4365EA4A1EB}" destId="{AE73E57B-66D2-430F-AFA8-7C3135526B45}" srcOrd="0" destOrd="0" presId="urn:microsoft.com/office/officeart/2005/8/layout/hProcess11"/>
    <dgm:cxn modelId="{42433385-423A-435E-8158-D8F492720D54}" type="presOf" srcId="{3E41B566-C294-41DC-8185-8269CFB96F3A}" destId="{A0717AC1-5F5E-4B6C-8D84-5DC82D11D2FF}" srcOrd="0" destOrd="0" presId="urn:microsoft.com/office/officeart/2005/8/layout/hProcess11"/>
    <dgm:cxn modelId="{14AF1BEC-14CD-47F2-BCCC-F7C07AAE7643}" srcId="{77CB1E88-E233-4D97-8231-B4365EA4A1EB}" destId="{3E41B566-C294-41DC-8185-8269CFB96F3A}" srcOrd="0" destOrd="0" parTransId="{68A486FB-B373-4DBC-83AF-C3DB3889C013}" sibTransId="{8E255694-C242-4E01-BD51-F0F1427894AE}"/>
    <dgm:cxn modelId="{D2E425E2-E812-4D1C-B64D-3DF73D84C456}" type="presParOf" srcId="{AE73E57B-66D2-430F-AFA8-7C3135526B45}" destId="{0961A320-CAD4-4664-A4CB-E02B2C74E1F7}" srcOrd="0" destOrd="0" presId="urn:microsoft.com/office/officeart/2005/8/layout/hProcess11"/>
    <dgm:cxn modelId="{09ED7F1F-C939-494B-A246-3C1007736465}" type="presParOf" srcId="{AE73E57B-66D2-430F-AFA8-7C3135526B45}" destId="{0786AE6D-9554-409D-A413-059DA6BCB1FF}" srcOrd="1" destOrd="0" presId="urn:microsoft.com/office/officeart/2005/8/layout/hProcess11"/>
    <dgm:cxn modelId="{68B8B018-0E3E-4F8B-870B-DEE0E0540AFF}" type="presParOf" srcId="{0786AE6D-9554-409D-A413-059DA6BCB1FF}" destId="{5E187B42-E581-4E28-A462-EC8C3DD1EA59}" srcOrd="0" destOrd="0" presId="urn:microsoft.com/office/officeart/2005/8/layout/hProcess11"/>
    <dgm:cxn modelId="{31696F73-3659-4BED-AEDD-6E8AC710B963}" type="presParOf" srcId="{5E187B42-E581-4E28-A462-EC8C3DD1EA59}" destId="{A0717AC1-5F5E-4B6C-8D84-5DC82D11D2FF}" srcOrd="0" destOrd="0" presId="urn:microsoft.com/office/officeart/2005/8/layout/hProcess11"/>
    <dgm:cxn modelId="{A41BF477-7144-4AE5-848D-55336A68BCA9}" type="presParOf" srcId="{5E187B42-E581-4E28-A462-EC8C3DD1EA59}" destId="{3E57A3B0-0451-4549-9191-7ACEA99EF586}" srcOrd="1" destOrd="0" presId="urn:microsoft.com/office/officeart/2005/8/layout/hProcess11"/>
    <dgm:cxn modelId="{F2C145C4-65E8-4D89-A768-E57EDFFC92AF}" type="presParOf" srcId="{5E187B42-E581-4E28-A462-EC8C3DD1EA59}" destId="{A94516D3-F994-49AE-B8D1-9910A863A0A5}" srcOrd="2" destOrd="0" presId="urn:microsoft.com/office/officeart/2005/8/layout/hProcess11"/>
    <dgm:cxn modelId="{41E8AEA1-6E36-42D6-962B-50F6A4A7681E}" type="presParOf" srcId="{0786AE6D-9554-409D-A413-059DA6BCB1FF}" destId="{3A20BE7D-8C00-4B89-9FD8-28160BAFAD9B}" srcOrd="1" destOrd="0" presId="urn:microsoft.com/office/officeart/2005/8/layout/hProcess11"/>
    <dgm:cxn modelId="{738F9009-04FD-4B3F-B77B-B9C1F8C42CFF}" type="presParOf" srcId="{0786AE6D-9554-409D-A413-059DA6BCB1FF}" destId="{D8FA7BA8-68E1-43AD-87FB-825771B2E917}" srcOrd="2" destOrd="0" presId="urn:microsoft.com/office/officeart/2005/8/layout/hProcess11"/>
    <dgm:cxn modelId="{5412C0D0-DFB2-4F04-8AB3-C0DEFD1E2F56}" type="presParOf" srcId="{D8FA7BA8-68E1-43AD-87FB-825771B2E917}" destId="{D231A5C4-BAE1-4D13-A9BC-AF1DE592E075}" srcOrd="0" destOrd="0" presId="urn:microsoft.com/office/officeart/2005/8/layout/hProcess11"/>
    <dgm:cxn modelId="{AFC2004E-733A-4FE0-B32D-D46F5459B1B7}" type="presParOf" srcId="{D8FA7BA8-68E1-43AD-87FB-825771B2E917}" destId="{171EE4F0-005D-4462-A121-72005FD243ED}" srcOrd="1" destOrd="0" presId="urn:microsoft.com/office/officeart/2005/8/layout/hProcess11"/>
    <dgm:cxn modelId="{D8288714-283F-4BFD-BC38-3799BC062F3A}" type="presParOf" srcId="{D8FA7BA8-68E1-43AD-87FB-825771B2E917}" destId="{E5C655F0-75F6-4E6C-AA87-69039F96FE72}" srcOrd="2" destOrd="0" presId="urn:microsoft.com/office/officeart/2005/8/layout/hProcess11"/>
    <dgm:cxn modelId="{2EF416E4-FEDC-491E-8865-FFACDB40D363}" type="presParOf" srcId="{0786AE6D-9554-409D-A413-059DA6BCB1FF}" destId="{EE0E31E4-9984-4F41-A4BD-F7665C4F0ADE}" srcOrd="3" destOrd="0" presId="urn:microsoft.com/office/officeart/2005/8/layout/hProcess11"/>
    <dgm:cxn modelId="{86B1C4C9-AA74-4CC8-BC53-7F5646DB4CCE}" type="presParOf" srcId="{0786AE6D-9554-409D-A413-059DA6BCB1FF}" destId="{FFA41E90-E120-413C-ADA9-8EA05F496A20}" srcOrd="4" destOrd="0" presId="urn:microsoft.com/office/officeart/2005/8/layout/hProcess11"/>
    <dgm:cxn modelId="{5C32C345-8725-48CB-B5F8-D76862C814C1}" type="presParOf" srcId="{FFA41E90-E120-413C-ADA9-8EA05F496A20}" destId="{3EFB7B86-85D3-4C9E-958A-EDAEAACDD5BE}" srcOrd="0" destOrd="0" presId="urn:microsoft.com/office/officeart/2005/8/layout/hProcess11"/>
    <dgm:cxn modelId="{FF876403-FF57-4608-B5FF-7B7B54B93C6E}" type="presParOf" srcId="{FFA41E90-E120-413C-ADA9-8EA05F496A20}" destId="{6A723800-5887-4F0D-96C4-F164073DC21A}" srcOrd="1" destOrd="0" presId="urn:microsoft.com/office/officeart/2005/8/layout/hProcess11"/>
    <dgm:cxn modelId="{F74C6979-83A8-4623-9952-63590463A2BE}" type="presParOf" srcId="{FFA41E90-E120-413C-ADA9-8EA05F496A20}" destId="{989E92AD-1EBF-4AB2-8CAA-3817F61E2CC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CB1E88-E233-4D97-8231-B4365EA4A1E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3E41B566-C294-41DC-8185-8269CFB96F3A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2020</a:t>
          </a:r>
        </a:p>
        <a:p>
          <a:r>
            <a:rPr lang="pt-BR" sz="2400" b="1" dirty="0">
              <a:solidFill>
                <a:srgbClr val="76C48C"/>
              </a:solidFill>
            </a:rPr>
            <a:t>(9 Ações)</a:t>
          </a:r>
        </a:p>
      </dgm:t>
    </dgm:pt>
    <dgm:pt modelId="{68A486FB-B373-4DBC-83AF-C3DB3889C013}" type="parTrans" cxnId="{14AF1BEC-14CD-47F2-BCCC-F7C07AAE7643}">
      <dgm:prSet/>
      <dgm:spPr/>
      <dgm:t>
        <a:bodyPr/>
        <a:lstStyle/>
        <a:p>
          <a:endParaRPr lang="pt-BR" sz="1100"/>
        </a:p>
      </dgm:t>
    </dgm:pt>
    <dgm:pt modelId="{8E255694-C242-4E01-BD51-F0F1427894AE}" type="sibTrans" cxnId="{14AF1BEC-14CD-47F2-BCCC-F7C07AAE7643}">
      <dgm:prSet/>
      <dgm:spPr/>
      <dgm:t>
        <a:bodyPr/>
        <a:lstStyle/>
        <a:p>
          <a:endParaRPr lang="pt-BR" sz="1100"/>
        </a:p>
      </dgm:t>
    </dgm:pt>
    <dgm:pt modelId="{AAD022E6-BA72-4BFB-AE9A-DF4E16C8FA2D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2021</a:t>
          </a:r>
        </a:p>
        <a:p>
          <a:r>
            <a:rPr lang="pt-BR" sz="2400" b="1" dirty="0">
              <a:solidFill>
                <a:srgbClr val="76C48C"/>
              </a:solidFill>
            </a:rPr>
            <a:t>(12 Ações)</a:t>
          </a:r>
          <a:endParaRPr lang="pt-BR" sz="2400" dirty="0">
            <a:solidFill>
              <a:srgbClr val="3D5063"/>
            </a:solidFill>
          </a:endParaRPr>
        </a:p>
      </dgm:t>
    </dgm:pt>
    <dgm:pt modelId="{FFF47829-8A83-4464-B2D9-2A2939D7BE44}" type="parTrans" cxnId="{6BF818B7-7DC8-4230-A3A1-C885A00F0B72}">
      <dgm:prSet/>
      <dgm:spPr/>
      <dgm:t>
        <a:bodyPr/>
        <a:lstStyle/>
        <a:p>
          <a:endParaRPr lang="pt-BR" sz="1100"/>
        </a:p>
      </dgm:t>
    </dgm:pt>
    <dgm:pt modelId="{B99547A9-B662-4ECC-A249-FF33EF99F16C}" type="sibTrans" cxnId="{6BF818B7-7DC8-4230-A3A1-C885A00F0B72}">
      <dgm:prSet/>
      <dgm:spPr/>
      <dgm:t>
        <a:bodyPr/>
        <a:lstStyle/>
        <a:p>
          <a:endParaRPr lang="pt-BR" sz="1100"/>
        </a:p>
      </dgm:t>
    </dgm:pt>
    <dgm:pt modelId="{E528C531-9483-4810-AD59-91CC7F04E114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2022</a:t>
          </a:r>
        </a:p>
        <a:p>
          <a:r>
            <a:rPr lang="pt-BR" sz="2400" b="1" dirty="0">
              <a:solidFill>
                <a:srgbClr val="76C48C"/>
              </a:solidFill>
            </a:rPr>
            <a:t>(29 Ações)</a:t>
          </a:r>
          <a:endParaRPr lang="pt-BR" sz="2400" dirty="0">
            <a:solidFill>
              <a:srgbClr val="3D5063"/>
            </a:solidFill>
          </a:endParaRPr>
        </a:p>
      </dgm:t>
    </dgm:pt>
    <dgm:pt modelId="{12764F4F-622E-4891-A87C-5A6C96176F9A}" type="parTrans" cxnId="{1A0FF1D4-EE23-4BED-BF3B-AF14823D4E95}">
      <dgm:prSet/>
      <dgm:spPr/>
      <dgm:t>
        <a:bodyPr/>
        <a:lstStyle/>
        <a:p>
          <a:endParaRPr lang="pt-BR" sz="1100"/>
        </a:p>
      </dgm:t>
    </dgm:pt>
    <dgm:pt modelId="{C269FC05-B83F-4E71-9E14-5772DA674525}" type="sibTrans" cxnId="{1A0FF1D4-EE23-4BED-BF3B-AF14823D4E95}">
      <dgm:prSet/>
      <dgm:spPr/>
      <dgm:t>
        <a:bodyPr/>
        <a:lstStyle/>
        <a:p>
          <a:endParaRPr lang="pt-BR" sz="1100"/>
        </a:p>
      </dgm:t>
    </dgm:pt>
    <dgm:pt modelId="{AE73E57B-66D2-430F-AFA8-7C3135526B45}" type="pres">
      <dgm:prSet presAssocID="{77CB1E88-E233-4D97-8231-B4365EA4A1EB}" presName="Name0" presStyleCnt="0">
        <dgm:presLayoutVars>
          <dgm:dir/>
          <dgm:resizeHandles val="exact"/>
        </dgm:presLayoutVars>
      </dgm:prSet>
      <dgm:spPr/>
    </dgm:pt>
    <dgm:pt modelId="{0961A320-CAD4-4664-A4CB-E02B2C74E1F7}" type="pres">
      <dgm:prSet presAssocID="{77CB1E88-E233-4D97-8231-B4365EA4A1EB}" presName="arrow" presStyleLbl="bgShp" presStyleIdx="0" presStyleCnt="1"/>
      <dgm:spPr>
        <a:solidFill>
          <a:srgbClr val="3D5063"/>
        </a:solidFill>
      </dgm:spPr>
    </dgm:pt>
    <dgm:pt modelId="{0786AE6D-9554-409D-A413-059DA6BCB1FF}" type="pres">
      <dgm:prSet presAssocID="{77CB1E88-E233-4D97-8231-B4365EA4A1EB}" presName="points" presStyleCnt="0"/>
      <dgm:spPr/>
    </dgm:pt>
    <dgm:pt modelId="{5E187B42-E581-4E28-A462-EC8C3DD1EA59}" type="pres">
      <dgm:prSet presAssocID="{3E41B566-C294-41DC-8185-8269CFB96F3A}" presName="compositeA" presStyleCnt="0"/>
      <dgm:spPr/>
    </dgm:pt>
    <dgm:pt modelId="{A0717AC1-5F5E-4B6C-8D84-5DC82D11D2FF}" type="pres">
      <dgm:prSet presAssocID="{3E41B566-C294-41DC-8185-8269CFB96F3A}" presName="textA" presStyleLbl="revTx" presStyleIdx="0" presStyleCnt="3" custLinFactNeighborY="32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57A3B0-0451-4549-9191-7ACEA99EF586}" type="pres">
      <dgm:prSet presAssocID="{3E41B566-C294-41DC-8185-8269CFB96F3A}" presName="circleA" presStyleLbl="node1" presStyleIdx="0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A94516D3-F994-49AE-B8D1-9910A863A0A5}" type="pres">
      <dgm:prSet presAssocID="{3E41B566-C294-41DC-8185-8269CFB96F3A}" presName="spaceA" presStyleCnt="0"/>
      <dgm:spPr/>
    </dgm:pt>
    <dgm:pt modelId="{3A20BE7D-8C00-4B89-9FD8-28160BAFAD9B}" type="pres">
      <dgm:prSet presAssocID="{8E255694-C242-4E01-BD51-F0F1427894AE}" presName="space" presStyleCnt="0"/>
      <dgm:spPr/>
    </dgm:pt>
    <dgm:pt modelId="{D8FA7BA8-68E1-43AD-87FB-825771B2E917}" type="pres">
      <dgm:prSet presAssocID="{AAD022E6-BA72-4BFB-AE9A-DF4E16C8FA2D}" presName="compositeB" presStyleCnt="0"/>
      <dgm:spPr/>
    </dgm:pt>
    <dgm:pt modelId="{D231A5C4-BAE1-4D13-A9BC-AF1DE592E075}" type="pres">
      <dgm:prSet presAssocID="{AAD022E6-BA72-4BFB-AE9A-DF4E16C8FA2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1EE4F0-005D-4462-A121-72005FD243ED}" type="pres">
      <dgm:prSet presAssocID="{AAD022E6-BA72-4BFB-AE9A-DF4E16C8FA2D}" presName="circleB" presStyleLbl="node1" presStyleIdx="1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E5C655F0-75F6-4E6C-AA87-69039F96FE72}" type="pres">
      <dgm:prSet presAssocID="{AAD022E6-BA72-4BFB-AE9A-DF4E16C8FA2D}" presName="spaceB" presStyleCnt="0"/>
      <dgm:spPr/>
    </dgm:pt>
    <dgm:pt modelId="{EE0E31E4-9984-4F41-A4BD-F7665C4F0ADE}" type="pres">
      <dgm:prSet presAssocID="{B99547A9-B662-4ECC-A249-FF33EF99F16C}" presName="space" presStyleCnt="0"/>
      <dgm:spPr/>
    </dgm:pt>
    <dgm:pt modelId="{FFA41E90-E120-413C-ADA9-8EA05F496A20}" type="pres">
      <dgm:prSet presAssocID="{E528C531-9483-4810-AD59-91CC7F04E114}" presName="compositeA" presStyleCnt="0"/>
      <dgm:spPr/>
    </dgm:pt>
    <dgm:pt modelId="{3EFB7B86-85D3-4C9E-958A-EDAEAACDD5BE}" type="pres">
      <dgm:prSet presAssocID="{E528C531-9483-4810-AD59-91CC7F04E114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723800-5887-4F0D-96C4-F164073DC21A}" type="pres">
      <dgm:prSet presAssocID="{E528C531-9483-4810-AD59-91CC7F04E114}" presName="circleA" presStyleLbl="node1" presStyleIdx="2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989E92AD-1EBF-4AB2-8CAA-3817F61E2CC0}" type="pres">
      <dgm:prSet presAssocID="{E528C531-9483-4810-AD59-91CC7F04E114}" presName="spaceA" presStyleCnt="0"/>
      <dgm:spPr/>
    </dgm:pt>
  </dgm:ptLst>
  <dgm:cxnLst>
    <dgm:cxn modelId="{91AD2B04-2076-4ACD-9B90-7817BB8BB9F6}" type="presOf" srcId="{E528C531-9483-4810-AD59-91CC7F04E114}" destId="{3EFB7B86-85D3-4C9E-958A-EDAEAACDD5BE}" srcOrd="0" destOrd="0" presId="urn:microsoft.com/office/officeart/2005/8/layout/hProcess11"/>
    <dgm:cxn modelId="{1A0FF1D4-EE23-4BED-BF3B-AF14823D4E95}" srcId="{77CB1E88-E233-4D97-8231-B4365EA4A1EB}" destId="{E528C531-9483-4810-AD59-91CC7F04E114}" srcOrd="2" destOrd="0" parTransId="{12764F4F-622E-4891-A87C-5A6C96176F9A}" sibTransId="{C269FC05-B83F-4E71-9E14-5772DA674525}"/>
    <dgm:cxn modelId="{6BF818B7-7DC8-4230-A3A1-C885A00F0B72}" srcId="{77CB1E88-E233-4D97-8231-B4365EA4A1EB}" destId="{AAD022E6-BA72-4BFB-AE9A-DF4E16C8FA2D}" srcOrd="1" destOrd="0" parTransId="{FFF47829-8A83-4464-B2D9-2A2939D7BE44}" sibTransId="{B99547A9-B662-4ECC-A249-FF33EF99F16C}"/>
    <dgm:cxn modelId="{30C28FD4-C39E-4B59-8222-A9C3F62D0825}" type="presOf" srcId="{3E41B566-C294-41DC-8185-8269CFB96F3A}" destId="{A0717AC1-5F5E-4B6C-8D84-5DC82D11D2FF}" srcOrd="0" destOrd="0" presId="urn:microsoft.com/office/officeart/2005/8/layout/hProcess11"/>
    <dgm:cxn modelId="{E03497BC-9C32-4C6A-ACCD-DC3048FE4002}" type="presOf" srcId="{AAD022E6-BA72-4BFB-AE9A-DF4E16C8FA2D}" destId="{D231A5C4-BAE1-4D13-A9BC-AF1DE592E075}" srcOrd="0" destOrd="0" presId="urn:microsoft.com/office/officeart/2005/8/layout/hProcess11"/>
    <dgm:cxn modelId="{CEC3BBF2-69FE-47EB-BA88-6347512A864B}" type="presOf" srcId="{77CB1E88-E233-4D97-8231-B4365EA4A1EB}" destId="{AE73E57B-66D2-430F-AFA8-7C3135526B45}" srcOrd="0" destOrd="0" presId="urn:microsoft.com/office/officeart/2005/8/layout/hProcess11"/>
    <dgm:cxn modelId="{14AF1BEC-14CD-47F2-BCCC-F7C07AAE7643}" srcId="{77CB1E88-E233-4D97-8231-B4365EA4A1EB}" destId="{3E41B566-C294-41DC-8185-8269CFB96F3A}" srcOrd="0" destOrd="0" parTransId="{68A486FB-B373-4DBC-83AF-C3DB3889C013}" sibTransId="{8E255694-C242-4E01-BD51-F0F1427894AE}"/>
    <dgm:cxn modelId="{0FD8ADE8-279D-46B5-8753-97B33EA1140E}" type="presParOf" srcId="{AE73E57B-66D2-430F-AFA8-7C3135526B45}" destId="{0961A320-CAD4-4664-A4CB-E02B2C74E1F7}" srcOrd="0" destOrd="0" presId="urn:microsoft.com/office/officeart/2005/8/layout/hProcess11"/>
    <dgm:cxn modelId="{AFF5F83A-BBDB-49DD-B6F8-CB2DC4009E9D}" type="presParOf" srcId="{AE73E57B-66D2-430F-AFA8-7C3135526B45}" destId="{0786AE6D-9554-409D-A413-059DA6BCB1FF}" srcOrd="1" destOrd="0" presId="urn:microsoft.com/office/officeart/2005/8/layout/hProcess11"/>
    <dgm:cxn modelId="{14DC227E-E208-40E3-94B3-65B2D4D25082}" type="presParOf" srcId="{0786AE6D-9554-409D-A413-059DA6BCB1FF}" destId="{5E187B42-E581-4E28-A462-EC8C3DD1EA59}" srcOrd="0" destOrd="0" presId="urn:microsoft.com/office/officeart/2005/8/layout/hProcess11"/>
    <dgm:cxn modelId="{F0194A04-5A86-4C4F-9FE2-1BD42F9C8A32}" type="presParOf" srcId="{5E187B42-E581-4E28-A462-EC8C3DD1EA59}" destId="{A0717AC1-5F5E-4B6C-8D84-5DC82D11D2FF}" srcOrd="0" destOrd="0" presId="urn:microsoft.com/office/officeart/2005/8/layout/hProcess11"/>
    <dgm:cxn modelId="{885B0837-2A76-486B-BD58-C4C158A12D43}" type="presParOf" srcId="{5E187B42-E581-4E28-A462-EC8C3DD1EA59}" destId="{3E57A3B0-0451-4549-9191-7ACEA99EF586}" srcOrd="1" destOrd="0" presId="urn:microsoft.com/office/officeart/2005/8/layout/hProcess11"/>
    <dgm:cxn modelId="{8FEF4515-4F1C-4766-AC21-04CFD8EBD336}" type="presParOf" srcId="{5E187B42-E581-4E28-A462-EC8C3DD1EA59}" destId="{A94516D3-F994-49AE-B8D1-9910A863A0A5}" srcOrd="2" destOrd="0" presId="urn:microsoft.com/office/officeart/2005/8/layout/hProcess11"/>
    <dgm:cxn modelId="{ED500238-C364-46EF-853F-56B625E7E2AA}" type="presParOf" srcId="{0786AE6D-9554-409D-A413-059DA6BCB1FF}" destId="{3A20BE7D-8C00-4B89-9FD8-28160BAFAD9B}" srcOrd="1" destOrd="0" presId="urn:microsoft.com/office/officeart/2005/8/layout/hProcess11"/>
    <dgm:cxn modelId="{C981DE78-E530-48E5-87CE-1A1049CCB808}" type="presParOf" srcId="{0786AE6D-9554-409D-A413-059DA6BCB1FF}" destId="{D8FA7BA8-68E1-43AD-87FB-825771B2E917}" srcOrd="2" destOrd="0" presId="urn:microsoft.com/office/officeart/2005/8/layout/hProcess11"/>
    <dgm:cxn modelId="{834E0C36-7646-4158-88F4-5139D2965646}" type="presParOf" srcId="{D8FA7BA8-68E1-43AD-87FB-825771B2E917}" destId="{D231A5C4-BAE1-4D13-A9BC-AF1DE592E075}" srcOrd="0" destOrd="0" presId="urn:microsoft.com/office/officeart/2005/8/layout/hProcess11"/>
    <dgm:cxn modelId="{CEFE3925-14B6-419C-8682-BFE6A516168C}" type="presParOf" srcId="{D8FA7BA8-68E1-43AD-87FB-825771B2E917}" destId="{171EE4F0-005D-4462-A121-72005FD243ED}" srcOrd="1" destOrd="0" presId="urn:microsoft.com/office/officeart/2005/8/layout/hProcess11"/>
    <dgm:cxn modelId="{0ED33E41-967A-471B-8888-F48DC408FA43}" type="presParOf" srcId="{D8FA7BA8-68E1-43AD-87FB-825771B2E917}" destId="{E5C655F0-75F6-4E6C-AA87-69039F96FE72}" srcOrd="2" destOrd="0" presId="urn:microsoft.com/office/officeart/2005/8/layout/hProcess11"/>
    <dgm:cxn modelId="{BF8B0DB8-ECF5-47EE-A9F0-3C6855A41DCF}" type="presParOf" srcId="{0786AE6D-9554-409D-A413-059DA6BCB1FF}" destId="{EE0E31E4-9984-4F41-A4BD-F7665C4F0ADE}" srcOrd="3" destOrd="0" presId="urn:microsoft.com/office/officeart/2005/8/layout/hProcess11"/>
    <dgm:cxn modelId="{D55FEFD4-7224-4118-B79C-579D9A231438}" type="presParOf" srcId="{0786AE6D-9554-409D-A413-059DA6BCB1FF}" destId="{FFA41E90-E120-413C-ADA9-8EA05F496A20}" srcOrd="4" destOrd="0" presId="urn:microsoft.com/office/officeart/2005/8/layout/hProcess11"/>
    <dgm:cxn modelId="{58A5A9AF-98DE-4642-8245-D32AC86F012D}" type="presParOf" srcId="{FFA41E90-E120-413C-ADA9-8EA05F496A20}" destId="{3EFB7B86-85D3-4C9E-958A-EDAEAACDD5BE}" srcOrd="0" destOrd="0" presId="urn:microsoft.com/office/officeart/2005/8/layout/hProcess11"/>
    <dgm:cxn modelId="{8DB6A68C-45F1-40A6-9E30-A99C74537FAA}" type="presParOf" srcId="{FFA41E90-E120-413C-ADA9-8EA05F496A20}" destId="{6A723800-5887-4F0D-96C4-F164073DC21A}" srcOrd="1" destOrd="0" presId="urn:microsoft.com/office/officeart/2005/8/layout/hProcess11"/>
    <dgm:cxn modelId="{DCBDAA0D-0789-48F6-8550-5A39F0AF199B}" type="presParOf" srcId="{FFA41E90-E120-413C-ADA9-8EA05F496A20}" destId="{989E92AD-1EBF-4AB2-8CAA-3817F61E2CC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CB1E88-E233-4D97-8231-B4365EA4A1E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3E41B566-C294-41DC-8185-8269CFB96F3A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2020</a:t>
          </a:r>
        </a:p>
        <a:p>
          <a:r>
            <a:rPr lang="pt-BR" sz="2400" b="1" dirty="0">
              <a:solidFill>
                <a:srgbClr val="EA664F"/>
              </a:solidFill>
            </a:rPr>
            <a:t>(3 Ações)</a:t>
          </a:r>
        </a:p>
      </dgm:t>
    </dgm:pt>
    <dgm:pt modelId="{68A486FB-B373-4DBC-83AF-C3DB3889C013}" type="parTrans" cxnId="{14AF1BEC-14CD-47F2-BCCC-F7C07AAE7643}">
      <dgm:prSet/>
      <dgm:spPr/>
      <dgm:t>
        <a:bodyPr/>
        <a:lstStyle/>
        <a:p>
          <a:endParaRPr lang="pt-BR" sz="1100"/>
        </a:p>
      </dgm:t>
    </dgm:pt>
    <dgm:pt modelId="{8E255694-C242-4E01-BD51-F0F1427894AE}" type="sibTrans" cxnId="{14AF1BEC-14CD-47F2-BCCC-F7C07AAE7643}">
      <dgm:prSet/>
      <dgm:spPr/>
      <dgm:t>
        <a:bodyPr/>
        <a:lstStyle/>
        <a:p>
          <a:endParaRPr lang="pt-BR" sz="1100"/>
        </a:p>
      </dgm:t>
    </dgm:pt>
    <dgm:pt modelId="{AAD022E6-BA72-4BFB-AE9A-DF4E16C8FA2D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2021</a:t>
          </a:r>
        </a:p>
        <a:p>
          <a:r>
            <a:rPr lang="pt-BR" sz="2400" b="1" dirty="0">
              <a:solidFill>
                <a:srgbClr val="EA664F"/>
              </a:solidFill>
            </a:rPr>
            <a:t>(3 Ações)</a:t>
          </a:r>
          <a:endParaRPr lang="pt-BR" sz="2400" dirty="0">
            <a:solidFill>
              <a:srgbClr val="EA664F"/>
            </a:solidFill>
          </a:endParaRPr>
        </a:p>
      </dgm:t>
    </dgm:pt>
    <dgm:pt modelId="{FFF47829-8A83-4464-B2D9-2A2939D7BE44}" type="parTrans" cxnId="{6BF818B7-7DC8-4230-A3A1-C885A00F0B72}">
      <dgm:prSet/>
      <dgm:spPr/>
      <dgm:t>
        <a:bodyPr/>
        <a:lstStyle/>
        <a:p>
          <a:endParaRPr lang="pt-BR" sz="1100"/>
        </a:p>
      </dgm:t>
    </dgm:pt>
    <dgm:pt modelId="{B99547A9-B662-4ECC-A249-FF33EF99F16C}" type="sibTrans" cxnId="{6BF818B7-7DC8-4230-A3A1-C885A00F0B72}">
      <dgm:prSet/>
      <dgm:spPr/>
      <dgm:t>
        <a:bodyPr/>
        <a:lstStyle/>
        <a:p>
          <a:endParaRPr lang="pt-BR" sz="1100"/>
        </a:p>
      </dgm:t>
    </dgm:pt>
    <dgm:pt modelId="{E528C531-9483-4810-AD59-91CC7F04E114}">
      <dgm:prSet phldrT="[Texto]" custT="1"/>
      <dgm:spPr/>
      <dgm:t>
        <a:bodyPr/>
        <a:lstStyle/>
        <a:p>
          <a:r>
            <a:rPr lang="pt-BR" sz="2400" dirty="0">
              <a:solidFill>
                <a:srgbClr val="3D5063"/>
              </a:solidFill>
            </a:rPr>
            <a:t>Plano de Ação Anual 2022</a:t>
          </a:r>
        </a:p>
        <a:p>
          <a:r>
            <a:rPr lang="pt-BR" sz="2400" b="1" dirty="0">
              <a:solidFill>
                <a:srgbClr val="EA664F"/>
              </a:solidFill>
            </a:rPr>
            <a:t>(</a:t>
          </a:r>
          <a:r>
            <a:rPr lang="pt-BR" sz="2400" b="1" dirty="0" smtClean="0">
              <a:solidFill>
                <a:srgbClr val="EA664F"/>
              </a:solidFill>
            </a:rPr>
            <a:t>11 </a:t>
          </a:r>
          <a:r>
            <a:rPr lang="pt-BR" sz="2400" b="1" dirty="0">
              <a:solidFill>
                <a:srgbClr val="EA664F"/>
              </a:solidFill>
            </a:rPr>
            <a:t>Ações)</a:t>
          </a:r>
          <a:endParaRPr lang="pt-BR" sz="2400" dirty="0">
            <a:solidFill>
              <a:srgbClr val="EA664F"/>
            </a:solidFill>
          </a:endParaRPr>
        </a:p>
      </dgm:t>
    </dgm:pt>
    <dgm:pt modelId="{12764F4F-622E-4891-A87C-5A6C96176F9A}" type="parTrans" cxnId="{1A0FF1D4-EE23-4BED-BF3B-AF14823D4E95}">
      <dgm:prSet/>
      <dgm:spPr/>
      <dgm:t>
        <a:bodyPr/>
        <a:lstStyle/>
        <a:p>
          <a:endParaRPr lang="pt-BR" sz="1100"/>
        </a:p>
      </dgm:t>
    </dgm:pt>
    <dgm:pt modelId="{C269FC05-B83F-4E71-9E14-5772DA674525}" type="sibTrans" cxnId="{1A0FF1D4-EE23-4BED-BF3B-AF14823D4E95}">
      <dgm:prSet/>
      <dgm:spPr/>
      <dgm:t>
        <a:bodyPr/>
        <a:lstStyle/>
        <a:p>
          <a:endParaRPr lang="pt-BR" sz="1100"/>
        </a:p>
      </dgm:t>
    </dgm:pt>
    <dgm:pt modelId="{AE73E57B-66D2-430F-AFA8-7C3135526B45}" type="pres">
      <dgm:prSet presAssocID="{77CB1E88-E233-4D97-8231-B4365EA4A1EB}" presName="Name0" presStyleCnt="0">
        <dgm:presLayoutVars>
          <dgm:dir/>
          <dgm:resizeHandles val="exact"/>
        </dgm:presLayoutVars>
      </dgm:prSet>
      <dgm:spPr/>
    </dgm:pt>
    <dgm:pt modelId="{0961A320-CAD4-4664-A4CB-E02B2C74E1F7}" type="pres">
      <dgm:prSet presAssocID="{77CB1E88-E233-4D97-8231-B4365EA4A1EB}" presName="arrow" presStyleLbl="bgShp" presStyleIdx="0" presStyleCnt="1"/>
      <dgm:spPr>
        <a:solidFill>
          <a:srgbClr val="3D5063"/>
        </a:solidFill>
      </dgm:spPr>
    </dgm:pt>
    <dgm:pt modelId="{0786AE6D-9554-409D-A413-059DA6BCB1FF}" type="pres">
      <dgm:prSet presAssocID="{77CB1E88-E233-4D97-8231-B4365EA4A1EB}" presName="points" presStyleCnt="0"/>
      <dgm:spPr/>
    </dgm:pt>
    <dgm:pt modelId="{5E187B42-E581-4E28-A462-EC8C3DD1EA59}" type="pres">
      <dgm:prSet presAssocID="{3E41B566-C294-41DC-8185-8269CFB96F3A}" presName="compositeA" presStyleCnt="0"/>
      <dgm:spPr/>
    </dgm:pt>
    <dgm:pt modelId="{A0717AC1-5F5E-4B6C-8D84-5DC82D11D2FF}" type="pres">
      <dgm:prSet presAssocID="{3E41B566-C294-41DC-8185-8269CFB96F3A}" presName="textA" presStyleLbl="revTx" presStyleIdx="0" presStyleCnt="3" custLinFactNeighborY="32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57A3B0-0451-4549-9191-7ACEA99EF586}" type="pres">
      <dgm:prSet presAssocID="{3E41B566-C294-41DC-8185-8269CFB96F3A}" presName="circleA" presStyleLbl="node1" presStyleIdx="0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A94516D3-F994-49AE-B8D1-9910A863A0A5}" type="pres">
      <dgm:prSet presAssocID="{3E41B566-C294-41DC-8185-8269CFB96F3A}" presName="spaceA" presStyleCnt="0"/>
      <dgm:spPr/>
    </dgm:pt>
    <dgm:pt modelId="{3A20BE7D-8C00-4B89-9FD8-28160BAFAD9B}" type="pres">
      <dgm:prSet presAssocID="{8E255694-C242-4E01-BD51-F0F1427894AE}" presName="space" presStyleCnt="0"/>
      <dgm:spPr/>
    </dgm:pt>
    <dgm:pt modelId="{D8FA7BA8-68E1-43AD-87FB-825771B2E917}" type="pres">
      <dgm:prSet presAssocID="{AAD022E6-BA72-4BFB-AE9A-DF4E16C8FA2D}" presName="compositeB" presStyleCnt="0"/>
      <dgm:spPr/>
    </dgm:pt>
    <dgm:pt modelId="{D231A5C4-BAE1-4D13-A9BC-AF1DE592E075}" type="pres">
      <dgm:prSet presAssocID="{AAD022E6-BA72-4BFB-AE9A-DF4E16C8FA2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71EE4F0-005D-4462-A121-72005FD243ED}" type="pres">
      <dgm:prSet presAssocID="{AAD022E6-BA72-4BFB-AE9A-DF4E16C8FA2D}" presName="circleB" presStyleLbl="node1" presStyleIdx="1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E5C655F0-75F6-4E6C-AA87-69039F96FE72}" type="pres">
      <dgm:prSet presAssocID="{AAD022E6-BA72-4BFB-AE9A-DF4E16C8FA2D}" presName="spaceB" presStyleCnt="0"/>
      <dgm:spPr/>
    </dgm:pt>
    <dgm:pt modelId="{EE0E31E4-9984-4F41-A4BD-F7665C4F0ADE}" type="pres">
      <dgm:prSet presAssocID="{B99547A9-B662-4ECC-A249-FF33EF99F16C}" presName="space" presStyleCnt="0"/>
      <dgm:spPr/>
    </dgm:pt>
    <dgm:pt modelId="{FFA41E90-E120-413C-ADA9-8EA05F496A20}" type="pres">
      <dgm:prSet presAssocID="{E528C531-9483-4810-AD59-91CC7F04E114}" presName="compositeA" presStyleCnt="0"/>
      <dgm:spPr/>
    </dgm:pt>
    <dgm:pt modelId="{3EFB7B86-85D3-4C9E-958A-EDAEAACDD5BE}" type="pres">
      <dgm:prSet presAssocID="{E528C531-9483-4810-AD59-91CC7F04E114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723800-5887-4F0D-96C4-F164073DC21A}" type="pres">
      <dgm:prSet presAssocID="{E528C531-9483-4810-AD59-91CC7F04E114}" presName="circleA" presStyleLbl="node1" presStyleIdx="2" presStyleCnt="3"/>
      <dgm:spPr>
        <a:solidFill>
          <a:srgbClr val="76C48C"/>
        </a:solidFill>
        <a:ln>
          <a:solidFill>
            <a:srgbClr val="76C48C"/>
          </a:solidFill>
        </a:ln>
      </dgm:spPr>
    </dgm:pt>
    <dgm:pt modelId="{989E92AD-1EBF-4AB2-8CAA-3817F61E2CC0}" type="pres">
      <dgm:prSet presAssocID="{E528C531-9483-4810-AD59-91CC7F04E114}" presName="spaceA" presStyleCnt="0"/>
      <dgm:spPr/>
    </dgm:pt>
  </dgm:ptLst>
  <dgm:cxnLst>
    <dgm:cxn modelId="{1A0FF1D4-EE23-4BED-BF3B-AF14823D4E95}" srcId="{77CB1E88-E233-4D97-8231-B4365EA4A1EB}" destId="{E528C531-9483-4810-AD59-91CC7F04E114}" srcOrd="2" destOrd="0" parTransId="{12764F4F-622E-4891-A87C-5A6C96176F9A}" sibTransId="{C269FC05-B83F-4E71-9E14-5772DA674525}"/>
    <dgm:cxn modelId="{6BF818B7-7DC8-4230-A3A1-C885A00F0B72}" srcId="{77CB1E88-E233-4D97-8231-B4365EA4A1EB}" destId="{AAD022E6-BA72-4BFB-AE9A-DF4E16C8FA2D}" srcOrd="1" destOrd="0" parTransId="{FFF47829-8A83-4464-B2D9-2A2939D7BE44}" sibTransId="{B99547A9-B662-4ECC-A249-FF33EF99F16C}"/>
    <dgm:cxn modelId="{F0B8DB6C-FCF5-421B-8F77-80FF283A89E5}" type="presOf" srcId="{77CB1E88-E233-4D97-8231-B4365EA4A1EB}" destId="{AE73E57B-66D2-430F-AFA8-7C3135526B45}" srcOrd="0" destOrd="0" presId="urn:microsoft.com/office/officeart/2005/8/layout/hProcess11"/>
    <dgm:cxn modelId="{14AF1BEC-14CD-47F2-BCCC-F7C07AAE7643}" srcId="{77CB1E88-E233-4D97-8231-B4365EA4A1EB}" destId="{3E41B566-C294-41DC-8185-8269CFB96F3A}" srcOrd="0" destOrd="0" parTransId="{68A486FB-B373-4DBC-83AF-C3DB3889C013}" sibTransId="{8E255694-C242-4E01-BD51-F0F1427894AE}"/>
    <dgm:cxn modelId="{2E93FB3F-9F38-4089-BE80-113D48F0D114}" type="presOf" srcId="{E528C531-9483-4810-AD59-91CC7F04E114}" destId="{3EFB7B86-85D3-4C9E-958A-EDAEAACDD5BE}" srcOrd="0" destOrd="0" presId="urn:microsoft.com/office/officeart/2005/8/layout/hProcess11"/>
    <dgm:cxn modelId="{DD6F02CE-932D-4E77-9948-D01D27E2F4EF}" type="presOf" srcId="{AAD022E6-BA72-4BFB-AE9A-DF4E16C8FA2D}" destId="{D231A5C4-BAE1-4D13-A9BC-AF1DE592E075}" srcOrd="0" destOrd="0" presId="urn:microsoft.com/office/officeart/2005/8/layout/hProcess11"/>
    <dgm:cxn modelId="{09ADB37C-C735-4397-A351-FFD2C7E66F2B}" type="presOf" srcId="{3E41B566-C294-41DC-8185-8269CFB96F3A}" destId="{A0717AC1-5F5E-4B6C-8D84-5DC82D11D2FF}" srcOrd="0" destOrd="0" presId="urn:microsoft.com/office/officeart/2005/8/layout/hProcess11"/>
    <dgm:cxn modelId="{7341F5FD-427A-44FD-86D0-E2AA457584F9}" type="presParOf" srcId="{AE73E57B-66D2-430F-AFA8-7C3135526B45}" destId="{0961A320-CAD4-4664-A4CB-E02B2C74E1F7}" srcOrd="0" destOrd="0" presId="urn:microsoft.com/office/officeart/2005/8/layout/hProcess11"/>
    <dgm:cxn modelId="{270E7799-BDD5-4A23-A97D-C42AA166671A}" type="presParOf" srcId="{AE73E57B-66D2-430F-AFA8-7C3135526B45}" destId="{0786AE6D-9554-409D-A413-059DA6BCB1FF}" srcOrd="1" destOrd="0" presId="urn:microsoft.com/office/officeart/2005/8/layout/hProcess11"/>
    <dgm:cxn modelId="{9FAE86C7-E5DE-49F2-AA88-73C8170B64F6}" type="presParOf" srcId="{0786AE6D-9554-409D-A413-059DA6BCB1FF}" destId="{5E187B42-E581-4E28-A462-EC8C3DD1EA59}" srcOrd="0" destOrd="0" presId="urn:microsoft.com/office/officeart/2005/8/layout/hProcess11"/>
    <dgm:cxn modelId="{47B1E918-EB5D-4B05-91DE-DAED994DECA9}" type="presParOf" srcId="{5E187B42-E581-4E28-A462-EC8C3DD1EA59}" destId="{A0717AC1-5F5E-4B6C-8D84-5DC82D11D2FF}" srcOrd="0" destOrd="0" presId="urn:microsoft.com/office/officeart/2005/8/layout/hProcess11"/>
    <dgm:cxn modelId="{1ECC2292-370A-45CE-899C-2EE878649C4C}" type="presParOf" srcId="{5E187B42-E581-4E28-A462-EC8C3DD1EA59}" destId="{3E57A3B0-0451-4549-9191-7ACEA99EF586}" srcOrd="1" destOrd="0" presId="urn:microsoft.com/office/officeart/2005/8/layout/hProcess11"/>
    <dgm:cxn modelId="{B896A74C-7903-4143-A42C-01ABA091080F}" type="presParOf" srcId="{5E187B42-E581-4E28-A462-EC8C3DD1EA59}" destId="{A94516D3-F994-49AE-B8D1-9910A863A0A5}" srcOrd="2" destOrd="0" presId="urn:microsoft.com/office/officeart/2005/8/layout/hProcess11"/>
    <dgm:cxn modelId="{3EBA3038-C1D2-42B2-9230-EF2E27B3B56E}" type="presParOf" srcId="{0786AE6D-9554-409D-A413-059DA6BCB1FF}" destId="{3A20BE7D-8C00-4B89-9FD8-28160BAFAD9B}" srcOrd="1" destOrd="0" presId="urn:microsoft.com/office/officeart/2005/8/layout/hProcess11"/>
    <dgm:cxn modelId="{65EBB848-6F70-474E-974E-6E295E619A35}" type="presParOf" srcId="{0786AE6D-9554-409D-A413-059DA6BCB1FF}" destId="{D8FA7BA8-68E1-43AD-87FB-825771B2E917}" srcOrd="2" destOrd="0" presId="urn:microsoft.com/office/officeart/2005/8/layout/hProcess11"/>
    <dgm:cxn modelId="{DF0E6FCD-13BE-4F0C-AF41-BC444A6CAA77}" type="presParOf" srcId="{D8FA7BA8-68E1-43AD-87FB-825771B2E917}" destId="{D231A5C4-BAE1-4D13-A9BC-AF1DE592E075}" srcOrd="0" destOrd="0" presId="urn:microsoft.com/office/officeart/2005/8/layout/hProcess11"/>
    <dgm:cxn modelId="{F0F5018D-E536-4D59-AA53-57D8C9E5C449}" type="presParOf" srcId="{D8FA7BA8-68E1-43AD-87FB-825771B2E917}" destId="{171EE4F0-005D-4462-A121-72005FD243ED}" srcOrd="1" destOrd="0" presId="urn:microsoft.com/office/officeart/2005/8/layout/hProcess11"/>
    <dgm:cxn modelId="{85B86382-4856-4098-B4A3-ADE4EDA088D2}" type="presParOf" srcId="{D8FA7BA8-68E1-43AD-87FB-825771B2E917}" destId="{E5C655F0-75F6-4E6C-AA87-69039F96FE72}" srcOrd="2" destOrd="0" presId="urn:microsoft.com/office/officeart/2005/8/layout/hProcess11"/>
    <dgm:cxn modelId="{8595A5E4-44B4-4D0B-89E6-00B24926C6E3}" type="presParOf" srcId="{0786AE6D-9554-409D-A413-059DA6BCB1FF}" destId="{EE0E31E4-9984-4F41-A4BD-F7665C4F0ADE}" srcOrd="3" destOrd="0" presId="urn:microsoft.com/office/officeart/2005/8/layout/hProcess11"/>
    <dgm:cxn modelId="{FD447B6A-A276-4CC5-9E11-196510060791}" type="presParOf" srcId="{0786AE6D-9554-409D-A413-059DA6BCB1FF}" destId="{FFA41E90-E120-413C-ADA9-8EA05F496A20}" srcOrd="4" destOrd="0" presId="urn:microsoft.com/office/officeart/2005/8/layout/hProcess11"/>
    <dgm:cxn modelId="{3CFF2666-ABB2-4DB9-BD1F-712E01AE84F6}" type="presParOf" srcId="{FFA41E90-E120-413C-ADA9-8EA05F496A20}" destId="{3EFB7B86-85D3-4C9E-958A-EDAEAACDD5BE}" srcOrd="0" destOrd="0" presId="urn:microsoft.com/office/officeart/2005/8/layout/hProcess11"/>
    <dgm:cxn modelId="{B0DD4883-860F-44E5-B51F-792E9F6DBBD5}" type="presParOf" srcId="{FFA41E90-E120-413C-ADA9-8EA05F496A20}" destId="{6A723800-5887-4F0D-96C4-F164073DC21A}" srcOrd="1" destOrd="0" presId="urn:microsoft.com/office/officeart/2005/8/layout/hProcess11"/>
    <dgm:cxn modelId="{1EEC20AF-13AD-4FA0-9FAC-0FD9D518FA38}" type="presParOf" srcId="{FFA41E90-E120-413C-ADA9-8EA05F496A20}" destId="{989E92AD-1EBF-4AB2-8CAA-3817F61E2CC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A320-CAD4-4664-A4CB-E02B2C74E1F7}">
      <dsp:nvSpPr>
        <dsp:cNvPr id="0" name=""/>
        <dsp:cNvSpPr/>
      </dsp:nvSpPr>
      <dsp:spPr>
        <a:xfrm>
          <a:off x="0" y="1210926"/>
          <a:ext cx="12192000" cy="1614569"/>
        </a:xfrm>
        <a:prstGeom prst="notchedRightArrow">
          <a:avLst/>
        </a:prstGeom>
        <a:solidFill>
          <a:srgbClr val="3D506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17AC1-5F5E-4B6C-8D84-5DC82D11D2FF}">
      <dsp:nvSpPr>
        <dsp:cNvPr id="0" name=""/>
        <dsp:cNvSpPr/>
      </dsp:nvSpPr>
      <dsp:spPr>
        <a:xfrm>
          <a:off x="5357" y="52247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(43 Ações)</a:t>
          </a:r>
        </a:p>
      </dsp:txBody>
      <dsp:txXfrm>
        <a:off x="5357" y="52247"/>
        <a:ext cx="3536156" cy="1614569"/>
      </dsp:txXfrm>
    </dsp:sp>
    <dsp:sp modelId="{3E57A3B0-0451-4549-9191-7ACEA99EF586}">
      <dsp:nvSpPr>
        <dsp:cNvPr id="0" name=""/>
        <dsp:cNvSpPr/>
      </dsp:nvSpPr>
      <dsp:spPr>
        <a:xfrm>
          <a:off x="1571614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1A5C4-BAE1-4D13-A9BC-AF1DE592E075}">
      <dsp:nvSpPr>
        <dsp:cNvPr id="0" name=""/>
        <dsp:cNvSpPr/>
      </dsp:nvSpPr>
      <dsp:spPr>
        <a:xfrm>
          <a:off x="3718321" y="2421853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2021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(25 Ações)</a:t>
          </a:r>
          <a:endParaRPr lang="pt-BR" sz="2400" kern="1200" dirty="0">
            <a:solidFill>
              <a:srgbClr val="3D5063"/>
            </a:solidFill>
          </a:endParaRPr>
        </a:p>
      </dsp:txBody>
      <dsp:txXfrm>
        <a:off x="3718321" y="2421853"/>
        <a:ext cx="3536156" cy="1614569"/>
      </dsp:txXfrm>
    </dsp:sp>
    <dsp:sp modelId="{171EE4F0-005D-4462-A121-72005FD243ED}">
      <dsp:nvSpPr>
        <dsp:cNvPr id="0" name=""/>
        <dsp:cNvSpPr/>
      </dsp:nvSpPr>
      <dsp:spPr>
        <a:xfrm>
          <a:off x="5284578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B7B86-85D3-4C9E-958A-EDAEAACDD5BE}">
      <dsp:nvSpPr>
        <dsp:cNvPr id="0" name=""/>
        <dsp:cNvSpPr/>
      </dsp:nvSpPr>
      <dsp:spPr>
        <a:xfrm>
          <a:off x="7431285" y="0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2022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(30 Ações)</a:t>
          </a:r>
          <a:endParaRPr lang="pt-BR" sz="2400" kern="1200" dirty="0">
            <a:solidFill>
              <a:srgbClr val="3D5063"/>
            </a:solidFill>
          </a:endParaRPr>
        </a:p>
      </dsp:txBody>
      <dsp:txXfrm>
        <a:off x="7431285" y="0"/>
        <a:ext cx="3536156" cy="1614569"/>
      </dsp:txXfrm>
    </dsp:sp>
    <dsp:sp modelId="{6A723800-5887-4F0D-96C4-F164073DC21A}">
      <dsp:nvSpPr>
        <dsp:cNvPr id="0" name=""/>
        <dsp:cNvSpPr/>
      </dsp:nvSpPr>
      <dsp:spPr>
        <a:xfrm>
          <a:off x="8997542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A320-CAD4-4664-A4CB-E02B2C74E1F7}">
      <dsp:nvSpPr>
        <dsp:cNvPr id="0" name=""/>
        <dsp:cNvSpPr/>
      </dsp:nvSpPr>
      <dsp:spPr>
        <a:xfrm>
          <a:off x="0" y="1210926"/>
          <a:ext cx="12192000" cy="1614569"/>
        </a:xfrm>
        <a:prstGeom prst="notchedRightArrow">
          <a:avLst/>
        </a:prstGeom>
        <a:solidFill>
          <a:srgbClr val="3D506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17AC1-5F5E-4B6C-8D84-5DC82D11D2FF}">
      <dsp:nvSpPr>
        <dsp:cNvPr id="0" name=""/>
        <dsp:cNvSpPr/>
      </dsp:nvSpPr>
      <dsp:spPr>
        <a:xfrm>
          <a:off x="5357" y="52247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(9 Ações)</a:t>
          </a:r>
        </a:p>
      </dsp:txBody>
      <dsp:txXfrm>
        <a:off x="5357" y="52247"/>
        <a:ext cx="3536156" cy="1614569"/>
      </dsp:txXfrm>
    </dsp:sp>
    <dsp:sp modelId="{3E57A3B0-0451-4549-9191-7ACEA99EF586}">
      <dsp:nvSpPr>
        <dsp:cNvPr id="0" name=""/>
        <dsp:cNvSpPr/>
      </dsp:nvSpPr>
      <dsp:spPr>
        <a:xfrm>
          <a:off x="1571614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1A5C4-BAE1-4D13-A9BC-AF1DE592E075}">
      <dsp:nvSpPr>
        <dsp:cNvPr id="0" name=""/>
        <dsp:cNvSpPr/>
      </dsp:nvSpPr>
      <dsp:spPr>
        <a:xfrm>
          <a:off x="3718321" y="2421853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2021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(12 Ações)</a:t>
          </a:r>
          <a:endParaRPr lang="pt-BR" sz="2400" kern="1200" dirty="0">
            <a:solidFill>
              <a:srgbClr val="3D5063"/>
            </a:solidFill>
          </a:endParaRPr>
        </a:p>
      </dsp:txBody>
      <dsp:txXfrm>
        <a:off x="3718321" y="2421853"/>
        <a:ext cx="3536156" cy="1614569"/>
      </dsp:txXfrm>
    </dsp:sp>
    <dsp:sp modelId="{171EE4F0-005D-4462-A121-72005FD243ED}">
      <dsp:nvSpPr>
        <dsp:cNvPr id="0" name=""/>
        <dsp:cNvSpPr/>
      </dsp:nvSpPr>
      <dsp:spPr>
        <a:xfrm>
          <a:off x="5284578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B7B86-85D3-4C9E-958A-EDAEAACDD5BE}">
      <dsp:nvSpPr>
        <dsp:cNvPr id="0" name=""/>
        <dsp:cNvSpPr/>
      </dsp:nvSpPr>
      <dsp:spPr>
        <a:xfrm>
          <a:off x="7431285" y="0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2022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76C48C"/>
              </a:solidFill>
            </a:rPr>
            <a:t>(29 Ações)</a:t>
          </a:r>
          <a:endParaRPr lang="pt-BR" sz="2400" kern="1200" dirty="0">
            <a:solidFill>
              <a:srgbClr val="3D5063"/>
            </a:solidFill>
          </a:endParaRPr>
        </a:p>
      </dsp:txBody>
      <dsp:txXfrm>
        <a:off x="7431285" y="0"/>
        <a:ext cx="3536156" cy="1614569"/>
      </dsp:txXfrm>
    </dsp:sp>
    <dsp:sp modelId="{6A723800-5887-4F0D-96C4-F164073DC21A}">
      <dsp:nvSpPr>
        <dsp:cNvPr id="0" name=""/>
        <dsp:cNvSpPr/>
      </dsp:nvSpPr>
      <dsp:spPr>
        <a:xfrm>
          <a:off x="8997542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A320-CAD4-4664-A4CB-E02B2C74E1F7}">
      <dsp:nvSpPr>
        <dsp:cNvPr id="0" name=""/>
        <dsp:cNvSpPr/>
      </dsp:nvSpPr>
      <dsp:spPr>
        <a:xfrm>
          <a:off x="0" y="1210926"/>
          <a:ext cx="12192000" cy="1614569"/>
        </a:xfrm>
        <a:prstGeom prst="notchedRightArrow">
          <a:avLst/>
        </a:prstGeom>
        <a:solidFill>
          <a:srgbClr val="3D506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17AC1-5F5E-4B6C-8D84-5DC82D11D2FF}">
      <dsp:nvSpPr>
        <dsp:cNvPr id="0" name=""/>
        <dsp:cNvSpPr/>
      </dsp:nvSpPr>
      <dsp:spPr>
        <a:xfrm>
          <a:off x="5357" y="52247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EA664F"/>
              </a:solidFill>
            </a:rPr>
            <a:t>(3 Ações)</a:t>
          </a:r>
        </a:p>
      </dsp:txBody>
      <dsp:txXfrm>
        <a:off x="5357" y="52247"/>
        <a:ext cx="3536156" cy="1614569"/>
      </dsp:txXfrm>
    </dsp:sp>
    <dsp:sp modelId="{3E57A3B0-0451-4549-9191-7ACEA99EF586}">
      <dsp:nvSpPr>
        <dsp:cNvPr id="0" name=""/>
        <dsp:cNvSpPr/>
      </dsp:nvSpPr>
      <dsp:spPr>
        <a:xfrm>
          <a:off x="1571614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1A5C4-BAE1-4D13-A9BC-AF1DE592E075}">
      <dsp:nvSpPr>
        <dsp:cNvPr id="0" name=""/>
        <dsp:cNvSpPr/>
      </dsp:nvSpPr>
      <dsp:spPr>
        <a:xfrm>
          <a:off x="3718321" y="2421853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2021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EA664F"/>
              </a:solidFill>
            </a:rPr>
            <a:t>(3 Ações)</a:t>
          </a:r>
          <a:endParaRPr lang="pt-BR" sz="2400" kern="1200" dirty="0">
            <a:solidFill>
              <a:srgbClr val="EA664F"/>
            </a:solidFill>
          </a:endParaRPr>
        </a:p>
      </dsp:txBody>
      <dsp:txXfrm>
        <a:off x="3718321" y="2421853"/>
        <a:ext cx="3536156" cy="1614569"/>
      </dsp:txXfrm>
    </dsp:sp>
    <dsp:sp modelId="{171EE4F0-005D-4462-A121-72005FD243ED}">
      <dsp:nvSpPr>
        <dsp:cNvPr id="0" name=""/>
        <dsp:cNvSpPr/>
      </dsp:nvSpPr>
      <dsp:spPr>
        <a:xfrm>
          <a:off x="5284578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B7B86-85D3-4C9E-958A-EDAEAACDD5BE}">
      <dsp:nvSpPr>
        <dsp:cNvPr id="0" name=""/>
        <dsp:cNvSpPr/>
      </dsp:nvSpPr>
      <dsp:spPr>
        <a:xfrm>
          <a:off x="7431285" y="0"/>
          <a:ext cx="3536156" cy="1614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rgbClr val="3D5063"/>
              </a:solidFill>
            </a:rPr>
            <a:t>Plano de Ação Anual 2022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>
              <a:solidFill>
                <a:srgbClr val="EA664F"/>
              </a:solidFill>
            </a:rPr>
            <a:t>(</a:t>
          </a:r>
          <a:r>
            <a:rPr lang="pt-BR" sz="2400" b="1" kern="1200" dirty="0" smtClean="0">
              <a:solidFill>
                <a:srgbClr val="EA664F"/>
              </a:solidFill>
            </a:rPr>
            <a:t>11 </a:t>
          </a:r>
          <a:r>
            <a:rPr lang="pt-BR" sz="2400" b="1" kern="1200" dirty="0">
              <a:solidFill>
                <a:srgbClr val="EA664F"/>
              </a:solidFill>
            </a:rPr>
            <a:t>Ações)</a:t>
          </a:r>
          <a:endParaRPr lang="pt-BR" sz="2400" kern="1200" dirty="0">
            <a:solidFill>
              <a:srgbClr val="EA664F"/>
            </a:solidFill>
          </a:endParaRPr>
        </a:p>
      </dsp:txBody>
      <dsp:txXfrm>
        <a:off x="7431285" y="0"/>
        <a:ext cx="3536156" cy="1614569"/>
      </dsp:txXfrm>
    </dsp:sp>
    <dsp:sp modelId="{6A723800-5887-4F0D-96C4-F164073DC21A}">
      <dsp:nvSpPr>
        <dsp:cNvPr id="0" name=""/>
        <dsp:cNvSpPr/>
      </dsp:nvSpPr>
      <dsp:spPr>
        <a:xfrm>
          <a:off x="8997542" y="1816390"/>
          <a:ext cx="403642" cy="403642"/>
        </a:xfrm>
        <a:prstGeom prst="ellipse">
          <a:avLst/>
        </a:prstGeom>
        <a:solidFill>
          <a:srgbClr val="76C48C"/>
        </a:solidFill>
        <a:ln w="12700" cap="flat" cmpd="sng" algn="ctr">
          <a:solidFill>
            <a:srgbClr val="76C48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BA486-FC76-40AD-AD9A-5DEA249BCB22}" type="datetimeFigureOut">
              <a:rPr lang="pt-BR" smtClean="0"/>
              <a:t>25/10/2022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88D5A-45B3-4D48-BE70-C6DD31995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31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8D5A-45B3-4D48-BE70-C6DD319959B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873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768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390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871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03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151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935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8D5A-45B3-4D48-BE70-C6DD319959B3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71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358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028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84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202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07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185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120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0BA2-4C58-4FC2-9B67-A549D358130A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8981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7775-CFFF-45F9-9436-1B171E5E19E7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0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4F-8144-48E2-9221-41F0FC6A2F24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0223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43CA-FD74-4CD3-A932-AC4481BD93D1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79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2AF4-1FFA-4263-87E8-B1C91721E99C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523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60DEA-34D8-400B-8339-2C642148E4BF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60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99DC-8672-4E8A-B591-C3A9DB6300A7}" type="datetime1">
              <a:rPr lang="pt-BR" smtClean="0"/>
              <a:t>25/10/2022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55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334E-FCD0-4286-B955-118F813D71C0}" type="datetime1">
              <a:rPr lang="pt-BR" smtClean="0"/>
              <a:t>25/10/2022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41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011C-89C9-42A8-86E5-7AFD595CFA97}" type="datetime1">
              <a:rPr lang="pt-BR" smtClean="0"/>
              <a:t>25/10/2022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63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8D8C-0293-45D0-9246-D5B52B919EDA}" type="datetime1">
              <a:rPr lang="pt-BR" smtClean="0"/>
              <a:t>25/10/2022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31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4CD8A-EC1F-4442-AEFD-D26B106539C4}" type="datetime1">
              <a:rPr lang="pt-BR" smtClean="0"/>
              <a:t>25/10/2022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14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66D83-0C69-4E03-91E1-D0EB83806C25}" type="datetime1">
              <a:rPr lang="pt-BR" smtClean="0"/>
              <a:t>25/10/2022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26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5ACE-FBF0-43EB-8829-10C778BB7915}" type="datetime1">
              <a:rPr lang="pt-BR" smtClean="0"/>
              <a:t>25/10/2022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D0BC7-C779-44D5-B638-8C312D21D9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29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>
                <a:solidFill>
                  <a:schemeClr val="bg1"/>
                </a:solidFill>
              </a:rPr>
              <a:t>1</a:t>
            </a:fld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4"/>
          <a:stretch/>
        </p:blipFill>
        <p:spPr>
          <a:xfrm>
            <a:off x="0" y="49375"/>
            <a:ext cx="12192000" cy="696259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862148" y="1142193"/>
            <a:ext cx="980585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spc="300" dirty="0" smtClean="0">
                <a:solidFill>
                  <a:schemeClr val="bg1"/>
                </a:solidFill>
              </a:rPr>
              <a:t>Oficina de elaboração do PAA 2023</a:t>
            </a:r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spc="300" dirty="0">
                <a:solidFill>
                  <a:schemeClr val="bg1"/>
                </a:solidFill>
              </a:rPr>
              <a:t>Funpresp-Exe</a:t>
            </a:r>
          </a:p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856383" y="5422354"/>
            <a:ext cx="44792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>
                    <a:lumMod val="95000"/>
                  </a:schemeClr>
                </a:solidFill>
              </a:rPr>
              <a:t>Cristiano Rocha Heckert</a:t>
            </a:r>
          </a:p>
          <a:p>
            <a:pPr algn="ctr"/>
            <a:r>
              <a:rPr lang="pt-BR" sz="2200" b="1" dirty="0" smtClean="0">
                <a:solidFill>
                  <a:schemeClr val="bg1">
                    <a:lumMod val="95000"/>
                  </a:schemeClr>
                </a:solidFill>
              </a:rPr>
              <a:t>Diretor Presidente </a:t>
            </a:r>
            <a:endParaRPr lang="pt-BR" sz="2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9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>
                <a:solidFill>
                  <a:srgbClr val="4B6478"/>
                </a:solidFill>
              </a:rPr>
              <a:t>Encadeamento</a:t>
            </a:r>
            <a:r>
              <a:rPr lang="pt-BR" dirty="0" smtClean="0"/>
              <a:t> </a:t>
            </a:r>
            <a:r>
              <a:rPr lang="pt-BR" sz="3600" b="1" dirty="0">
                <a:solidFill>
                  <a:srgbClr val="4B6478"/>
                </a:solidFill>
              </a:rPr>
              <a:t>metodológico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67339"/>
            <a:ext cx="3906078" cy="86456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Onde queremos chegar?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10</a:t>
            </a:fld>
            <a:endParaRPr lang="pt-BR"/>
          </a:p>
        </p:txBody>
      </p:sp>
      <p:sp>
        <p:nvSpPr>
          <p:cNvPr id="5" name="Seta para a Direita 4"/>
          <p:cNvSpPr/>
          <p:nvPr/>
        </p:nvSpPr>
        <p:spPr>
          <a:xfrm>
            <a:off x="5433391" y="2067339"/>
            <a:ext cx="1325217" cy="5963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447722" y="2067339"/>
            <a:ext cx="3906078" cy="59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dirty="0" smtClean="0"/>
              <a:t>Objetivos estratégicos</a:t>
            </a:r>
            <a:endParaRPr lang="pt-BR" dirty="0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838200" y="3226908"/>
            <a:ext cx="3906078" cy="864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Como saber se estamos no caminho certo e se já chegamos lá?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464287" y="3427277"/>
            <a:ext cx="3906078" cy="59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7447722" y="5055704"/>
            <a:ext cx="3906078" cy="59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dirty="0" smtClean="0"/>
              <a:t>Projetos (Ações)</a:t>
            </a:r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5433390" y="3427277"/>
            <a:ext cx="1325217" cy="5963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a Direita 10"/>
          <p:cNvSpPr/>
          <p:nvPr/>
        </p:nvSpPr>
        <p:spPr>
          <a:xfrm>
            <a:off x="5433390" y="5055704"/>
            <a:ext cx="1325217" cy="5963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871332" y="4956313"/>
            <a:ext cx="3906078" cy="864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 smtClean="0"/>
              <a:t>O que faremos para chegar </a:t>
            </a:r>
            <a:r>
              <a:rPr lang="pt-BR" dirty="0"/>
              <a:t>lá?</a:t>
            </a:r>
          </a:p>
        </p:txBody>
      </p:sp>
    </p:spTree>
    <p:extLst>
      <p:ext uri="{BB962C8B-B14F-4D97-AF65-F5344CB8AC3E}">
        <p14:creationId xmlns:p14="http://schemas.microsoft.com/office/powerpoint/2010/main" val="206821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11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Objetivos estratégicos</a:t>
            </a:r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237516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12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"/>
            <a:ext cx="12192000" cy="1428539"/>
          </a:xfrm>
          <a:prstGeom prst="rect">
            <a:avLst/>
          </a:prstGeom>
        </p:spPr>
      </p:pic>
      <p:sp>
        <p:nvSpPr>
          <p:cNvPr id="5" name="Título 6"/>
          <p:cNvSpPr txBox="1">
            <a:spLocks/>
          </p:cNvSpPr>
          <p:nvPr/>
        </p:nvSpPr>
        <p:spPr>
          <a:xfrm>
            <a:off x="1894113" y="349714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Relacionamento com Participantes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349714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7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76C48C"/>
                </a:solidFill>
              </a:rPr>
              <a:t>OE 01 - Foco no Cliente</a:t>
            </a:r>
          </a:p>
          <a:p>
            <a:pPr algn="ctr"/>
            <a:endParaRPr lang="pt-BR" sz="2800" b="1" dirty="0">
              <a:solidFill>
                <a:srgbClr val="3D5063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917384" y="3353031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Net Promoter Score (NPS)</a:t>
            </a:r>
          </a:p>
          <a:p>
            <a:pPr algn="ctr"/>
            <a:endParaRPr lang="pt-BR" sz="2800" b="1" dirty="0">
              <a:solidFill>
                <a:srgbClr val="3D5063"/>
              </a:solidFill>
            </a:endParaRPr>
          </a:p>
        </p:txBody>
      </p:sp>
      <p:pic>
        <p:nvPicPr>
          <p:cNvPr id="39" name="Imagem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336066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8" name="Imagem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349714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9" name="Imagem 5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-13061"/>
            <a:ext cx="12192000" cy="1428539"/>
          </a:xfrm>
          <a:prstGeom prst="rect">
            <a:avLst/>
          </a:prstGeom>
        </p:spPr>
      </p:pic>
      <p:sp>
        <p:nvSpPr>
          <p:cNvPr id="60" name="Título 6"/>
          <p:cNvSpPr txBox="1">
            <a:spLocks/>
          </p:cNvSpPr>
          <p:nvPr/>
        </p:nvSpPr>
        <p:spPr>
          <a:xfrm>
            <a:off x="1894113" y="310525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Relacionamento com Participantes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61" name="Imagem 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96877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2" name="Imagem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31052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3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2966109" y="4431856"/>
            <a:ext cx="617508" cy="62253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4" name="Round Same Side Corner Rectangle 8">
            <a:extLst>
              <a:ext uri="{FF2B5EF4-FFF2-40B4-BE49-F238E27FC236}">
                <a16:creationId xmlns:a16="http://schemas.microsoft.com/office/drawing/2014/main" id="{DB67113F-D303-42DA-95BD-610BBED8BE92}"/>
              </a:ext>
            </a:extLst>
          </p:cNvPr>
          <p:cNvSpPr/>
          <p:nvPr/>
        </p:nvSpPr>
        <p:spPr>
          <a:xfrm>
            <a:off x="2281195" y="4412191"/>
            <a:ext cx="251302" cy="66186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65" name="Round Same Side Corner Rectangle 20">
            <a:extLst>
              <a:ext uri="{FF2B5EF4-FFF2-40B4-BE49-F238E27FC236}">
                <a16:creationId xmlns:a16="http://schemas.microsoft.com/office/drawing/2014/main" id="{64493E6A-B33B-4279-A44A-DC445D86772A}"/>
              </a:ext>
            </a:extLst>
          </p:cNvPr>
          <p:cNvSpPr/>
          <p:nvPr/>
        </p:nvSpPr>
        <p:spPr>
          <a:xfrm rot="10800000">
            <a:off x="4017230" y="4409134"/>
            <a:ext cx="313136" cy="66798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20" name="CaixaDeTexto 19"/>
          <p:cNvSpPr txBox="1"/>
          <p:nvPr/>
        </p:nvSpPr>
        <p:spPr>
          <a:xfrm>
            <a:off x="7720833" y="1769796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</a:t>
            </a:r>
          </a:p>
        </p:txBody>
      </p:sp>
    </p:spTree>
    <p:extLst>
      <p:ext uri="{BB962C8B-B14F-4D97-AF65-F5344CB8AC3E}">
        <p14:creationId xmlns:p14="http://schemas.microsoft.com/office/powerpoint/2010/main" val="311287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13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0" y="175401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u="sng" dirty="0">
                <a:solidFill>
                  <a:srgbClr val="4B6478"/>
                </a:solidFill>
              </a:rPr>
              <a:t>Objetivo Estratégico nº 01</a:t>
            </a:r>
          </a:p>
          <a:p>
            <a:pPr algn="ctr"/>
            <a:r>
              <a:rPr lang="pt-BR" sz="3200" b="1" dirty="0">
                <a:solidFill>
                  <a:srgbClr val="4B6478"/>
                </a:solidFill>
              </a:rPr>
              <a:t>Ser uma Entidade Focada no Cliente</a:t>
            </a:r>
          </a:p>
        </p:txBody>
      </p:sp>
      <p:sp>
        <p:nvSpPr>
          <p:cNvPr id="2" name="Retângulo 1"/>
          <p:cNvSpPr/>
          <p:nvPr/>
        </p:nvSpPr>
        <p:spPr>
          <a:xfrm>
            <a:off x="509224" y="1903895"/>
            <a:ext cx="60567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Ampliar as ações de Educação Financeira e Previdenciária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Elaborar nova estratégia de marketing digital/redes sociais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Disponibilizar serviços aos assistidos na Sala do </a:t>
            </a:r>
            <a:r>
              <a:rPr lang="pt-BR" dirty="0" smtClean="0">
                <a:solidFill>
                  <a:srgbClr val="EA664F"/>
                </a:solidFill>
              </a:rPr>
              <a:t>Participante</a:t>
            </a: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914593" y="1468140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EA664F"/>
                </a:solidFill>
              </a:rPr>
              <a:t>Oriundo </a:t>
            </a:r>
            <a:r>
              <a:rPr lang="pt-BR" sz="2000" u="sng" dirty="0">
                <a:solidFill>
                  <a:srgbClr val="EA664F"/>
                </a:solidFill>
              </a:rPr>
              <a:t>dos Planos </a:t>
            </a:r>
            <a:r>
              <a:rPr lang="pt-BR" sz="2000" u="sng" dirty="0" smtClean="0">
                <a:solidFill>
                  <a:srgbClr val="EA664F"/>
                </a:solidFill>
              </a:rPr>
              <a:t>anteriores</a:t>
            </a:r>
            <a:endParaRPr lang="pt-BR" sz="2000" u="sng" dirty="0">
              <a:solidFill>
                <a:srgbClr val="EA664F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064058" y="3359894"/>
            <a:ext cx="4810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Sistema </a:t>
            </a:r>
            <a:r>
              <a:rPr lang="pt-BR" dirty="0">
                <a:solidFill>
                  <a:srgbClr val="00B050"/>
                </a:solidFill>
              </a:rPr>
              <a:t>Próprio de Gestão de Ouvidoria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Canal </a:t>
            </a:r>
            <a:r>
              <a:rPr lang="pt-BR" dirty="0">
                <a:solidFill>
                  <a:srgbClr val="00B050"/>
                </a:solidFill>
              </a:rPr>
              <a:t>Externo de Denúncias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Plano </a:t>
            </a:r>
            <a:r>
              <a:rPr lang="pt-BR" dirty="0">
                <a:solidFill>
                  <a:srgbClr val="00B050"/>
                </a:solidFill>
              </a:rPr>
              <a:t>de Dados Abertos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6617097" y="1418197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064058" y="1951500"/>
            <a:ext cx="51279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Educação </a:t>
            </a:r>
            <a:r>
              <a:rPr lang="pt-BR" dirty="0">
                <a:solidFill>
                  <a:srgbClr val="00B050"/>
                </a:solidFill>
              </a:rPr>
              <a:t>Financeira e Previdenciária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Nova </a:t>
            </a:r>
            <a:r>
              <a:rPr lang="pt-BR" dirty="0">
                <a:solidFill>
                  <a:srgbClr val="00B050"/>
                </a:solidFill>
              </a:rPr>
              <a:t>estratégia de marketing digital/redes sociais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Serviços </a:t>
            </a:r>
            <a:r>
              <a:rPr lang="pt-BR" dirty="0">
                <a:solidFill>
                  <a:srgbClr val="00B050"/>
                </a:solidFill>
              </a:rPr>
              <a:t>aos assistidos na Sala do </a:t>
            </a:r>
            <a:r>
              <a:rPr lang="pt-BR" dirty="0" smtClean="0">
                <a:solidFill>
                  <a:srgbClr val="00B050"/>
                </a:solidFill>
              </a:rPr>
              <a:t>Participante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Seta para a Direita 2"/>
          <p:cNvSpPr/>
          <p:nvPr/>
        </p:nvSpPr>
        <p:spPr>
          <a:xfrm>
            <a:off x="6617097" y="2239617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/>
          <p:cNvSpPr txBox="1"/>
          <p:nvPr/>
        </p:nvSpPr>
        <p:spPr>
          <a:xfrm>
            <a:off x="914593" y="3076784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6169" y="3443940"/>
            <a:ext cx="61714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Realizar </a:t>
            </a:r>
            <a:r>
              <a:rPr lang="pt-BR" dirty="0"/>
              <a:t>testes para saber o que o </a:t>
            </a:r>
            <a:r>
              <a:rPr lang="pt-BR" dirty="0" smtClean="0"/>
              <a:t>participante </a:t>
            </a:r>
            <a:r>
              <a:rPr lang="pt-BR" dirty="0"/>
              <a:t>deseja em relação ao seu plano de previdência. Como deseja ser atendido? </a:t>
            </a:r>
            <a:r>
              <a:rPr lang="pt-BR" dirty="0" smtClean="0"/>
              <a:t>(presencial</a:t>
            </a:r>
            <a:r>
              <a:rPr lang="pt-BR" dirty="0"/>
              <a:t>, </a:t>
            </a:r>
            <a:r>
              <a:rPr lang="pt-BR" dirty="0" smtClean="0"/>
              <a:t>canais </a:t>
            </a:r>
            <a:r>
              <a:rPr lang="pt-BR" dirty="0"/>
              <a:t>eletrônicos, um consultor no </a:t>
            </a:r>
            <a:r>
              <a:rPr lang="pt-BR" dirty="0" smtClean="0"/>
              <a:t>órgão? </a:t>
            </a:r>
            <a:r>
              <a:rPr lang="pt-BR" dirty="0"/>
              <a:t>E tomar ações decorrentes do resultado da </a:t>
            </a:r>
            <a:r>
              <a:rPr lang="pt-BR" dirty="0" smtClean="0"/>
              <a:t>pesquisa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Melhoria nos canais de comunicação, chat online, </a:t>
            </a:r>
            <a:r>
              <a:rPr lang="pt-BR" dirty="0" err="1"/>
              <a:t>Telegram</a:t>
            </a:r>
            <a:r>
              <a:rPr lang="pt-BR" dirty="0"/>
              <a:t>, </a:t>
            </a:r>
            <a:r>
              <a:rPr lang="pt-BR" dirty="0" err="1"/>
              <a:t>Whatsapp</a:t>
            </a:r>
            <a:r>
              <a:rPr lang="pt-BR" dirty="0"/>
              <a:t> (Robotização</a:t>
            </a:r>
            <a:r>
              <a:rPr lang="pt-BR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Estratégia </a:t>
            </a:r>
            <a:r>
              <a:rPr lang="pt-BR" dirty="0"/>
              <a:t>de Marketing Digital em eixos: marketing de conteúdo, de relacionamento, comercial, automação e inteligência de dados/ Avaliação do Novo Portal e do aplicativo com testes de usuários e de acessibilidade/ Consolidação do atendimento integrado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cxnSp>
        <p:nvCxnSpPr>
          <p:cNvPr id="16" name="Conector de Seta Reta 15"/>
          <p:cNvCxnSpPr/>
          <p:nvPr/>
        </p:nvCxnSpPr>
        <p:spPr>
          <a:xfrm flipV="1">
            <a:off x="6109252" y="2504661"/>
            <a:ext cx="1060174" cy="1338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 flipV="1">
            <a:off x="6321287" y="2464904"/>
            <a:ext cx="887896" cy="2292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flipV="1">
            <a:off x="6334539" y="3843130"/>
            <a:ext cx="834887" cy="967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 flipV="1">
            <a:off x="6321287" y="2650435"/>
            <a:ext cx="848139" cy="3313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05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14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0" y="175401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u="sng" dirty="0">
                <a:solidFill>
                  <a:srgbClr val="4B6478"/>
                </a:solidFill>
              </a:rPr>
              <a:t>Objetivo Estratégico nº 01</a:t>
            </a:r>
          </a:p>
          <a:p>
            <a:pPr algn="ctr"/>
            <a:r>
              <a:rPr lang="pt-BR" sz="3200" b="1" dirty="0">
                <a:solidFill>
                  <a:srgbClr val="4B6478"/>
                </a:solidFill>
              </a:rPr>
              <a:t>Ser uma Entidade Focada no Cliente</a:t>
            </a:r>
          </a:p>
        </p:txBody>
      </p:sp>
      <p:sp>
        <p:nvSpPr>
          <p:cNvPr id="2" name="Retângulo 1"/>
          <p:cNvSpPr/>
          <p:nvPr/>
        </p:nvSpPr>
        <p:spPr>
          <a:xfrm>
            <a:off x="509224" y="1903895"/>
            <a:ext cx="60567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Ampliar as ações de Educação Financeira e Previdenciária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Elaborar nova estratégia de marketing digital/redes sociais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Disponibilizar serviços aos assistidos na Sala do </a:t>
            </a:r>
            <a:r>
              <a:rPr lang="pt-BR" dirty="0" smtClean="0">
                <a:solidFill>
                  <a:srgbClr val="EA664F"/>
                </a:solidFill>
              </a:rPr>
              <a:t>Participante</a:t>
            </a: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914593" y="1468140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EA664F"/>
                </a:solidFill>
              </a:rPr>
              <a:t>Oriundo </a:t>
            </a:r>
            <a:r>
              <a:rPr lang="pt-BR" sz="2000" u="sng" dirty="0">
                <a:solidFill>
                  <a:srgbClr val="EA664F"/>
                </a:solidFill>
              </a:rPr>
              <a:t>dos Planos </a:t>
            </a:r>
            <a:r>
              <a:rPr lang="pt-BR" sz="2000" u="sng" dirty="0" smtClean="0">
                <a:solidFill>
                  <a:srgbClr val="EA664F"/>
                </a:solidFill>
              </a:rPr>
              <a:t>anteriores</a:t>
            </a:r>
            <a:endParaRPr lang="pt-BR" sz="2000" u="sng" dirty="0">
              <a:solidFill>
                <a:srgbClr val="EA664F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064058" y="3359894"/>
            <a:ext cx="4810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Sistema </a:t>
            </a:r>
            <a:r>
              <a:rPr lang="pt-BR" dirty="0">
                <a:solidFill>
                  <a:srgbClr val="00B050"/>
                </a:solidFill>
              </a:rPr>
              <a:t>Próprio de Gestão de Ouvidoria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Canal </a:t>
            </a:r>
            <a:r>
              <a:rPr lang="pt-BR" dirty="0">
                <a:solidFill>
                  <a:srgbClr val="00B050"/>
                </a:solidFill>
              </a:rPr>
              <a:t>Externo de Denúncias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Plano </a:t>
            </a:r>
            <a:r>
              <a:rPr lang="pt-BR" dirty="0">
                <a:solidFill>
                  <a:srgbClr val="00B050"/>
                </a:solidFill>
              </a:rPr>
              <a:t>de Dados Abertos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6617097" y="1418197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064058" y="1951500"/>
            <a:ext cx="51279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Educação </a:t>
            </a:r>
            <a:r>
              <a:rPr lang="pt-BR" dirty="0">
                <a:solidFill>
                  <a:srgbClr val="00B050"/>
                </a:solidFill>
              </a:rPr>
              <a:t>Financeira e Previdenciária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Nova </a:t>
            </a:r>
            <a:r>
              <a:rPr lang="pt-BR" dirty="0">
                <a:solidFill>
                  <a:srgbClr val="00B050"/>
                </a:solidFill>
              </a:rPr>
              <a:t>estratégia de marketing digital/redes sociais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Serviços </a:t>
            </a:r>
            <a:r>
              <a:rPr lang="pt-BR" dirty="0">
                <a:solidFill>
                  <a:srgbClr val="00B050"/>
                </a:solidFill>
              </a:rPr>
              <a:t>aos assistidos na Sala do </a:t>
            </a:r>
            <a:r>
              <a:rPr lang="pt-BR" dirty="0" smtClean="0">
                <a:solidFill>
                  <a:srgbClr val="00B050"/>
                </a:solidFill>
              </a:rPr>
              <a:t>Participante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Seta para a Direita 2"/>
          <p:cNvSpPr/>
          <p:nvPr/>
        </p:nvSpPr>
        <p:spPr>
          <a:xfrm>
            <a:off x="6617097" y="2239617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/>
          <p:cNvSpPr txBox="1"/>
          <p:nvPr/>
        </p:nvSpPr>
        <p:spPr>
          <a:xfrm>
            <a:off x="914593" y="3076784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6169" y="3443940"/>
            <a:ext cx="61714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Atender </a:t>
            </a:r>
            <a:r>
              <a:rPr lang="pt-BR" dirty="0"/>
              <a:t>em lista de prioridade os feedbacks do participante em relação aos canais de atendimento e listando as melhorias enviadas e atendidas.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Aplicativo </a:t>
            </a:r>
            <a:r>
              <a:rPr lang="pt-BR" dirty="0"/>
              <a:t>interativo com educação financeira e </a:t>
            </a:r>
            <a:r>
              <a:rPr lang="pt-BR" dirty="0" smtClean="0"/>
              <a:t>previdenciária</a:t>
            </a:r>
            <a:r>
              <a:rPr lang="pt-BR" dirty="0"/>
              <a:t>, comparativos de desempenho de rentabilidade, simuladores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Realizar periodicamente, assembleias abertas aos participantes de "prestação de contas" e apresentação de indicadores </a:t>
            </a:r>
            <a:r>
              <a:rPr lang="pt-BR" dirty="0" smtClean="0"/>
              <a:t>estratégicos (processo)</a:t>
            </a:r>
            <a:endParaRPr lang="pt-BR" dirty="0"/>
          </a:p>
        </p:txBody>
      </p:sp>
      <p:cxnSp>
        <p:nvCxnSpPr>
          <p:cNvPr id="6" name="Conector de Seta Reta 5"/>
          <p:cNvCxnSpPr>
            <a:endCxn id="25" idx="1"/>
          </p:cNvCxnSpPr>
          <p:nvPr/>
        </p:nvCxnSpPr>
        <p:spPr>
          <a:xfrm>
            <a:off x="6188765" y="3803374"/>
            <a:ext cx="875293" cy="18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flipV="1">
            <a:off x="6162261" y="3578087"/>
            <a:ext cx="901797" cy="225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flipV="1">
            <a:off x="5773323" y="2239617"/>
            <a:ext cx="1290735" cy="2544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15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Objetivos estratégicos</a:t>
            </a:r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7322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16</a:t>
            </a:fld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800" b="1" spc="300" dirty="0">
                <a:solidFill>
                  <a:srgbClr val="76C48C"/>
                </a:solidFill>
              </a:rPr>
              <a:t>OE 02 - Ser reconhecido pela qualidade e  credibilidade</a:t>
            </a:r>
          </a:p>
          <a:p>
            <a:pPr algn="ctr"/>
            <a:endParaRPr lang="pt-BR" sz="28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7006646" y="3077869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Taxa de Participação</a:t>
            </a:r>
            <a:endParaRPr lang="pt-BR" sz="2800" b="1" dirty="0">
              <a:solidFill>
                <a:srgbClr val="3D5063"/>
              </a:solidFill>
            </a:endParaRP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6784927" y="4439183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Taxa de Retenção</a:t>
            </a:r>
            <a:endParaRPr lang="pt-BR" sz="2800" b="1" dirty="0">
              <a:solidFill>
                <a:srgbClr val="3D5063"/>
              </a:solidFill>
            </a:endParaRPr>
          </a:p>
        </p:txBody>
      </p:sp>
      <p:sp>
        <p:nvSpPr>
          <p:cNvPr id="180" name="Título 6"/>
          <p:cNvSpPr txBox="1">
            <a:spLocks/>
          </p:cNvSpPr>
          <p:nvPr/>
        </p:nvSpPr>
        <p:spPr>
          <a:xfrm>
            <a:off x="6686439" y="1688279"/>
            <a:ext cx="5185264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Quantitativo de participantes ativos</a:t>
            </a:r>
            <a:endParaRPr lang="pt-BR" sz="2800" b="1" dirty="0">
              <a:solidFill>
                <a:srgbClr val="3D5063"/>
              </a:solidFill>
            </a:endParaRPr>
          </a:p>
        </p:txBody>
      </p:sp>
      <p:pic>
        <p:nvPicPr>
          <p:cNvPr id="72" name="Imagem 7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"/>
            <a:ext cx="12192000" cy="1428539"/>
          </a:xfrm>
          <a:prstGeom prst="rect">
            <a:avLst/>
          </a:prstGeom>
        </p:spPr>
      </p:pic>
      <p:sp>
        <p:nvSpPr>
          <p:cNvPr id="73" name="Título 6"/>
          <p:cNvSpPr txBox="1">
            <a:spLocks/>
          </p:cNvSpPr>
          <p:nvPr/>
        </p:nvSpPr>
        <p:spPr>
          <a:xfrm>
            <a:off x="1894113" y="310525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Relacionamento com Participantes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4" name="Imagem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96877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5" name="Imagem 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31052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7" name="Título 6"/>
          <p:cNvSpPr txBox="1">
            <a:spLocks/>
          </p:cNvSpPr>
          <p:nvPr/>
        </p:nvSpPr>
        <p:spPr>
          <a:xfrm>
            <a:off x="1894113" y="310526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Relacionamento com Participantes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8" name="Imagem 7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96878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9" name="Imagem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310526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3" name="Freeform 32">
            <a:extLst>
              <a:ext uri="{FF2B5EF4-FFF2-40B4-BE49-F238E27FC236}">
                <a16:creationId xmlns:a16="http://schemas.microsoft.com/office/drawing/2014/main" id="{9C5A04AA-A50B-457A-A783-D941E78BCCDF}"/>
              </a:ext>
            </a:extLst>
          </p:cNvPr>
          <p:cNvSpPr/>
          <p:nvPr/>
        </p:nvSpPr>
        <p:spPr>
          <a:xfrm>
            <a:off x="2193195" y="4480154"/>
            <a:ext cx="597487" cy="547278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84" name="Smiley Face 14">
            <a:extLst>
              <a:ext uri="{FF2B5EF4-FFF2-40B4-BE49-F238E27FC236}">
                <a16:creationId xmlns:a16="http://schemas.microsoft.com/office/drawing/2014/main" id="{BD37565A-D14C-4133-B9E1-D7F8BF1C6551}"/>
              </a:ext>
            </a:extLst>
          </p:cNvPr>
          <p:cNvSpPr/>
          <p:nvPr/>
        </p:nvSpPr>
        <p:spPr>
          <a:xfrm>
            <a:off x="3910351" y="4503892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9" name="Retângulo de cantos arredondados 18"/>
          <p:cNvSpPr/>
          <p:nvPr/>
        </p:nvSpPr>
        <p:spPr>
          <a:xfrm rot="20389051">
            <a:off x="10808009" y="1538919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20" name="Retângulo de cantos arredondados 19"/>
          <p:cNvSpPr/>
          <p:nvPr/>
        </p:nvSpPr>
        <p:spPr>
          <a:xfrm rot="20389051">
            <a:off x="10928408" y="3077363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21" name="Retângulo de cantos arredondados 20"/>
          <p:cNvSpPr/>
          <p:nvPr/>
        </p:nvSpPr>
        <p:spPr>
          <a:xfrm rot="20389051">
            <a:off x="10970423" y="4665203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22" name="Retângulo de cantos arredondados 18"/>
          <p:cNvSpPr/>
          <p:nvPr/>
        </p:nvSpPr>
        <p:spPr>
          <a:xfrm rot="20389051">
            <a:off x="10808010" y="1538919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7841815" y="1503613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415840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17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0" y="175401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3200" b="1" u="sng" dirty="0" smtClean="0">
                <a:solidFill>
                  <a:srgbClr val="4B6478"/>
                </a:solidFill>
              </a:rPr>
              <a:t>02</a:t>
            </a:r>
            <a:endParaRPr lang="pt-BR" sz="3200" b="1" u="sng" dirty="0">
              <a:solidFill>
                <a:srgbClr val="4B6478"/>
              </a:solidFill>
            </a:endParaRPr>
          </a:p>
          <a:p>
            <a:pPr algn="ctr"/>
            <a:r>
              <a:rPr lang="pt-BR" sz="3200" b="1" dirty="0" smtClean="0">
                <a:solidFill>
                  <a:srgbClr val="4B6478"/>
                </a:solidFill>
              </a:rPr>
              <a:t>Ser reconhecido pela qualidade e credibilidade</a:t>
            </a:r>
            <a:endParaRPr lang="pt-BR" sz="3200" b="1" dirty="0">
              <a:solidFill>
                <a:srgbClr val="4B6478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273183" y="1903895"/>
            <a:ext cx="45288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EA664F"/>
                </a:solidFill>
              </a:rPr>
              <a:t>Automatizar Processos de Arrecadação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EA664F"/>
                </a:solidFill>
              </a:rPr>
              <a:t>Automatizar Processos de Cadastro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914593" y="1468140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EA664F"/>
                </a:solidFill>
              </a:rPr>
              <a:t>Oriundo </a:t>
            </a:r>
            <a:r>
              <a:rPr lang="pt-BR" sz="2000" u="sng" dirty="0">
                <a:solidFill>
                  <a:srgbClr val="EA664F"/>
                </a:solidFill>
              </a:rPr>
              <a:t>dos Planos </a:t>
            </a:r>
            <a:r>
              <a:rPr lang="pt-BR" sz="2000" u="sng" dirty="0" smtClean="0">
                <a:solidFill>
                  <a:srgbClr val="EA664F"/>
                </a:solidFill>
              </a:rPr>
              <a:t>anteriores</a:t>
            </a:r>
            <a:endParaRPr lang="pt-BR" sz="2000" u="sng" dirty="0">
              <a:solidFill>
                <a:srgbClr val="EA664F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6616333" y="3276839"/>
            <a:ext cx="48105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B050"/>
                </a:solidFill>
              </a:rPr>
              <a:t>Criação de planos instituídos</a:t>
            </a:r>
            <a:endParaRPr lang="pt-BR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B050"/>
                </a:solidFill>
              </a:rPr>
              <a:t>Incorporação de planos de benefícios de autarquias federais</a:t>
            </a:r>
            <a:endParaRPr lang="pt-BR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B050"/>
                </a:solidFill>
              </a:rPr>
              <a:t>Novos produtos ao participante (cartão de crédito, plano de saúde etc.)</a:t>
            </a:r>
            <a:endParaRPr lang="pt-BR" sz="2000" dirty="0">
              <a:solidFill>
                <a:srgbClr val="00B050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6617097" y="1418197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6616333" y="1872483"/>
            <a:ext cx="52079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B050"/>
                </a:solidFill>
              </a:rPr>
              <a:t>Automatização dos processos de arrecadação</a:t>
            </a:r>
            <a:endParaRPr lang="pt-BR" sz="2000" dirty="0">
              <a:solidFill>
                <a:srgbClr val="00B05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00B050"/>
                </a:solidFill>
              </a:rPr>
              <a:t>Automatização dos processos de cadastro</a:t>
            </a:r>
            <a:endParaRPr lang="pt-BR" sz="2000" dirty="0">
              <a:solidFill>
                <a:srgbClr val="00B050"/>
              </a:solidFill>
            </a:endParaRPr>
          </a:p>
        </p:txBody>
      </p:sp>
      <p:sp>
        <p:nvSpPr>
          <p:cNvPr id="3" name="Seta para a Direita 2"/>
          <p:cNvSpPr/>
          <p:nvPr/>
        </p:nvSpPr>
        <p:spPr>
          <a:xfrm>
            <a:off x="6020749" y="2052429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/>
          <p:cNvSpPr txBox="1"/>
          <p:nvPr/>
        </p:nvSpPr>
        <p:spPr>
          <a:xfrm>
            <a:off x="914593" y="3076784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6169" y="3443940"/>
            <a:ext cx="617148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Estudos sobre planos família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Empregados da fundação como participantes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Entidades no escopo da Fundação com planos próprios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Estatais federais como patrocinadoras (futuro)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Parcerias/maior relacionamento com  associações, sindicatos e entidades de classe (processo)</a:t>
            </a:r>
          </a:p>
          <a:p>
            <a:pPr algn="just"/>
            <a:endParaRPr lang="pt-BR" sz="2000" dirty="0" smtClean="0"/>
          </a:p>
          <a:p>
            <a:endParaRPr lang="pt-B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</p:txBody>
      </p:sp>
      <p:cxnSp>
        <p:nvCxnSpPr>
          <p:cNvPr id="6" name="Conector de Seta Reta 5"/>
          <p:cNvCxnSpPr/>
          <p:nvPr/>
        </p:nvCxnSpPr>
        <p:spPr>
          <a:xfrm flipV="1">
            <a:off x="3763617" y="3476894"/>
            <a:ext cx="2852716" cy="207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flipV="1">
            <a:off x="5420139" y="3476894"/>
            <a:ext cx="1196194" cy="472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 flipV="1">
            <a:off x="6467710" y="3843130"/>
            <a:ext cx="264394" cy="249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33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18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Objetivos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103013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19</a:t>
            </a:fld>
            <a:endParaRPr lang="pt-BR"/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-296215" y="349714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OE 03-</a:t>
            </a:r>
            <a:r>
              <a:rPr lang="pt-BR" sz="2400" b="1" dirty="0">
                <a:solidFill>
                  <a:srgbClr val="76C48C"/>
                </a:solidFill>
                <a:cs typeface="Arial Narrow" pitchFamily="34" charset="0"/>
              </a:rPr>
              <a:t>Buscar rentabilidade consistente para os planos/perfis</a:t>
            </a: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 </a:t>
            </a:r>
            <a:endParaRPr lang="pt-BR" sz="24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770431" y="3101260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400" b="1" spc="300" dirty="0">
                <a:solidFill>
                  <a:srgbClr val="3D5063"/>
                </a:solidFill>
              </a:rPr>
              <a:t>Rentabilidade Consolidada</a:t>
            </a:r>
            <a:endParaRPr lang="pt-BR" sz="2400" b="1" dirty="0">
              <a:solidFill>
                <a:srgbClr val="3D5063"/>
              </a:solidFill>
            </a:endParaRPr>
          </a:p>
        </p:txBody>
      </p:sp>
      <p:sp>
        <p:nvSpPr>
          <p:cNvPr id="38" name="Título 6"/>
          <p:cNvSpPr txBox="1">
            <a:spLocks/>
          </p:cNvSpPr>
          <p:nvPr/>
        </p:nvSpPr>
        <p:spPr>
          <a:xfrm>
            <a:off x="-296215" y="336066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3"/>
            <a:ext cx="12192000" cy="1428539"/>
          </a:xfrm>
          <a:prstGeom prst="rect">
            <a:avLst/>
          </a:prstGeom>
        </p:spPr>
      </p:pic>
      <p:sp>
        <p:nvSpPr>
          <p:cNvPr id="71" name="Título 6"/>
          <p:cNvSpPr txBox="1">
            <a:spLocks/>
          </p:cNvSpPr>
          <p:nvPr/>
        </p:nvSpPr>
        <p:spPr>
          <a:xfrm>
            <a:off x="1894113" y="297463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Investimentos e Benefícios</a:t>
            </a:r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2" name="Imagem 7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8381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3" name="Imagem 7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297463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8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2384586" y="4523779"/>
            <a:ext cx="471567" cy="47156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9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3970131" y="4523779"/>
            <a:ext cx="514976" cy="51625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6" name="CaixaDeTexto 15"/>
          <p:cNvSpPr txBox="1"/>
          <p:nvPr/>
        </p:nvSpPr>
        <p:spPr>
          <a:xfrm>
            <a:off x="7792278" y="1769796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</a:t>
            </a:r>
          </a:p>
        </p:txBody>
      </p:sp>
    </p:spTree>
    <p:extLst>
      <p:ext uri="{BB962C8B-B14F-4D97-AF65-F5344CB8AC3E}">
        <p14:creationId xmlns:p14="http://schemas.microsoft.com/office/powerpoint/2010/main" val="122540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</a:t>
            </a:fld>
            <a:endParaRPr lang="pt-BR" dirty="0"/>
          </a:p>
        </p:txBody>
      </p:sp>
      <p:grpSp>
        <p:nvGrpSpPr>
          <p:cNvPr id="8" name="Group 7"/>
          <p:cNvGrpSpPr/>
          <p:nvPr/>
        </p:nvGrpSpPr>
        <p:grpSpPr>
          <a:xfrm>
            <a:off x="1970354" y="1404435"/>
            <a:ext cx="5047470" cy="4632244"/>
            <a:chOff x="1767246" y="2090027"/>
            <a:chExt cx="5047470" cy="4632244"/>
          </a:xfrm>
          <a:solidFill>
            <a:srgbClr val="4B6478"/>
          </a:solidFill>
        </p:grpSpPr>
        <p:sp>
          <p:nvSpPr>
            <p:cNvPr id="13" name="Diamond 31">
              <a:extLst>
                <a:ext uri="{FF2B5EF4-FFF2-40B4-BE49-F238E27FC236}">
                  <a16:creationId xmlns:a16="http://schemas.microsoft.com/office/drawing/2014/main" id="{B93BF9D9-673E-47C8-9EA1-F3761E12788C}"/>
                </a:ext>
              </a:extLst>
            </p:cNvPr>
            <p:cNvSpPr/>
            <p:nvPr/>
          </p:nvSpPr>
          <p:spPr>
            <a:xfrm>
              <a:off x="4523890" y="4431446"/>
              <a:ext cx="2290826" cy="2290825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4" name="Diamond 52">
              <a:extLst>
                <a:ext uri="{FF2B5EF4-FFF2-40B4-BE49-F238E27FC236}">
                  <a16:creationId xmlns:a16="http://schemas.microsoft.com/office/drawing/2014/main" id="{6078BC5D-66A4-4642-9FCC-88A1B2E5A3E6}"/>
                </a:ext>
              </a:extLst>
            </p:cNvPr>
            <p:cNvSpPr/>
            <p:nvPr/>
          </p:nvSpPr>
          <p:spPr>
            <a:xfrm>
              <a:off x="3626678" y="2965349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5" name="Diamond 53">
              <a:extLst>
                <a:ext uri="{FF2B5EF4-FFF2-40B4-BE49-F238E27FC236}">
                  <a16:creationId xmlns:a16="http://schemas.microsoft.com/office/drawing/2014/main" id="{F5EA0F88-09B2-4B48-9C4D-988DB01AD7E5}"/>
                </a:ext>
              </a:extLst>
            </p:cNvPr>
            <p:cNvSpPr/>
            <p:nvPr/>
          </p:nvSpPr>
          <p:spPr>
            <a:xfrm>
              <a:off x="5457177" y="3553831"/>
              <a:ext cx="1141411" cy="1141411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6" name="Diamond 54">
              <a:extLst>
                <a:ext uri="{FF2B5EF4-FFF2-40B4-BE49-F238E27FC236}">
                  <a16:creationId xmlns:a16="http://schemas.microsoft.com/office/drawing/2014/main" id="{C552C5A0-9CB7-43EA-A984-32499E135081}"/>
                </a:ext>
              </a:extLst>
            </p:cNvPr>
            <p:cNvSpPr/>
            <p:nvPr/>
          </p:nvSpPr>
          <p:spPr>
            <a:xfrm>
              <a:off x="3836371" y="2090027"/>
              <a:ext cx="2659497" cy="2672567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7" name="Diamond 55">
              <a:extLst>
                <a:ext uri="{FF2B5EF4-FFF2-40B4-BE49-F238E27FC236}">
                  <a16:creationId xmlns:a16="http://schemas.microsoft.com/office/drawing/2014/main" id="{5AD9C9E2-151F-4CFA-AD5D-7B5CC0A1C28B}"/>
                </a:ext>
              </a:extLst>
            </p:cNvPr>
            <p:cNvSpPr/>
            <p:nvPr/>
          </p:nvSpPr>
          <p:spPr>
            <a:xfrm>
              <a:off x="3408768" y="4992152"/>
              <a:ext cx="1028449" cy="1028448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8" name="Diamond 56">
              <a:extLst>
                <a:ext uri="{FF2B5EF4-FFF2-40B4-BE49-F238E27FC236}">
                  <a16:creationId xmlns:a16="http://schemas.microsoft.com/office/drawing/2014/main" id="{C6964116-454B-4EB8-9B70-27C5DDD768D0}"/>
                </a:ext>
              </a:extLst>
            </p:cNvPr>
            <p:cNvSpPr/>
            <p:nvPr/>
          </p:nvSpPr>
          <p:spPr>
            <a:xfrm>
              <a:off x="6097520" y="4416617"/>
              <a:ext cx="702986" cy="673425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9" name="Diamond 57">
              <a:extLst>
                <a:ext uri="{FF2B5EF4-FFF2-40B4-BE49-F238E27FC236}">
                  <a16:creationId xmlns:a16="http://schemas.microsoft.com/office/drawing/2014/main" id="{453C91AC-6463-41FD-879E-6E4D18675B50}"/>
                </a:ext>
              </a:extLst>
            </p:cNvPr>
            <p:cNvSpPr/>
            <p:nvPr/>
          </p:nvSpPr>
          <p:spPr>
            <a:xfrm>
              <a:off x="2156425" y="3330461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0" name="Diamond 58">
              <a:extLst>
                <a:ext uri="{FF2B5EF4-FFF2-40B4-BE49-F238E27FC236}">
                  <a16:creationId xmlns:a16="http://schemas.microsoft.com/office/drawing/2014/main" id="{FBD28FCE-CCB1-491E-8714-9CB5F20F5BA3}"/>
                </a:ext>
              </a:extLst>
            </p:cNvPr>
            <p:cNvSpPr/>
            <p:nvPr/>
          </p:nvSpPr>
          <p:spPr>
            <a:xfrm>
              <a:off x="3229438" y="5388585"/>
              <a:ext cx="426621" cy="426621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1" name="Diamond 59">
              <a:extLst>
                <a:ext uri="{FF2B5EF4-FFF2-40B4-BE49-F238E27FC236}">
                  <a16:creationId xmlns:a16="http://schemas.microsoft.com/office/drawing/2014/main" id="{B118F888-EED8-46D6-9CF1-925FE2FC9CF2}"/>
                </a:ext>
              </a:extLst>
            </p:cNvPr>
            <p:cNvSpPr/>
            <p:nvPr/>
          </p:nvSpPr>
          <p:spPr>
            <a:xfrm>
              <a:off x="3868124" y="4193136"/>
              <a:ext cx="1305930" cy="1285736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2" name="RBContent56">
              <a:extLst>
                <a:ext uri="{FF2B5EF4-FFF2-40B4-BE49-F238E27FC236}">
                  <a16:creationId xmlns:a16="http://schemas.microsoft.com/office/drawing/2014/main" id="{AD1321C2-C712-41C8-9D57-094CAE4D9F12}"/>
                </a:ext>
              </a:extLst>
            </p:cNvPr>
            <p:cNvSpPr txBox="1">
              <a:spLocks/>
            </p:cNvSpPr>
            <p:nvPr/>
          </p:nvSpPr>
          <p:spPr>
            <a:xfrm>
              <a:off x="4437679" y="2590103"/>
              <a:ext cx="1491742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Missão</a:t>
              </a:r>
            </a:p>
          </p:txBody>
        </p:sp>
        <p:sp>
          <p:nvSpPr>
            <p:cNvPr id="23" name="RBContent56">
              <a:extLst>
                <a:ext uri="{FF2B5EF4-FFF2-40B4-BE49-F238E27FC236}">
                  <a16:creationId xmlns:a16="http://schemas.microsoft.com/office/drawing/2014/main" id="{C6C8A907-8243-4939-A207-6D9FBA21BC3E}"/>
                </a:ext>
              </a:extLst>
            </p:cNvPr>
            <p:cNvSpPr txBox="1">
              <a:spLocks/>
            </p:cNvSpPr>
            <p:nvPr/>
          </p:nvSpPr>
          <p:spPr>
            <a:xfrm>
              <a:off x="5045004" y="5044007"/>
              <a:ext cx="1247459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Valores</a:t>
              </a:r>
            </a:p>
          </p:txBody>
        </p:sp>
        <p:sp>
          <p:nvSpPr>
            <p:cNvPr id="24" name="RBContent6">
              <a:extLst>
                <a:ext uri="{FF2B5EF4-FFF2-40B4-BE49-F238E27FC236}">
                  <a16:creationId xmlns:a16="http://schemas.microsoft.com/office/drawing/2014/main" id="{6B7614F7-29B7-49B8-A147-4692B7834C4C}"/>
                </a:ext>
              </a:extLst>
            </p:cNvPr>
            <p:cNvSpPr txBox="1">
              <a:spLocks/>
            </p:cNvSpPr>
            <p:nvPr/>
          </p:nvSpPr>
          <p:spPr>
            <a:xfrm>
              <a:off x="4067692" y="3093911"/>
              <a:ext cx="2158833" cy="623248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dirty="0">
                  <a:solidFill>
                    <a:srgbClr val="FFFFFF"/>
                  </a:solidFill>
                  <a:sym typeface="+mn-lt"/>
                </a:rPr>
                <a:t>Zelar pela segurança e prosperidade do servidor e de sua família hoje e amanhã</a:t>
              </a:r>
            </a:p>
          </p:txBody>
        </p:sp>
        <p:sp>
          <p:nvSpPr>
            <p:cNvPr id="25" name="Diamond 37">
              <a:extLst>
                <a:ext uri="{FF2B5EF4-FFF2-40B4-BE49-F238E27FC236}">
                  <a16:creationId xmlns:a16="http://schemas.microsoft.com/office/drawing/2014/main" id="{72A65C8A-8C28-4BC5-BCC9-742E7A11418D}"/>
                </a:ext>
              </a:extLst>
            </p:cNvPr>
            <p:cNvSpPr/>
            <p:nvPr/>
          </p:nvSpPr>
          <p:spPr>
            <a:xfrm>
              <a:off x="2097535" y="2903605"/>
              <a:ext cx="2319630" cy="2319629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6" name="RBContent56">
              <a:extLst>
                <a:ext uri="{FF2B5EF4-FFF2-40B4-BE49-F238E27FC236}">
                  <a16:creationId xmlns:a16="http://schemas.microsoft.com/office/drawing/2014/main" id="{EDBC12E4-5008-4D65-832C-23FAC25F1895}"/>
                </a:ext>
              </a:extLst>
            </p:cNvPr>
            <p:cNvSpPr txBox="1">
              <a:spLocks/>
            </p:cNvSpPr>
            <p:nvPr/>
          </p:nvSpPr>
          <p:spPr>
            <a:xfrm>
              <a:off x="2636655" y="3394557"/>
              <a:ext cx="1125407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Visão</a:t>
              </a:r>
            </a:p>
          </p:txBody>
        </p:sp>
        <p:sp>
          <p:nvSpPr>
            <p:cNvPr id="27" name="RBContent6">
              <a:extLst>
                <a:ext uri="{FF2B5EF4-FFF2-40B4-BE49-F238E27FC236}">
                  <a16:creationId xmlns:a16="http://schemas.microsoft.com/office/drawing/2014/main" id="{915AF1CE-2F5D-4D42-80D0-09993D70BB67}"/>
                </a:ext>
              </a:extLst>
            </p:cNvPr>
            <p:cNvSpPr txBox="1">
              <a:spLocks/>
            </p:cNvSpPr>
            <p:nvPr/>
          </p:nvSpPr>
          <p:spPr>
            <a:xfrm>
              <a:off x="2395263" y="3789002"/>
              <a:ext cx="1724175" cy="830997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spc="-30" dirty="0">
                  <a:solidFill>
                    <a:srgbClr val="FFFFFF"/>
                  </a:solidFill>
                  <a:sym typeface="+mn-lt"/>
                </a:rPr>
                <a:t>Ser a instituição privada de previdência líder no segmento de servidores públicos</a:t>
              </a:r>
            </a:p>
          </p:txBody>
        </p:sp>
        <p:sp>
          <p:nvSpPr>
            <p:cNvPr id="28" name="RBContent6">
              <a:extLst>
                <a:ext uri="{FF2B5EF4-FFF2-40B4-BE49-F238E27FC236}">
                  <a16:creationId xmlns:a16="http://schemas.microsoft.com/office/drawing/2014/main" id="{81D79691-B4C4-413B-8ACC-4E05D4F1D1CB}"/>
                </a:ext>
              </a:extLst>
            </p:cNvPr>
            <p:cNvSpPr txBox="1">
              <a:spLocks/>
            </p:cNvSpPr>
            <p:nvPr/>
          </p:nvSpPr>
          <p:spPr>
            <a:xfrm>
              <a:off x="4807413" y="5522574"/>
              <a:ext cx="1696407" cy="701474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1.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Transparência</a:t>
              </a:r>
            </a:p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2.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Confiança</a:t>
              </a:r>
            </a:p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3.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Empatia</a:t>
              </a:r>
            </a:p>
          </p:txBody>
        </p:sp>
        <p:sp>
          <p:nvSpPr>
            <p:cNvPr id="29" name="Diamond 33">
              <a:extLst>
                <a:ext uri="{FF2B5EF4-FFF2-40B4-BE49-F238E27FC236}">
                  <a16:creationId xmlns:a16="http://schemas.microsoft.com/office/drawing/2014/main" id="{6078BC5D-66A4-4642-9FCC-88A1B2E5A3E6}"/>
                </a:ext>
              </a:extLst>
            </p:cNvPr>
            <p:cNvSpPr/>
            <p:nvPr/>
          </p:nvSpPr>
          <p:spPr>
            <a:xfrm>
              <a:off x="4267289" y="5601895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30" name="Diamond 41">
              <a:extLst>
                <a:ext uri="{FF2B5EF4-FFF2-40B4-BE49-F238E27FC236}">
                  <a16:creationId xmlns:a16="http://schemas.microsoft.com/office/drawing/2014/main" id="{453C91AC-6463-41FD-879E-6E4D18675B50}"/>
                </a:ext>
              </a:extLst>
            </p:cNvPr>
            <p:cNvSpPr/>
            <p:nvPr/>
          </p:nvSpPr>
          <p:spPr>
            <a:xfrm>
              <a:off x="1767246" y="3483286"/>
              <a:ext cx="526805" cy="526805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9821" y="3331208"/>
            <a:ext cx="2902891" cy="2849499"/>
            <a:chOff x="511487" y="4112049"/>
            <a:chExt cx="2902891" cy="2849499"/>
          </a:xfrm>
          <a:solidFill>
            <a:srgbClr val="4B6478"/>
          </a:solidFill>
          <a:effectLst/>
        </p:grpSpPr>
        <p:sp>
          <p:nvSpPr>
            <p:cNvPr id="10" name="Diamond 32">
              <a:extLst>
                <a:ext uri="{FF2B5EF4-FFF2-40B4-BE49-F238E27FC236}">
                  <a16:creationId xmlns:a16="http://schemas.microsoft.com/office/drawing/2014/main" id="{B118F888-EED8-46D6-9CF1-925FE2FC9CF2}"/>
                </a:ext>
              </a:extLst>
            </p:cNvPr>
            <p:cNvSpPr/>
            <p:nvPr/>
          </p:nvSpPr>
          <p:spPr>
            <a:xfrm>
              <a:off x="511487" y="4112049"/>
              <a:ext cx="2902891" cy="2849499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1" name="RBContent56">
              <a:extLst>
                <a:ext uri="{FF2B5EF4-FFF2-40B4-BE49-F238E27FC236}">
                  <a16:creationId xmlns:a16="http://schemas.microsoft.com/office/drawing/2014/main" id="{C6C8A907-8243-4939-A207-6D9FBA21BC3E}"/>
                </a:ext>
              </a:extLst>
            </p:cNvPr>
            <p:cNvSpPr txBox="1">
              <a:spLocks/>
            </p:cNvSpPr>
            <p:nvPr/>
          </p:nvSpPr>
          <p:spPr>
            <a:xfrm>
              <a:off x="1378774" y="4720001"/>
              <a:ext cx="1304677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chemeClr val="bg1"/>
                  </a:solidFill>
                  <a:sym typeface="+mn-lt"/>
                </a:rPr>
                <a:t>Propósito</a:t>
              </a:r>
            </a:p>
          </p:txBody>
        </p:sp>
        <p:sp>
          <p:nvSpPr>
            <p:cNvPr id="12" name="RBContent6">
              <a:extLst>
                <a:ext uri="{FF2B5EF4-FFF2-40B4-BE49-F238E27FC236}">
                  <a16:creationId xmlns:a16="http://schemas.microsoft.com/office/drawing/2014/main" id="{915AF1CE-2F5D-4D42-80D0-09993D70BB67}"/>
                </a:ext>
              </a:extLst>
            </p:cNvPr>
            <p:cNvSpPr txBox="1">
              <a:spLocks/>
            </p:cNvSpPr>
            <p:nvPr/>
          </p:nvSpPr>
          <p:spPr>
            <a:xfrm>
              <a:off x="1082815" y="5130806"/>
              <a:ext cx="1896593" cy="830997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spc="-30" dirty="0">
                  <a:solidFill>
                    <a:schemeClr val="bg1"/>
                  </a:solidFill>
                  <a:sym typeface="+mn-lt"/>
                </a:rPr>
                <a:t>Ser o exemplo na gestão previdenciária brasileira regida pelos interesses dos participantes</a:t>
              </a:r>
            </a:p>
          </p:txBody>
        </p:sp>
      </p:grpSp>
      <p:grpSp>
        <p:nvGrpSpPr>
          <p:cNvPr id="101" name="Group 47"/>
          <p:cNvGrpSpPr/>
          <p:nvPr/>
        </p:nvGrpSpPr>
        <p:grpSpPr>
          <a:xfrm>
            <a:off x="8011435" y="3379815"/>
            <a:ext cx="2521823" cy="585980"/>
            <a:chOff x="738000" y="2393148"/>
            <a:chExt cx="2521823" cy="585980"/>
          </a:xfrm>
        </p:grpSpPr>
        <p:sp>
          <p:nvSpPr>
            <p:cNvPr id="102" name="LegendIcon"/>
            <p:cNvSpPr/>
            <p:nvPr/>
          </p:nvSpPr>
          <p:spPr>
            <a:xfrm>
              <a:off x="738000" y="2393148"/>
              <a:ext cx="116359" cy="585980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3" name="637091030261875379Table First Content Row Header 17"/>
            <p:cNvSpPr txBox="1"/>
            <p:nvPr/>
          </p:nvSpPr>
          <p:spPr>
            <a:xfrm>
              <a:off x="935596" y="2393148"/>
              <a:ext cx="2324227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Buscar rentabilidade consistente para os planos/perfis</a:t>
              </a:r>
            </a:p>
          </p:txBody>
        </p:sp>
      </p:grpSp>
      <p:grpSp>
        <p:nvGrpSpPr>
          <p:cNvPr id="104" name="Group 50"/>
          <p:cNvGrpSpPr/>
          <p:nvPr/>
        </p:nvGrpSpPr>
        <p:grpSpPr>
          <a:xfrm>
            <a:off x="8005475" y="2839962"/>
            <a:ext cx="2538439" cy="360099"/>
            <a:chOff x="738000" y="4205812"/>
            <a:chExt cx="2538439" cy="360099"/>
          </a:xfrm>
        </p:grpSpPr>
        <p:sp>
          <p:nvSpPr>
            <p:cNvPr id="105" name="LegendIcon"/>
            <p:cNvSpPr/>
            <p:nvPr/>
          </p:nvSpPr>
          <p:spPr>
            <a:xfrm>
              <a:off x="738000" y="4205812"/>
              <a:ext cx="108000" cy="18004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6" name="637091030261875379Table First Content Row Header 25"/>
            <p:cNvSpPr txBox="1"/>
            <p:nvPr/>
          </p:nvSpPr>
          <p:spPr>
            <a:xfrm>
              <a:off x="934574" y="4205812"/>
              <a:ext cx="2341865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Ser uma entidade focada no cliente</a:t>
              </a:r>
            </a:p>
          </p:txBody>
        </p:sp>
      </p:grpSp>
      <p:grpSp>
        <p:nvGrpSpPr>
          <p:cNvPr id="107" name="Group 67"/>
          <p:cNvGrpSpPr/>
          <p:nvPr/>
        </p:nvGrpSpPr>
        <p:grpSpPr>
          <a:xfrm>
            <a:off x="8011436" y="4847692"/>
            <a:ext cx="2538440" cy="432000"/>
            <a:chOff x="738000" y="4683596"/>
            <a:chExt cx="2538440" cy="432000"/>
          </a:xfrm>
        </p:grpSpPr>
        <p:sp>
          <p:nvSpPr>
            <p:cNvPr id="108" name="LegendIcon"/>
            <p:cNvSpPr/>
            <p:nvPr/>
          </p:nvSpPr>
          <p:spPr>
            <a:xfrm>
              <a:off x="738000" y="4683596"/>
              <a:ext cx="108000" cy="432000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9" name="637091030261875379Table First Content Row Header 33"/>
            <p:cNvSpPr txBox="1"/>
            <p:nvPr/>
          </p:nvSpPr>
          <p:spPr>
            <a:xfrm>
              <a:off x="934574" y="4683596"/>
              <a:ext cx="2341866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Zelar pelo clima e engajamento organizacional</a:t>
              </a:r>
            </a:p>
          </p:txBody>
        </p:sp>
      </p:grpSp>
      <p:grpSp>
        <p:nvGrpSpPr>
          <p:cNvPr id="110" name="Group 70"/>
          <p:cNvGrpSpPr/>
          <p:nvPr/>
        </p:nvGrpSpPr>
        <p:grpSpPr>
          <a:xfrm>
            <a:off x="8011435" y="5425149"/>
            <a:ext cx="2530404" cy="360099"/>
            <a:chOff x="738000" y="5196174"/>
            <a:chExt cx="2530404" cy="360099"/>
          </a:xfrm>
        </p:grpSpPr>
        <p:sp>
          <p:nvSpPr>
            <p:cNvPr id="111" name="LegendIcon"/>
            <p:cNvSpPr/>
            <p:nvPr/>
          </p:nvSpPr>
          <p:spPr>
            <a:xfrm>
              <a:off x="738000" y="5196174"/>
              <a:ext cx="99594" cy="36009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12" name="637091030261875379Table First Content Row Header 41"/>
            <p:cNvSpPr txBox="1"/>
            <p:nvPr/>
          </p:nvSpPr>
          <p:spPr>
            <a:xfrm>
              <a:off x="934574" y="5196174"/>
              <a:ext cx="2333830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Garantir governança de alto desempenho</a:t>
              </a:r>
            </a:p>
          </p:txBody>
        </p:sp>
      </p:grpSp>
      <p:grpSp>
        <p:nvGrpSpPr>
          <p:cNvPr id="113" name="Group 74"/>
          <p:cNvGrpSpPr/>
          <p:nvPr/>
        </p:nvGrpSpPr>
        <p:grpSpPr>
          <a:xfrm>
            <a:off x="8019570" y="2288855"/>
            <a:ext cx="2572200" cy="360099"/>
            <a:chOff x="738000" y="5875000"/>
            <a:chExt cx="2572200" cy="360099"/>
          </a:xfrm>
        </p:grpSpPr>
        <p:sp>
          <p:nvSpPr>
            <p:cNvPr id="114" name="637091030261875379Table First Content Row Header 45"/>
            <p:cNvSpPr txBox="1"/>
            <p:nvPr/>
          </p:nvSpPr>
          <p:spPr>
            <a:xfrm>
              <a:off x="934574" y="5875000"/>
              <a:ext cx="2375626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Ser reconhecido pela qualidade e  credibilidade</a:t>
              </a:r>
            </a:p>
          </p:txBody>
        </p:sp>
        <p:sp>
          <p:nvSpPr>
            <p:cNvPr id="115" name="LegendIcon"/>
            <p:cNvSpPr/>
            <p:nvPr/>
          </p:nvSpPr>
          <p:spPr>
            <a:xfrm>
              <a:off x="738000" y="5875000"/>
              <a:ext cx="108000" cy="36009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</p:grpSp>
      <p:grpSp>
        <p:nvGrpSpPr>
          <p:cNvPr id="116" name="Group 48"/>
          <p:cNvGrpSpPr/>
          <p:nvPr/>
        </p:nvGrpSpPr>
        <p:grpSpPr>
          <a:xfrm>
            <a:off x="8011435" y="4111252"/>
            <a:ext cx="2416284" cy="575853"/>
            <a:chOff x="738000" y="3062180"/>
            <a:chExt cx="2416284" cy="575853"/>
          </a:xfrm>
        </p:grpSpPr>
        <p:sp>
          <p:nvSpPr>
            <p:cNvPr id="117" name="CaixaDeTexto 20"/>
            <p:cNvSpPr txBox="1"/>
            <p:nvPr/>
          </p:nvSpPr>
          <p:spPr>
            <a:xfrm>
              <a:off x="922107" y="3062180"/>
              <a:ext cx="2232177" cy="54014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Gerenciar reservas previdenciárias compatíveis e adequadas ao participante</a:t>
              </a:r>
              <a:endParaRPr lang="pt-BR" sz="1300" b="1" i="1" dirty="0">
                <a:solidFill>
                  <a:srgbClr val="4B6478"/>
                </a:solidFill>
                <a:cs typeface="Arial Narrow" pitchFamily="34" charset="0"/>
              </a:endParaRPr>
            </a:p>
          </p:txBody>
        </p:sp>
        <p:sp>
          <p:nvSpPr>
            <p:cNvPr id="118" name="LegendIcon"/>
            <p:cNvSpPr/>
            <p:nvPr/>
          </p:nvSpPr>
          <p:spPr>
            <a:xfrm>
              <a:off x="738000" y="3062180"/>
              <a:ext cx="109089" cy="575853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</p:grpSp>
      <p:grpSp>
        <p:nvGrpSpPr>
          <p:cNvPr id="119" name="Group 49">
            <a:extLst>
              <a:ext uri="{FF2B5EF4-FFF2-40B4-BE49-F238E27FC236}">
                <a16:creationId xmlns:a16="http://schemas.microsoft.com/office/drawing/2014/main" id="{6D44D195-F3B6-4D40-8D59-3B10193901B1}"/>
              </a:ext>
            </a:extLst>
          </p:cNvPr>
          <p:cNvGrpSpPr/>
          <p:nvPr/>
        </p:nvGrpSpPr>
        <p:grpSpPr>
          <a:xfrm>
            <a:off x="8022659" y="5940852"/>
            <a:ext cx="2514528" cy="415498"/>
            <a:chOff x="738000" y="3731212"/>
            <a:chExt cx="2514528" cy="415498"/>
          </a:xfrm>
        </p:grpSpPr>
        <p:sp>
          <p:nvSpPr>
            <p:cNvPr id="120" name="LegendIcon">
              <a:extLst>
                <a:ext uri="{FF2B5EF4-FFF2-40B4-BE49-F238E27FC236}">
                  <a16:creationId xmlns:a16="http://schemas.microsoft.com/office/drawing/2014/main" id="{8FBCE839-D659-4957-B8F9-AD2FA004A90D}"/>
                </a:ext>
              </a:extLst>
            </p:cNvPr>
            <p:cNvSpPr/>
            <p:nvPr/>
          </p:nvSpPr>
          <p:spPr>
            <a:xfrm>
              <a:off x="738000" y="3731212"/>
              <a:ext cx="102339" cy="415498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21" name="637091030261875379Table First Content Row Header 13">
              <a:extLst>
                <a:ext uri="{FF2B5EF4-FFF2-40B4-BE49-F238E27FC236}">
                  <a16:creationId xmlns:a16="http://schemas.microsoft.com/office/drawing/2014/main" id="{0FAC8D65-7573-4D7D-B9B5-BAD2055EAFC9}"/>
                </a:ext>
              </a:extLst>
            </p:cNvPr>
            <p:cNvSpPr txBox="1"/>
            <p:nvPr/>
          </p:nvSpPr>
          <p:spPr>
            <a:xfrm>
              <a:off x="953476" y="3731212"/>
              <a:ext cx="2299052" cy="18004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Garantir eficiência e escala</a:t>
              </a:r>
            </a:p>
          </p:txBody>
        </p:sp>
      </p:grpSp>
      <p:sp>
        <p:nvSpPr>
          <p:cNvPr id="50" name="RBContent56">
            <a:extLst>
              <a:ext uri="{FF2B5EF4-FFF2-40B4-BE49-F238E27FC236}">
                <a16:creationId xmlns:a16="http://schemas.microsoft.com/office/drawing/2014/main" id="{AD1321C2-C712-41C8-9D57-094CAE4D9F12}"/>
              </a:ext>
            </a:extLst>
          </p:cNvPr>
          <p:cNvSpPr txBox="1">
            <a:spLocks/>
          </p:cNvSpPr>
          <p:nvPr/>
        </p:nvSpPr>
        <p:spPr>
          <a:xfrm>
            <a:off x="7797502" y="1470978"/>
            <a:ext cx="2470645" cy="276999"/>
          </a:xfrm>
          <a:prstGeom prst="rect">
            <a:avLst/>
          </a:prstGeom>
          <a:solidFill>
            <a:srgbClr val="76C48C"/>
          </a:solidFill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SzPct val="100000"/>
            </a:pPr>
            <a:r>
              <a:rPr lang="pt-BR" sz="2000" b="1" dirty="0">
                <a:solidFill>
                  <a:srgbClr val="FFFFFF"/>
                </a:solidFill>
                <a:sym typeface="+mn-lt"/>
              </a:rPr>
              <a:t>Objetivos Estratégicos</a:t>
            </a: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Planejamento  Estratégico (2020-2024)</a:t>
            </a:r>
          </a:p>
        </p:txBody>
      </p:sp>
    </p:spTree>
    <p:extLst>
      <p:ext uri="{BB962C8B-B14F-4D97-AF65-F5344CB8AC3E}">
        <p14:creationId xmlns:p14="http://schemas.microsoft.com/office/powerpoint/2010/main" val="332634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20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433817" y="9306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u="sng" dirty="0">
                <a:solidFill>
                  <a:srgbClr val="4B6478"/>
                </a:solidFill>
              </a:rPr>
              <a:t>Objetivo Estratégico nº 03</a:t>
            </a:r>
          </a:p>
          <a:p>
            <a:pPr algn="ctr"/>
            <a:r>
              <a:rPr lang="pt-BR" sz="3200" b="1" dirty="0">
                <a:solidFill>
                  <a:srgbClr val="4B6478"/>
                </a:solidFill>
              </a:rPr>
              <a:t>Buscar Rentabilidade Consistente para os Planos/Perfis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569833" y="1845385"/>
            <a:ext cx="57116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Operacionalizar empréstimos para BC/Legislativo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Desenvolver projeto para aplicação em derivativos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Revisão do modelo de perfis de </a:t>
            </a:r>
            <a:r>
              <a:rPr lang="pt-BR" dirty="0" smtClean="0">
                <a:solidFill>
                  <a:srgbClr val="EA664F"/>
                </a:solidFill>
              </a:rPr>
              <a:t>investimentos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EA664F"/>
                </a:solidFill>
              </a:rPr>
              <a:t>Sistema “front-</a:t>
            </a:r>
            <a:r>
              <a:rPr lang="pt-BR" dirty="0" err="1" smtClean="0">
                <a:solidFill>
                  <a:srgbClr val="EA664F"/>
                </a:solidFill>
              </a:rPr>
              <a:t>to</a:t>
            </a:r>
            <a:r>
              <a:rPr lang="pt-BR" dirty="0" smtClean="0">
                <a:solidFill>
                  <a:srgbClr val="EA664F"/>
                </a:solidFill>
              </a:rPr>
              <a:t>-</a:t>
            </a:r>
            <a:r>
              <a:rPr lang="pt-BR" dirty="0" err="1" smtClean="0">
                <a:solidFill>
                  <a:srgbClr val="EA664F"/>
                </a:solidFill>
              </a:rPr>
              <a:t>back</a:t>
            </a:r>
            <a:r>
              <a:rPr lang="pt-BR" dirty="0" smtClean="0">
                <a:solidFill>
                  <a:srgbClr val="EA664F"/>
                </a:solidFill>
              </a:rPr>
              <a:t>”</a:t>
            </a: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857887" y="1435537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5" name="Seta para a Direita 14"/>
          <p:cNvSpPr/>
          <p:nvPr/>
        </p:nvSpPr>
        <p:spPr>
          <a:xfrm>
            <a:off x="6020749" y="2052429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6692349" y="1776818"/>
            <a:ext cx="57116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Empréstimos </a:t>
            </a:r>
            <a:r>
              <a:rPr lang="pt-BR" dirty="0">
                <a:solidFill>
                  <a:srgbClr val="00B050"/>
                </a:solidFill>
              </a:rPr>
              <a:t>para </a:t>
            </a:r>
            <a:r>
              <a:rPr lang="pt-BR" dirty="0" smtClean="0">
                <a:solidFill>
                  <a:srgbClr val="00B050"/>
                </a:solidFill>
              </a:rPr>
              <a:t>servidores do BC/Legislativo 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Investimento em </a:t>
            </a:r>
            <a:r>
              <a:rPr lang="pt-BR" dirty="0">
                <a:solidFill>
                  <a:srgbClr val="00B050"/>
                </a:solidFill>
              </a:rPr>
              <a:t>derivativos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Novo modelo </a:t>
            </a:r>
            <a:r>
              <a:rPr lang="pt-BR" dirty="0">
                <a:solidFill>
                  <a:srgbClr val="00B050"/>
                </a:solidFill>
              </a:rPr>
              <a:t>de perfis de </a:t>
            </a:r>
            <a:r>
              <a:rPr lang="pt-BR" dirty="0" smtClean="0">
                <a:solidFill>
                  <a:srgbClr val="00B050"/>
                </a:solidFill>
              </a:rPr>
              <a:t>investimentos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Sistema “front-</a:t>
            </a:r>
            <a:r>
              <a:rPr lang="pt-BR" dirty="0" err="1" smtClean="0">
                <a:solidFill>
                  <a:srgbClr val="00B050"/>
                </a:solidFill>
              </a:rPr>
              <a:t>to</a:t>
            </a:r>
            <a:r>
              <a:rPr lang="pt-BR" dirty="0" smtClean="0">
                <a:solidFill>
                  <a:srgbClr val="00B050"/>
                </a:solidFill>
              </a:rPr>
              <a:t>-</a:t>
            </a:r>
            <a:r>
              <a:rPr lang="pt-BR" dirty="0" err="1" smtClean="0">
                <a:solidFill>
                  <a:srgbClr val="00B050"/>
                </a:solidFill>
              </a:rPr>
              <a:t>back</a:t>
            </a:r>
            <a:r>
              <a:rPr lang="pt-BR" dirty="0" smtClean="0">
                <a:solidFill>
                  <a:srgbClr val="00B050"/>
                </a:solidFill>
              </a:rPr>
              <a:t>”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617097" y="1418197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34016" y="3716309"/>
            <a:ext cx="50802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Demonstrar </a:t>
            </a:r>
            <a:r>
              <a:rPr lang="pt-BR" dirty="0"/>
              <a:t>periodicamente a rentabilidade dos planos por vários canais e aguardar o feedback dos participantes (foco no cliente</a:t>
            </a:r>
            <a:r>
              <a:rPr lang="pt-BR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Desenvolver </a:t>
            </a:r>
            <a:r>
              <a:rPr lang="pt-BR" dirty="0"/>
              <a:t>metodologia para cálculo de rentabilidade dos títulos públicos no vencimento (curva)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Realizar </a:t>
            </a:r>
            <a:r>
              <a:rPr lang="pt-BR" dirty="0"/>
              <a:t>estudos para que, a médio prazo, a Fundação possa oferecer financiamento </a:t>
            </a:r>
            <a:r>
              <a:rPr lang="pt-BR" dirty="0" smtClean="0"/>
              <a:t>imobiliário (futuro)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Elaborar </a:t>
            </a:r>
            <a:r>
              <a:rPr lang="pt-BR" dirty="0"/>
              <a:t>Política e Comitê de </a:t>
            </a:r>
            <a:r>
              <a:rPr lang="pt-BR" dirty="0" smtClean="0"/>
              <a:t>ALM (futuro)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755567" y="3219311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20" name="Retângulo 19"/>
          <p:cNvSpPr/>
          <p:nvPr/>
        </p:nvSpPr>
        <p:spPr>
          <a:xfrm>
            <a:off x="6617097" y="3716309"/>
            <a:ext cx="52435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Comunicação ao participante sobre investimentos e resultados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Investimento em crédito privado no exterior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Investimento ativo em renda variável no Brasil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 Contratação direta de crédito privado</a:t>
            </a:r>
            <a:endParaRPr lang="pt-BR" dirty="0">
              <a:solidFill>
                <a:srgbClr val="00B050"/>
              </a:solidFill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 flipV="1">
            <a:off x="5446643" y="3922643"/>
            <a:ext cx="1245706" cy="25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flipV="1">
            <a:off x="5512904" y="3962400"/>
            <a:ext cx="1179445" cy="993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01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21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Objetivos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102876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22</a:t>
            </a:fld>
            <a:endParaRPr lang="pt-BR"/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-296215" y="349714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OE 04 -</a:t>
            </a:r>
            <a:r>
              <a:rPr lang="pt-BR" sz="2400" b="1" dirty="0">
                <a:solidFill>
                  <a:srgbClr val="76C48C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2400" b="1" i="1" dirty="0">
              <a:solidFill>
                <a:srgbClr val="76C48C"/>
              </a:solidFill>
              <a:cs typeface="Arial Narrow" pitchFamily="34" charset="0"/>
            </a:endParaRPr>
          </a:p>
          <a:p>
            <a:pPr algn="ctr"/>
            <a:endParaRPr lang="pt-BR" sz="24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406266" y="2337676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spc="300" dirty="0">
                <a:solidFill>
                  <a:srgbClr val="3D5063"/>
                </a:solidFill>
              </a:rPr>
              <a:t>Reservas Acumuladas</a:t>
            </a:r>
            <a:endParaRPr lang="pt-BR" sz="2400" b="1" i="1" dirty="0">
              <a:solidFill>
                <a:srgbClr val="4B6478"/>
              </a:solidFill>
              <a:cs typeface="Arial Narrow" pitchFamily="34" charset="0"/>
            </a:endParaRPr>
          </a:p>
          <a:p>
            <a:pPr algn="ctr"/>
            <a:r>
              <a:rPr lang="pt-BR" sz="2400" b="1" spc="300" dirty="0">
                <a:solidFill>
                  <a:srgbClr val="3D5063"/>
                </a:solidFill>
              </a:rPr>
              <a:t> </a:t>
            </a:r>
            <a:endParaRPr lang="pt-BR" sz="2400" b="1" dirty="0">
              <a:solidFill>
                <a:srgbClr val="3D5063"/>
              </a:solidFill>
            </a:endParaRPr>
          </a:p>
        </p:txBody>
      </p:sp>
      <p:sp>
        <p:nvSpPr>
          <p:cNvPr id="38" name="Título 6"/>
          <p:cNvSpPr txBox="1">
            <a:spLocks/>
          </p:cNvSpPr>
          <p:nvPr/>
        </p:nvSpPr>
        <p:spPr>
          <a:xfrm>
            <a:off x="-296215" y="336066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6211565" y="4605516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pt-B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 spc="300">
                <a:solidFill>
                  <a:srgbClr val="3D5063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400" dirty="0"/>
          </a:p>
          <a:p>
            <a:r>
              <a:rPr lang="pt-BR" sz="2400" dirty="0"/>
              <a:t>Solvência Atuarial</a:t>
            </a:r>
          </a:p>
        </p:txBody>
      </p:sp>
      <p:pic>
        <p:nvPicPr>
          <p:cNvPr id="68" name="Imagem 6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3"/>
            <a:ext cx="12192000" cy="1428539"/>
          </a:xfrm>
          <a:prstGeom prst="rect">
            <a:avLst/>
          </a:prstGeom>
        </p:spPr>
      </p:pic>
      <p:sp>
        <p:nvSpPr>
          <p:cNvPr id="69" name="Título 6"/>
          <p:cNvSpPr txBox="1">
            <a:spLocks/>
          </p:cNvSpPr>
          <p:nvPr/>
        </p:nvSpPr>
        <p:spPr>
          <a:xfrm>
            <a:off x="1894113" y="297463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Investimentos</a:t>
            </a:r>
            <a:r>
              <a:rPr lang="pt-BR" sz="3200" b="1" spc="300" dirty="0">
                <a:solidFill>
                  <a:schemeClr val="bg1"/>
                </a:solidFill>
              </a:rPr>
              <a:t> e Benefícios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8381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1" name="Imagem 7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297463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2" name="Block Arc 11">
            <a:extLst>
              <a:ext uri="{FF2B5EF4-FFF2-40B4-BE49-F238E27FC236}">
                <a16:creationId xmlns:a16="http://schemas.microsoft.com/office/drawing/2014/main" id="{6237B46C-EE2F-45F5-A452-AEF5853F7D2C}"/>
              </a:ext>
            </a:extLst>
          </p:cNvPr>
          <p:cNvSpPr/>
          <p:nvPr/>
        </p:nvSpPr>
        <p:spPr>
          <a:xfrm rot="10800000">
            <a:off x="2325026" y="4499138"/>
            <a:ext cx="320105" cy="520850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3" name="Round Same Side Corner Rectangle 8">
            <a:extLst>
              <a:ext uri="{FF2B5EF4-FFF2-40B4-BE49-F238E27FC236}">
                <a16:creationId xmlns:a16="http://schemas.microsoft.com/office/drawing/2014/main" id="{E4451B41-2F0A-4F98-8F16-0D0192492445}"/>
              </a:ext>
            </a:extLst>
          </p:cNvPr>
          <p:cNvSpPr/>
          <p:nvPr/>
        </p:nvSpPr>
        <p:spPr>
          <a:xfrm>
            <a:off x="3953419" y="4437200"/>
            <a:ext cx="522441" cy="523242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7" name="Retângulo de cantos arredondados 18"/>
          <p:cNvSpPr/>
          <p:nvPr/>
        </p:nvSpPr>
        <p:spPr>
          <a:xfrm rot="20389051">
            <a:off x="10032697" y="4389805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Sinais Vitais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792278" y="1769796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212656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23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1842051" y="172278"/>
            <a:ext cx="9286461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3000" b="1" u="sng" dirty="0" smtClean="0">
                <a:solidFill>
                  <a:srgbClr val="4B6478"/>
                </a:solidFill>
              </a:rPr>
              <a:t>04</a:t>
            </a:r>
            <a:endParaRPr lang="pt-BR" sz="3000" b="1" u="sng" dirty="0">
              <a:solidFill>
                <a:srgbClr val="4B6478"/>
              </a:solidFill>
            </a:endParaRPr>
          </a:p>
          <a:p>
            <a:pPr algn="ctr"/>
            <a:r>
              <a:rPr lang="pt-BR" sz="3000" b="1" dirty="0">
                <a:solidFill>
                  <a:srgbClr val="4B6478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778374" y="1643171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78374" y="2047286"/>
            <a:ext cx="495981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Aperfeiçoar simulador de expectativas dos benefícios não programados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Desenvolver interação dos aplicativos Funpresp-Exe e SouGov.br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EA664F"/>
                </a:solidFill>
              </a:rPr>
              <a:t>Desenvolver </a:t>
            </a:r>
            <a:r>
              <a:rPr lang="pt-BR" dirty="0">
                <a:solidFill>
                  <a:srgbClr val="EA664F"/>
                </a:solidFill>
              </a:rPr>
              <a:t>funcionalidade no aplicativo para acompanhamento de planejamento previdenciário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Oferecer serviço de assessoria previdenciária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4" name="Seta para a Direita 13"/>
          <p:cNvSpPr/>
          <p:nvPr/>
        </p:nvSpPr>
        <p:spPr>
          <a:xfrm>
            <a:off x="6153270" y="2516254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6617097" y="1590475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6735226" y="2047286"/>
            <a:ext cx="49598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Simulador </a:t>
            </a:r>
            <a:r>
              <a:rPr lang="pt-BR" dirty="0">
                <a:solidFill>
                  <a:srgbClr val="00B050"/>
                </a:solidFill>
              </a:rPr>
              <a:t>de expectativas dos benefícios não programados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Integração da Funpresp-Exe ao Gov.br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Funcionalidade </a:t>
            </a:r>
            <a:r>
              <a:rPr lang="pt-BR" dirty="0">
                <a:solidFill>
                  <a:srgbClr val="00B050"/>
                </a:solidFill>
              </a:rPr>
              <a:t>no aplicativo para acompanhamento de planejamento previdenciário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64019" y="4341613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76476" y="4721327"/>
            <a:ext cx="100072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Expandir </a:t>
            </a:r>
            <a:r>
              <a:rPr lang="pt-BR" dirty="0"/>
              <a:t>o aplicativo FUNPRESP para além da área restrita, de acesso rápido. </a:t>
            </a: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Planejamento </a:t>
            </a:r>
            <a:r>
              <a:rPr lang="pt-BR" dirty="0"/>
              <a:t>de </a:t>
            </a:r>
            <a:r>
              <a:rPr lang="pt-BR" dirty="0" smtClean="0"/>
              <a:t>Aposentadoria, apresentando </a:t>
            </a:r>
            <a:r>
              <a:rPr lang="pt-BR" dirty="0"/>
              <a:t>comparativo de Meta de Benefício versus a contribuição atual, para alinhar a expectativa futura ao nível de contribuição atual, para evitar o risco de frustação.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Contratação </a:t>
            </a:r>
            <a:r>
              <a:rPr lang="pt-BR" dirty="0"/>
              <a:t>de plataforma de inteligência artificial para, "a um clique" ter soluções de adequação a renda esperada na aposentadoria, seja por aumento de alíquota, facultativas, aumento de prazo de aposentadoria, etc</a:t>
            </a:r>
            <a:r>
              <a:rPr lang="pt-BR" dirty="0" smtClean="0"/>
              <a:t>.</a:t>
            </a:r>
            <a:endParaRPr lang="pt-BR" b="1" dirty="0"/>
          </a:p>
        </p:txBody>
      </p:sp>
      <p:cxnSp>
        <p:nvCxnSpPr>
          <p:cNvPr id="3" name="Conector de Seta Reta 2"/>
          <p:cNvCxnSpPr/>
          <p:nvPr/>
        </p:nvCxnSpPr>
        <p:spPr>
          <a:xfrm flipV="1">
            <a:off x="5873186" y="2319131"/>
            <a:ext cx="964936" cy="2402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flipV="1">
            <a:off x="5873186" y="3246783"/>
            <a:ext cx="1137214" cy="1494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 flipH="1" flipV="1">
            <a:off x="8083826" y="3763617"/>
            <a:ext cx="79513" cy="1311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flipH="1" flipV="1">
            <a:off x="8309113" y="3869635"/>
            <a:ext cx="1497496" cy="2040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000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24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Objetivos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25332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25</a:t>
            </a:fld>
            <a:endParaRPr lang="pt-BR"/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-296215" y="349714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OE 05 -</a:t>
            </a:r>
            <a:r>
              <a:rPr lang="pt-BR" sz="2400" b="1" dirty="0">
                <a:solidFill>
                  <a:srgbClr val="76C48C"/>
                </a:solidFill>
                <a:cs typeface="Arial Narrow" pitchFamily="34" charset="0"/>
              </a:rPr>
              <a:t>Garantir governança de alto desempenho</a:t>
            </a:r>
          </a:p>
          <a:p>
            <a:pPr algn="ctr"/>
            <a:endParaRPr lang="pt-BR" sz="24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746293" y="3496283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400" b="1" dirty="0">
                <a:solidFill>
                  <a:srgbClr val="3D506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Nível de Aderência ao Código de Boas Práticas da </a:t>
            </a:r>
            <a:r>
              <a:rPr lang="pt-BR" sz="2400" b="1" dirty="0" err="1">
                <a:solidFill>
                  <a:srgbClr val="3D506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Previc</a:t>
            </a:r>
            <a:endParaRPr lang="pt-BR" sz="2400" b="1" dirty="0">
              <a:solidFill>
                <a:srgbClr val="3D506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spc="300" dirty="0">
                <a:solidFill>
                  <a:srgbClr val="3D5063"/>
                </a:solidFill>
              </a:rPr>
              <a:t> </a:t>
            </a:r>
            <a:endParaRPr lang="pt-BR" sz="2400" b="1" dirty="0">
              <a:solidFill>
                <a:srgbClr val="3D5063"/>
              </a:solidFill>
            </a:endParaRPr>
          </a:p>
        </p:txBody>
      </p:sp>
      <p:sp>
        <p:nvSpPr>
          <p:cNvPr id="38" name="Título 6"/>
          <p:cNvSpPr txBox="1">
            <a:spLocks/>
          </p:cNvSpPr>
          <p:nvPr/>
        </p:nvSpPr>
        <p:spPr>
          <a:xfrm>
            <a:off x="-296215" y="336066"/>
            <a:ext cx="10444257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spc="300" dirty="0">
                <a:solidFill>
                  <a:schemeClr val="bg1"/>
                </a:solidFill>
              </a:rPr>
              <a:t>Indicadores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118" name="Imagem 11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3"/>
            <a:ext cx="12192000" cy="1428539"/>
          </a:xfrm>
          <a:prstGeom prst="rect">
            <a:avLst/>
          </a:prstGeom>
        </p:spPr>
      </p:pic>
      <p:sp>
        <p:nvSpPr>
          <p:cNvPr id="119" name="Título 6"/>
          <p:cNvSpPr txBox="1">
            <a:spLocks/>
          </p:cNvSpPr>
          <p:nvPr/>
        </p:nvSpPr>
        <p:spPr>
          <a:xfrm>
            <a:off x="1894113" y="297463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Governança e Gestão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120" name="Imagem 1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8381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21" name="Imagem 1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297463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80" name="Oval 21">
            <a:extLst>
              <a:ext uri="{FF2B5EF4-FFF2-40B4-BE49-F238E27FC236}">
                <a16:creationId xmlns:a16="http://schemas.microsoft.com/office/drawing/2014/main" id="{3FB55C50-C257-4B63-9A4F-AB4D0BC545D8}"/>
              </a:ext>
            </a:extLst>
          </p:cNvPr>
          <p:cNvSpPr>
            <a:spLocks noChangeAspect="1"/>
          </p:cNvSpPr>
          <p:nvPr/>
        </p:nvSpPr>
        <p:spPr>
          <a:xfrm>
            <a:off x="2358380" y="4759563"/>
            <a:ext cx="523979" cy="52835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81" name="Frame 17">
            <a:extLst>
              <a:ext uri="{FF2B5EF4-FFF2-40B4-BE49-F238E27FC236}">
                <a16:creationId xmlns:a16="http://schemas.microsoft.com/office/drawing/2014/main" id="{1278BF84-DDF3-43F8-88E4-A0F28E4079EF}"/>
              </a:ext>
            </a:extLst>
          </p:cNvPr>
          <p:cNvSpPr/>
          <p:nvPr/>
        </p:nvSpPr>
        <p:spPr>
          <a:xfrm>
            <a:off x="3857944" y="4769663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 rot="20389051">
            <a:off x="10943259" y="2915129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792278" y="1769796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</a:t>
            </a:r>
          </a:p>
        </p:txBody>
      </p:sp>
    </p:spTree>
    <p:extLst>
      <p:ext uri="{BB962C8B-B14F-4D97-AF65-F5344CB8AC3E}">
        <p14:creationId xmlns:p14="http://schemas.microsoft.com/office/powerpoint/2010/main" val="129709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26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143115" y="0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3000" b="1" u="sng" dirty="0" smtClean="0">
                <a:solidFill>
                  <a:srgbClr val="4B6478"/>
                </a:solidFill>
              </a:rPr>
              <a:t>05</a:t>
            </a:r>
            <a:endParaRPr lang="pt-BR" sz="3000" b="1" u="sng" dirty="0">
              <a:solidFill>
                <a:srgbClr val="4B6478"/>
              </a:solidFill>
            </a:endParaRPr>
          </a:p>
          <a:p>
            <a:pPr algn="ctr"/>
            <a:r>
              <a:rPr lang="pt-BR" sz="3000" b="1" dirty="0">
                <a:solidFill>
                  <a:srgbClr val="4B6478"/>
                </a:solidFill>
              </a:rPr>
              <a:t>Garantir Governança de Alto Desempenho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1180738" y="1340080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1017897" y="1838146"/>
            <a:ext cx="5184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Reformular Intranet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EA664F"/>
                </a:solidFill>
              </a:rPr>
              <a:t>Implementar </a:t>
            </a:r>
            <a:r>
              <a:rPr lang="pt-BR" dirty="0">
                <a:solidFill>
                  <a:srgbClr val="EA664F"/>
                </a:solidFill>
              </a:rPr>
              <a:t>processo de avaliação dos Colegiados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6" name="Seta para a Direita 15"/>
          <p:cNvSpPr/>
          <p:nvPr/>
        </p:nvSpPr>
        <p:spPr>
          <a:xfrm>
            <a:off x="5815987" y="2060675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6617100" y="1309302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>
                <a:solidFill>
                  <a:srgbClr val="00B050"/>
                </a:solidFill>
              </a:rPr>
              <a:t>PAA 2023</a:t>
            </a:r>
            <a:endParaRPr lang="pt-BR" sz="2000" u="sng" dirty="0">
              <a:solidFill>
                <a:srgbClr val="00B050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762500" y="1838145"/>
            <a:ext cx="5184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Reformulação da </a:t>
            </a:r>
            <a:r>
              <a:rPr lang="pt-BR" dirty="0">
                <a:solidFill>
                  <a:srgbClr val="00B050"/>
                </a:solidFill>
              </a:rPr>
              <a:t>Intranet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Implementação de </a:t>
            </a:r>
            <a:r>
              <a:rPr lang="pt-BR" dirty="0">
                <a:solidFill>
                  <a:srgbClr val="00B050"/>
                </a:solidFill>
              </a:rPr>
              <a:t>processo de avaliação dos Colegiados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34017" y="3716309"/>
            <a:ext cx="45150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Implantação de sistema/ferramenta para apoio da Governança, Compliance e Riscos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Agenda ESG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Desenvolver </a:t>
            </a:r>
            <a:r>
              <a:rPr lang="pt-BR" dirty="0"/>
              <a:t>ações de responsabilidade social, voluntariado para os </a:t>
            </a:r>
            <a:r>
              <a:rPr lang="pt-BR" dirty="0" smtClean="0"/>
              <a:t>profissionais</a:t>
            </a:r>
            <a:endParaRPr lang="pt-BR" b="1" dirty="0">
              <a:solidFill>
                <a:srgbClr val="EA664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Desenvolver </a:t>
            </a:r>
            <a:r>
              <a:rPr lang="pt-BR" dirty="0"/>
              <a:t>diagrama com fluxo entre os </a:t>
            </a:r>
            <a:r>
              <a:rPr lang="pt-BR" dirty="0" smtClean="0"/>
              <a:t>comitês/DE/CF/CD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755567" y="3219311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21" name="Retângulo 20"/>
          <p:cNvSpPr/>
          <p:nvPr/>
        </p:nvSpPr>
        <p:spPr>
          <a:xfrm>
            <a:off x="6762500" y="3698933"/>
            <a:ext cx="51844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Certificação </a:t>
            </a:r>
            <a:r>
              <a:rPr lang="pt-BR" dirty="0">
                <a:solidFill>
                  <a:srgbClr val="00B050"/>
                </a:solidFill>
              </a:rPr>
              <a:t>de governança e </a:t>
            </a:r>
            <a:r>
              <a:rPr lang="pt-BR" dirty="0" err="1">
                <a:solidFill>
                  <a:srgbClr val="00B050"/>
                </a:solidFill>
              </a:rPr>
              <a:t>compliance</a:t>
            </a:r>
            <a:r>
              <a:rPr lang="pt-BR" dirty="0">
                <a:solidFill>
                  <a:srgbClr val="00B050"/>
                </a:solidFill>
              </a:rPr>
              <a:t> (</a:t>
            </a:r>
            <a:r>
              <a:rPr lang="pt-BR" dirty="0" err="1">
                <a:solidFill>
                  <a:srgbClr val="00B050"/>
                </a:solidFill>
              </a:rPr>
              <a:t>Autorregulação</a:t>
            </a:r>
            <a:r>
              <a:rPr lang="pt-BR" dirty="0">
                <a:solidFill>
                  <a:srgbClr val="00B050"/>
                </a:solidFill>
              </a:rPr>
              <a:t> Abrapp, Selo </a:t>
            </a:r>
            <a:r>
              <a:rPr lang="pt-BR" dirty="0" err="1">
                <a:solidFill>
                  <a:srgbClr val="00B050"/>
                </a:solidFill>
              </a:rPr>
              <a:t>Pró-Ética</a:t>
            </a:r>
            <a:r>
              <a:rPr lang="pt-BR" dirty="0">
                <a:solidFill>
                  <a:srgbClr val="00B050"/>
                </a:solidFill>
              </a:rPr>
              <a:t> e ISO 37301)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B050"/>
                </a:solidFill>
              </a:rPr>
              <a:t>Programa ESG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B050"/>
                </a:solidFill>
              </a:rPr>
              <a:t>Painel de Transparência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B050"/>
                </a:solidFill>
              </a:rPr>
              <a:t>Sistema de Gestão de Riscos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cxnSp>
        <p:nvCxnSpPr>
          <p:cNvPr id="12" name="Conector de Seta Reta 11"/>
          <p:cNvCxnSpPr/>
          <p:nvPr/>
        </p:nvCxnSpPr>
        <p:spPr>
          <a:xfrm>
            <a:off x="5049079" y="4108174"/>
            <a:ext cx="1828799" cy="1126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 flipV="1">
            <a:off x="5049079" y="3922643"/>
            <a:ext cx="1713421" cy="185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>
            <a:off x="2941983" y="4454973"/>
            <a:ext cx="3935895" cy="21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>
            <a:endCxn id="21" idx="1"/>
          </p:cNvCxnSpPr>
          <p:nvPr/>
        </p:nvCxnSpPr>
        <p:spPr>
          <a:xfrm flipV="1">
            <a:off x="4909930" y="4714596"/>
            <a:ext cx="1852570" cy="171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flipV="1">
            <a:off x="4909930" y="4995081"/>
            <a:ext cx="1852570" cy="354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7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27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Objetivos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35394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28</a:t>
            </a:fld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OE 06 -</a:t>
            </a:r>
            <a:r>
              <a:rPr lang="pt-BR" sz="2400" b="1" dirty="0">
                <a:solidFill>
                  <a:srgbClr val="76C48C"/>
                </a:solidFill>
                <a:cs typeface="Arial Narrow" pitchFamily="34" charset="0"/>
              </a:rPr>
              <a:t>Garantir eficiência e escala</a:t>
            </a:r>
          </a:p>
          <a:p>
            <a:pPr algn="ctr"/>
            <a:endParaRPr lang="pt-BR" sz="24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096000" y="1838188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Receita per Capita</a:t>
            </a:r>
            <a:endParaRPr lang="pt-BR" sz="2800" b="1" dirty="0">
              <a:solidFill>
                <a:srgbClr val="3D5063"/>
              </a:solidFill>
            </a:endParaRP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6770431" y="4658909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800" b="1" spc="300" dirty="0">
                <a:solidFill>
                  <a:srgbClr val="3D5063"/>
                </a:solidFill>
              </a:rPr>
              <a:t>Despesa Administrativa Per Capita</a:t>
            </a:r>
            <a:endParaRPr lang="pt-BR" sz="2800" b="1" dirty="0">
              <a:solidFill>
                <a:srgbClr val="3D5063"/>
              </a:solidFill>
            </a:endParaRPr>
          </a:p>
        </p:txBody>
      </p:sp>
      <p:pic>
        <p:nvPicPr>
          <p:cNvPr id="68" name="Imagem 6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3"/>
            <a:ext cx="12192000" cy="1428539"/>
          </a:xfrm>
          <a:prstGeom prst="rect">
            <a:avLst/>
          </a:prstGeom>
        </p:spPr>
      </p:pic>
      <p:sp>
        <p:nvSpPr>
          <p:cNvPr id="69" name="Título 6"/>
          <p:cNvSpPr txBox="1">
            <a:spLocks/>
          </p:cNvSpPr>
          <p:nvPr/>
        </p:nvSpPr>
        <p:spPr>
          <a:xfrm>
            <a:off x="1894113" y="297463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Governança e Gestão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8381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1" name="Imagem 7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297463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2" name="Parallelogram 15">
            <a:extLst>
              <a:ext uri="{FF2B5EF4-FFF2-40B4-BE49-F238E27FC236}">
                <a16:creationId xmlns:a16="http://schemas.microsoft.com/office/drawing/2014/main" id="{7A9FBE9D-EE5A-4F1B-8EDD-3D011F43183E}"/>
              </a:ext>
            </a:extLst>
          </p:cNvPr>
          <p:cNvSpPr/>
          <p:nvPr/>
        </p:nvSpPr>
        <p:spPr>
          <a:xfrm flipH="1">
            <a:off x="2083428" y="4546951"/>
            <a:ext cx="464493" cy="464493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3" name="Oval 44">
            <a:extLst>
              <a:ext uri="{FF2B5EF4-FFF2-40B4-BE49-F238E27FC236}">
                <a16:creationId xmlns:a16="http://schemas.microsoft.com/office/drawing/2014/main" id="{94195A6D-E3B2-4E10-BD54-AC5E4FED7A15}"/>
              </a:ext>
            </a:extLst>
          </p:cNvPr>
          <p:cNvSpPr>
            <a:spLocks noChangeAspect="1"/>
          </p:cNvSpPr>
          <p:nvPr/>
        </p:nvSpPr>
        <p:spPr>
          <a:xfrm>
            <a:off x="4351988" y="4464385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4" name="Block Arc 11">
            <a:extLst>
              <a:ext uri="{FF2B5EF4-FFF2-40B4-BE49-F238E27FC236}">
                <a16:creationId xmlns:a16="http://schemas.microsoft.com/office/drawing/2014/main" id="{6237B46C-EE2F-45F5-A452-AEF5853F7D2C}"/>
              </a:ext>
            </a:extLst>
          </p:cNvPr>
          <p:cNvSpPr/>
          <p:nvPr/>
        </p:nvSpPr>
        <p:spPr>
          <a:xfrm rot="10800000">
            <a:off x="3244168" y="4490594"/>
            <a:ext cx="320105" cy="520850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6" name="Retângulo de cantos arredondados 18"/>
          <p:cNvSpPr/>
          <p:nvPr/>
        </p:nvSpPr>
        <p:spPr>
          <a:xfrm rot="20389051">
            <a:off x="10156172" y="1971011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Sinais Vitais</a:t>
            </a:r>
          </a:p>
        </p:txBody>
      </p:sp>
      <p:sp>
        <p:nvSpPr>
          <p:cNvPr id="17" name="Retângulo de cantos arredondados 18"/>
          <p:cNvSpPr/>
          <p:nvPr/>
        </p:nvSpPr>
        <p:spPr>
          <a:xfrm rot="20389051">
            <a:off x="10298422" y="4268526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Sinais Vitais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7792278" y="1762539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25801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29</a:t>
            </a:fld>
            <a:endParaRPr lang="pt-BR"/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0" y="146075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2800" b="1" u="sng" dirty="0" smtClean="0">
                <a:solidFill>
                  <a:srgbClr val="4B6478"/>
                </a:solidFill>
              </a:rPr>
              <a:t>06</a:t>
            </a:r>
            <a:endParaRPr lang="pt-BR" sz="2800" b="1" u="sng" dirty="0">
              <a:solidFill>
                <a:srgbClr val="4B6478"/>
              </a:solidFill>
            </a:endParaRPr>
          </a:p>
          <a:p>
            <a:pPr algn="ctr"/>
            <a:r>
              <a:rPr lang="pt-BR" sz="2800" b="1" dirty="0">
                <a:solidFill>
                  <a:srgbClr val="4B6478"/>
                </a:solidFill>
              </a:rPr>
              <a:t>Garantir Eficiência e </a:t>
            </a:r>
            <a:r>
              <a:rPr lang="pt-BR" sz="2800" b="1" dirty="0" smtClean="0">
                <a:solidFill>
                  <a:srgbClr val="4B6478"/>
                </a:solidFill>
              </a:rPr>
              <a:t>Escala</a:t>
            </a:r>
            <a:endParaRPr lang="pt-BR" sz="2800" b="1" dirty="0">
              <a:solidFill>
                <a:srgbClr val="4B6478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078244" y="1322351"/>
            <a:ext cx="48587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Mapear Processos </a:t>
            </a:r>
            <a:r>
              <a:rPr lang="pt-BR" dirty="0" smtClean="0">
                <a:solidFill>
                  <a:srgbClr val="EA664F"/>
                </a:solidFill>
              </a:rPr>
              <a:t>Prioritários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Ampliar Meios de Pagamento (Débito Automático, PIX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  <a:p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74617" y="3536932"/>
            <a:ext cx="5324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 smtClean="0">
              <a:solidFill>
                <a:srgbClr val="76C48C"/>
              </a:solidFill>
            </a:endParaRPr>
          </a:p>
          <a:p>
            <a:pPr algn="just"/>
            <a:endParaRPr lang="pt-BR" dirty="0">
              <a:solidFill>
                <a:srgbClr val="76C48C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617100" y="1224900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00B050"/>
                </a:solidFill>
              </a:rPr>
              <a:t>PAA 2023</a:t>
            </a:r>
            <a:endParaRPr lang="pt-BR" u="sng" dirty="0">
              <a:solidFill>
                <a:srgbClr val="00B050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609049" y="1599349"/>
            <a:ext cx="5184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Mapeamento e redesenho de processos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Ampliação dos Meios de Pagamento (Débito Automático, PIX etc.)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6617100" y="2843989"/>
            <a:ext cx="51844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Redução do tempo de disponibilização da cota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Redução de despesas administrativas (aluguel,  tarifas bancárias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71061" y="3127677"/>
            <a:ext cx="567193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Transformação de Processos - Redesenho/plano de implementação de </a:t>
            </a:r>
            <a:r>
              <a:rPr lang="pt-BR" dirty="0" smtClean="0"/>
              <a:t>melhorias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Estudos sobre a relação custo x benefício sobre o aluguel da sede da Fundação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Criação </a:t>
            </a:r>
            <a:r>
              <a:rPr lang="pt-BR" dirty="0"/>
              <a:t>de uma Coordenação de Segurança da Informação dentro da GETIC para dar atenção exclusiva a testes de </a:t>
            </a:r>
            <a:r>
              <a:rPr lang="pt-BR" i="1" dirty="0"/>
              <a:t>backup</a:t>
            </a:r>
            <a:r>
              <a:rPr lang="pt-BR" dirty="0"/>
              <a:t>, atualização de sistemas e gestão de dependências (versões de bibliotecas usadas pelas aplicações), </a:t>
            </a:r>
            <a:r>
              <a:rPr lang="pt-BR" dirty="0" err="1"/>
              <a:t>Cybersecurity</a:t>
            </a:r>
            <a:r>
              <a:rPr lang="pt-BR" dirty="0"/>
              <a:t>, análise proativa de logs e outros assuntos </a:t>
            </a:r>
            <a:r>
              <a:rPr lang="pt-BR" dirty="0" smtClean="0"/>
              <a:t>correlatos</a:t>
            </a:r>
            <a:r>
              <a:rPr lang="pt-BR" dirty="0"/>
              <a:t> </a:t>
            </a:r>
            <a:r>
              <a:rPr lang="pt-BR" dirty="0" smtClean="0"/>
              <a:t>(estrutura)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755567" y="2728977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cxnSp>
        <p:nvCxnSpPr>
          <p:cNvPr id="9" name="Conector de Seta Reta 8"/>
          <p:cNvCxnSpPr/>
          <p:nvPr/>
        </p:nvCxnSpPr>
        <p:spPr>
          <a:xfrm flipV="1">
            <a:off x="5512904" y="1749287"/>
            <a:ext cx="1104196" cy="15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 flipV="1">
            <a:off x="5512904" y="3273287"/>
            <a:ext cx="1219200" cy="6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eta para a Direita 22"/>
          <p:cNvSpPr/>
          <p:nvPr/>
        </p:nvSpPr>
        <p:spPr>
          <a:xfrm>
            <a:off x="5629074" y="1822255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83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3</a:t>
            </a:fld>
            <a:endParaRPr lang="pt-BR"/>
          </a:p>
        </p:txBody>
      </p:sp>
      <p:grpSp>
        <p:nvGrpSpPr>
          <p:cNvPr id="50" name="Group 19">
            <a:extLst>
              <a:ext uri="{FF2B5EF4-FFF2-40B4-BE49-F238E27FC236}">
                <a16:creationId xmlns:a16="http://schemas.microsoft.com/office/drawing/2014/main" id="{A1760652-46D3-4B43-8B5D-64D944B6FEE3}"/>
              </a:ext>
            </a:extLst>
          </p:cNvPr>
          <p:cNvGrpSpPr/>
          <p:nvPr/>
        </p:nvGrpSpPr>
        <p:grpSpPr>
          <a:xfrm>
            <a:off x="10639426" y="1483935"/>
            <a:ext cx="862164" cy="1487220"/>
            <a:chOff x="10432357" y="212669"/>
            <a:chExt cx="612578" cy="1056688"/>
          </a:xfrm>
          <a:solidFill>
            <a:srgbClr val="4B6478"/>
          </a:solidFill>
        </p:grpSpPr>
        <p:sp>
          <p:nvSpPr>
            <p:cNvPr id="51" name="Freeform: Shape 20">
              <a:extLst>
                <a:ext uri="{FF2B5EF4-FFF2-40B4-BE49-F238E27FC236}">
                  <a16:creationId xmlns:a16="http://schemas.microsoft.com/office/drawing/2014/main" id="{6ED7E045-D478-48C2-AB12-970162E04648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21">
              <a:extLst>
                <a:ext uri="{FF2B5EF4-FFF2-40B4-BE49-F238E27FC236}">
                  <a16:creationId xmlns:a16="http://schemas.microsoft.com/office/drawing/2014/main" id="{0D381731-F95B-4F02-A02E-B4644CD06B34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22">
              <a:extLst>
                <a:ext uri="{FF2B5EF4-FFF2-40B4-BE49-F238E27FC236}">
                  <a16:creationId xmlns:a16="http://schemas.microsoft.com/office/drawing/2014/main" id="{0DC4C80C-468C-4F65-8A6A-1E5455003B8A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23">
              <a:extLst>
                <a:ext uri="{FF2B5EF4-FFF2-40B4-BE49-F238E27FC236}">
                  <a16:creationId xmlns:a16="http://schemas.microsoft.com/office/drawing/2014/main" id="{4E0901D2-E0F6-447E-8589-06E949F9F6D7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24">
              <a:extLst>
                <a:ext uri="{FF2B5EF4-FFF2-40B4-BE49-F238E27FC236}">
                  <a16:creationId xmlns:a16="http://schemas.microsoft.com/office/drawing/2014/main" id="{AF4B04A9-D244-45D7-8E64-FF4B8154FEDC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25">
              <a:extLst>
                <a:ext uri="{FF2B5EF4-FFF2-40B4-BE49-F238E27FC236}">
                  <a16:creationId xmlns:a16="http://schemas.microsoft.com/office/drawing/2014/main" id="{AD98619F-0391-4BF8-A8DE-2F5287C83D71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26">
              <a:extLst>
                <a:ext uri="{FF2B5EF4-FFF2-40B4-BE49-F238E27FC236}">
                  <a16:creationId xmlns:a16="http://schemas.microsoft.com/office/drawing/2014/main" id="{4911D7AF-31C9-4573-AC29-CE24790402A1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27">
              <a:extLst>
                <a:ext uri="{FF2B5EF4-FFF2-40B4-BE49-F238E27FC236}">
                  <a16:creationId xmlns:a16="http://schemas.microsoft.com/office/drawing/2014/main" id="{467C40D5-C050-4F89-A098-1473AF5340E0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" name="Group 28">
            <a:extLst>
              <a:ext uri="{FF2B5EF4-FFF2-40B4-BE49-F238E27FC236}">
                <a16:creationId xmlns:a16="http://schemas.microsoft.com/office/drawing/2014/main" id="{E0FAE1D6-EA2A-44EA-8C28-F97FBEB566FF}"/>
              </a:ext>
            </a:extLst>
          </p:cNvPr>
          <p:cNvGrpSpPr/>
          <p:nvPr/>
        </p:nvGrpSpPr>
        <p:grpSpPr>
          <a:xfrm>
            <a:off x="3771184" y="2987378"/>
            <a:ext cx="8420816" cy="3368971"/>
            <a:chOff x="3927721" y="3552654"/>
            <a:chExt cx="6649598" cy="2660348"/>
          </a:xfrm>
          <a:solidFill>
            <a:srgbClr val="76C48C"/>
          </a:solidFill>
        </p:grpSpPr>
        <p:sp>
          <p:nvSpPr>
            <p:cNvPr id="60" name="L-Shape 2">
              <a:extLst>
                <a:ext uri="{FF2B5EF4-FFF2-40B4-BE49-F238E27FC236}">
                  <a16:creationId xmlns:a16="http://schemas.microsoft.com/office/drawing/2014/main" id="{2FFA57C9-39BB-4FEC-A404-23C5B568130D}"/>
                </a:ext>
              </a:extLst>
            </p:cNvPr>
            <p:cNvSpPr/>
            <p:nvPr/>
          </p:nvSpPr>
          <p:spPr>
            <a:xfrm rot="5400000">
              <a:off x="5317613" y="4824758"/>
              <a:ext cx="714954" cy="1164928"/>
            </a:xfrm>
            <a:prstGeom prst="corner">
              <a:avLst>
                <a:gd name="adj1" fmla="val 7692"/>
                <a:gd name="adj2" fmla="val 2968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L-Shape 3">
              <a:extLst>
                <a:ext uri="{FF2B5EF4-FFF2-40B4-BE49-F238E27FC236}">
                  <a16:creationId xmlns:a16="http://schemas.microsoft.com/office/drawing/2014/main" id="{C23549AE-7A86-472B-B34F-1C14AB726A3A}"/>
                </a:ext>
              </a:extLst>
            </p:cNvPr>
            <p:cNvSpPr/>
            <p:nvPr/>
          </p:nvSpPr>
          <p:spPr>
            <a:xfrm rot="5400000">
              <a:off x="6483378" y="4314927"/>
              <a:ext cx="713232" cy="1164928"/>
            </a:xfrm>
            <a:prstGeom prst="corner">
              <a:avLst>
                <a:gd name="adj1" fmla="val 7692"/>
                <a:gd name="adj2" fmla="val 2968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L-Shape 4">
              <a:extLst>
                <a:ext uri="{FF2B5EF4-FFF2-40B4-BE49-F238E27FC236}">
                  <a16:creationId xmlns:a16="http://schemas.microsoft.com/office/drawing/2014/main" id="{79EB9D81-E685-4297-B465-52AD387F6643}"/>
                </a:ext>
              </a:extLst>
            </p:cNvPr>
            <p:cNvSpPr/>
            <p:nvPr/>
          </p:nvSpPr>
          <p:spPr>
            <a:xfrm rot="5400000">
              <a:off x="7648283" y="3825836"/>
              <a:ext cx="713232" cy="1164928"/>
            </a:xfrm>
            <a:prstGeom prst="corner">
              <a:avLst>
                <a:gd name="adj1" fmla="val 7692"/>
                <a:gd name="adj2" fmla="val 2968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L-Shape 5">
              <a:extLst>
                <a:ext uri="{FF2B5EF4-FFF2-40B4-BE49-F238E27FC236}">
                  <a16:creationId xmlns:a16="http://schemas.microsoft.com/office/drawing/2014/main" id="{2DC88F1D-762C-4716-8353-68ADD930CA60}"/>
                </a:ext>
              </a:extLst>
            </p:cNvPr>
            <p:cNvSpPr/>
            <p:nvPr/>
          </p:nvSpPr>
          <p:spPr>
            <a:xfrm rot="5400000">
              <a:off x="9220789" y="2909356"/>
              <a:ext cx="713232" cy="1999828"/>
            </a:xfrm>
            <a:prstGeom prst="corner">
              <a:avLst>
                <a:gd name="adj1" fmla="val 7692"/>
                <a:gd name="adj2" fmla="val 2968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L-Shape 6">
              <a:extLst>
                <a:ext uri="{FF2B5EF4-FFF2-40B4-BE49-F238E27FC236}">
                  <a16:creationId xmlns:a16="http://schemas.microsoft.com/office/drawing/2014/main" id="{36165652-C348-4007-9940-9590BC662C9C}"/>
                </a:ext>
              </a:extLst>
            </p:cNvPr>
            <p:cNvSpPr/>
            <p:nvPr/>
          </p:nvSpPr>
          <p:spPr>
            <a:xfrm rot="5400000">
              <a:off x="4192979" y="5313333"/>
              <a:ext cx="634411" cy="1164928"/>
            </a:xfrm>
            <a:prstGeom prst="corner">
              <a:avLst>
                <a:gd name="adj1" fmla="val 7692"/>
                <a:gd name="adj2" fmla="val 2968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29">
            <a:extLst>
              <a:ext uri="{FF2B5EF4-FFF2-40B4-BE49-F238E27FC236}">
                <a16:creationId xmlns:a16="http://schemas.microsoft.com/office/drawing/2014/main" id="{0D412E81-8E4D-41D2-BFAD-B8ADBEEDD2A8}"/>
              </a:ext>
            </a:extLst>
          </p:cNvPr>
          <p:cNvSpPr/>
          <p:nvPr/>
        </p:nvSpPr>
        <p:spPr>
          <a:xfrm>
            <a:off x="0" y="6112382"/>
            <a:ext cx="3771183" cy="243968"/>
          </a:xfrm>
          <a:prstGeom prst="rect">
            <a:avLst/>
          </a:pr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637091030261875379Table First Content Row Header 17"/>
          <p:cNvSpPr txBox="1"/>
          <p:nvPr/>
        </p:nvSpPr>
        <p:spPr>
          <a:xfrm>
            <a:off x="3965546" y="5852410"/>
            <a:ext cx="1221818" cy="3323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PAA 2020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74" name="637091030261875379Table First Content Row Header 17"/>
          <p:cNvSpPr txBox="1"/>
          <p:nvPr/>
        </p:nvSpPr>
        <p:spPr>
          <a:xfrm>
            <a:off x="5424582" y="5183448"/>
            <a:ext cx="1221818" cy="3323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PAA 2021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75" name="637091030261875379Table First Content Row Header 17"/>
          <p:cNvSpPr txBox="1"/>
          <p:nvPr/>
        </p:nvSpPr>
        <p:spPr>
          <a:xfrm>
            <a:off x="6887404" y="4532256"/>
            <a:ext cx="1221818" cy="3323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PAA 2022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76" name="637091030261875379Table First Content Row Header 17"/>
          <p:cNvSpPr txBox="1"/>
          <p:nvPr/>
        </p:nvSpPr>
        <p:spPr>
          <a:xfrm>
            <a:off x="8368734" y="3879819"/>
            <a:ext cx="1221818" cy="3323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PAA 2023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77" name="637091030261875379Table First Content Row Header 17"/>
          <p:cNvSpPr txBox="1"/>
          <p:nvPr/>
        </p:nvSpPr>
        <p:spPr>
          <a:xfrm>
            <a:off x="336928" y="6389076"/>
            <a:ext cx="3320673" cy="3323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Planejamento Estratégico 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78" name="637091030261875379Table First Content Row Header 17"/>
          <p:cNvSpPr txBox="1"/>
          <p:nvPr/>
        </p:nvSpPr>
        <p:spPr>
          <a:xfrm>
            <a:off x="9974702" y="3301061"/>
            <a:ext cx="2171371" cy="1380891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PAA 2024</a:t>
            </a:r>
          </a:p>
          <a:p>
            <a:pPr algn="ctr"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u="sng" dirty="0">
                <a:solidFill>
                  <a:srgbClr val="4B6478"/>
                </a:solidFill>
                <a:cs typeface="Arial Narrow" pitchFamily="34" charset="0"/>
              </a:rPr>
              <a:t>Objetivos Estratégicos Institucionais</a:t>
            </a:r>
            <a:endParaRPr lang="pt-BR" b="1" u="sng" dirty="0">
              <a:solidFill>
                <a:srgbClr val="4B6478"/>
              </a:solidFill>
              <a:cs typeface="Arial Narrow" pitchFamily="34" charset="0"/>
            </a:endParaRPr>
          </a:p>
        </p:txBody>
      </p:sp>
      <p:sp>
        <p:nvSpPr>
          <p:cNvPr id="34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Ciclo de Desdobramento do </a:t>
            </a:r>
          </a:p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Plano Estratégico Institucional</a:t>
            </a:r>
          </a:p>
        </p:txBody>
      </p:sp>
      <p:grpSp>
        <p:nvGrpSpPr>
          <p:cNvPr id="35" name="Group 36">
            <a:extLst>
              <a:ext uri="{FF2B5EF4-FFF2-40B4-BE49-F238E27FC236}">
                <a16:creationId xmlns:a16="http://schemas.microsoft.com/office/drawing/2014/main" id="{350373DC-06A7-4DD3-9E4F-849453A60057}"/>
              </a:ext>
            </a:extLst>
          </p:cNvPr>
          <p:cNvGrpSpPr/>
          <p:nvPr/>
        </p:nvGrpSpPr>
        <p:grpSpPr>
          <a:xfrm>
            <a:off x="5633841" y="1709634"/>
            <a:ext cx="2405318" cy="2319559"/>
            <a:chOff x="4140075" y="-227045"/>
            <a:chExt cx="3204683" cy="3105238"/>
          </a:xfrm>
          <a:solidFill>
            <a:srgbClr val="4B6478"/>
          </a:solidFill>
        </p:grpSpPr>
        <p:sp>
          <p:nvSpPr>
            <p:cNvPr id="36" name="Freeform: Shape 30">
              <a:extLst>
                <a:ext uri="{FF2B5EF4-FFF2-40B4-BE49-F238E27FC236}">
                  <a16:creationId xmlns:a16="http://schemas.microsoft.com/office/drawing/2014/main" id="{BA95E246-9B67-4432-95C6-8633AC7D2816}"/>
                </a:ext>
              </a:extLst>
            </p:cNvPr>
            <p:cNvSpPr/>
            <p:nvPr/>
          </p:nvSpPr>
          <p:spPr>
            <a:xfrm>
              <a:off x="4140075" y="-227045"/>
              <a:ext cx="2889468" cy="3105238"/>
            </a:xfrm>
            <a:custGeom>
              <a:avLst/>
              <a:gdLst>
                <a:gd name="connsiteX0" fmla="*/ 2916809 w 2933700"/>
                <a:gd name="connsiteY0" fmla="*/ 1216399 h 3152775"/>
                <a:gd name="connsiteX1" fmla="*/ 2574861 w 2933700"/>
                <a:gd name="connsiteY1" fmla="*/ 1129721 h 3152775"/>
                <a:gd name="connsiteX2" fmla="*/ 2549144 w 2933700"/>
                <a:gd name="connsiteY2" fmla="*/ 1112576 h 3152775"/>
                <a:gd name="connsiteX3" fmla="*/ 2419604 w 2933700"/>
                <a:gd name="connsiteY3" fmla="*/ 923029 h 3152775"/>
                <a:gd name="connsiteX4" fmla="*/ 2414842 w 2933700"/>
                <a:gd name="connsiteY4" fmla="*/ 901121 h 3152775"/>
                <a:gd name="connsiteX5" fmla="*/ 2442464 w 2933700"/>
                <a:gd name="connsiteY5" fmla="*/ 646804 h 3152775"/>
                <a:gd name="connsiteX6" fmla="*/ 2421509 w 2933700"/>
                <a:gd name="connsiteY6" fmla="*/ 613466 h 3152775"/>
                <a:gd name="connsiteX7" fmla="*/ 2421509 w 2933700"/>
                <a:gd name="connsiteY7" fmla="*/ 613466 h 3152775"/>
                <a:gd name="connsiteX8" fmla="*/ 2426271 w 2933700"/>
                <a:gd name="connsiteY8" fmla="*/ 608704 h 3152775"/>
                <a:gd name="connsiteX9" fmla="*/ 2426271 w 2933700"/>
                <a:gd name="connsiteY9" fmla="*/ 608704 h 3152775"/>
                <a:gd name="connsiteX10" fmla="*/ 2485326 w 2933700"/>
                <a:gd name="connsiteY10" fmla="*/ 593464 h 3152775"/>
                <a:gd name="connsiteX11" fmla="*/ 2595817 w 2933700"/>
                <a:gd name="connsiteY11" fmla="*/ 596321 h 3152775"/>
                <a:gd name="connsiteX12" fmla="*/ 2649156 w 2933700"/>
                <a:gd name="connsiteY12" fmla="*/ 562984 h 3152775"/>
                <a:gd name="connsiteX13" fmla="*/ 2660586 w 2933700"/>
                <a:gd name="connsiteY13" fmla="*/ 525836 h 3152775"/>
                <a:gd name="connsiteX14" fmla="*/ 2697734 w 2933700"/>
                <a:gd name="connsiteY14" fmla="*/ 465829 h 3152775"/>
                <a:gd name="connsiteX15" fmla="*/ 2698686 w 2933700"/>
                <a:gd name="connsiteY15" fmla="*/ 463924 h 3152775"/>
                <a:gd name="connsiteX16" fmla="*/ 2720594 w 2933700"/>
                <a:gd name="connsiteY16" fmla="*/ 445826 h 3152775"/>
                <a:gd name="connsiteX17" fmla="*/ 2738692 w 2933700"/>
                <a:gd name="connsiteY17" fmla="*/ 422966 h 3152775"/>
                <a:gd name="connsiteX18" fmla="*/ 2721546 w 2933700"/>
                <a:gd name="connsiteY18" fmla="*/ 377246 h 3152775"/>
                <a:gd name="connsiteX19" fmla="*/ 2717736 w 2933700"/>
                <a:gd name="connsiteY19" fmla="*/ 332479 h 3152775"/>
                <a:gd name="connsiteX20" fmla="*/ 2729167 w 2933700"/>
                <a:gd name="connsiteY20" fmla="*/ 265804 h 3152775"/>
                <a:gd name="connsiteX21" fmla="*/ 2732976 w 2933700"/>
                <a:gd name="connsiteY21" fmla="*/ 214369 h 3152775"/>
                <a:gd name="connsiteX22" fmla="*/ 2732976 w 2933700"/>
                <a:gd name="connsiteY22" fmla="*/ 214369 h 3152775"/>
                <a:gd name="connsiteX23" fmla="*/ 2752979 w 2933700"/>
                <a:gd name="connsiteY23" fmla="*/ 200081 h 3152775"/>
                <a:gd name="connsiteX24" fmla="*/ 2782506 w 2933700"/>
                <a:gd name="connsiteY24" fmla="*/ 180079 h 3152775"/>
                <a:gd name="connsiteX25" fmla="*/ 2769171 w 2933700"/>
                <a:gd name="connsiteY25" fmla="*/ 141026 h 3152775"/>
                <a:gd name="connsiteX26" fmla="*/ 2749169 w 2933700"/>
                <a:gd name="connsiteY26" fmla="*/ 116261 h 3152775"/>
                <a:gd name="connsiteX27" fmla="*/ 2611056 w 2933700"/>
                <a:gd name="connsiteY27" fmla="*/ 17201 h 3152775"/>
                <a:gd name="connsiteX28" fmla="*/ 2487231 w 2933700"/>
                <a:gd name="connsiteY28" fmla="*/ 12439 h 3152775"/>
                <a:gd name="connsiteX29" fmla="*/ 2398649 w 2933700"/>
                <a:gd name="connsiteY29" fmla="*/ 41014 h 3152775"/>
                <a:gd name="connsiteX30" fmla="*/ 2311019 w 2933700"/>
                <a:gd name="connsiteY30" fmla="*/ 110546 h 3152775"/>
                <a:gd name="connsiteX31" fmla="*/ 2268156 w 2933700"/>
                <a:gd name="connsiteY31" fmla="*/ 326764 h 3152775"/>
                <a:gd name="connsiteX32" fmla="*/ 2232914 w 2933700"/>
                <a:gd name="connsiteY32" fmla="*/ 382009 h 3152775"/>
                <a:gd name="connsiteX33" fmla="*/ 2202434 w 2933700"/>
                <a:gd name="connsiteY33" fmla="*/ 373436 h 3152775"/>
                <a:gd name="connsiteX34" fmla="*/ 2121471 w 2933700"/>
                <a:gd name="connsiteY34" fmla="*/ 290569 h 3152775"/>
                <a:gd name="connsiteX35" fmla="*/ 2033841 w 2933700"/>
                <a:gd name="connsiteY35" fmla="*/ 268661 h 3152775"/>
                <a:gd name="connsiteX36" fmla="*/ 1955736 w 2933700"/>
                <a:gd name="connsiteY36" fmla="*/ 313429 h 3152775"/>
                <a:gd name="connsiteX37" fmla="*/ 1863344 w 2933700"/>
                <a:gd name="connsiteY37" fmla="*/ 352481 h 3152775"/>
                <a:gd name="connsiteX38" fmla="*/ 1585214 w 2933700"/>
                <a:gd name="connsiteY38" fmla="*/ 398201 h 3152775"/>
                <a:gd name="connsiteX39" fmla="*/ 1358519 w 2933700"/>
                <a:gd name="connsiteY39" fmla="*/ 575366 h 3152775"/>
                <a:gd name="connsiteX40" fmla="*/ 1212786 w 2933700"/>
                <a:gd name="connsiteY40" fmla="*/ 991609 h 3152775"/>
                <a:gd name="connsiteX41" fmla="*/ 1268031 w 2933700"/>
                <a:gd name="connsiteY41" fmla="*/ 1056379 h 3152775"/>
                <a:gd name="connsiteX42" fmla="*/ 1271841 w 2933700"/>
                <a:gd name="connsiteY42" fmla="*/ 1058284 h 3152775"/>
                <a:gd name="connsiteX43" fmla="*/ 1263269 w 2933700"/>
                <a:gd name="connsiteY43" fmla="*/ 1069714 h 3152775"/>
                <a:gd name="connsiteX44" fmla="*/ 1077531 w 2933700"/>
                <a:gd name="connsiteY44" fmla="*/ 1262119 h 3152775"/>
                <a:gd name="connsiteX45" fmla="*/ 1076579 w 2933700"/>
                <a:gd name="connsiteY45" fmla="*/ 1310696 h 3152775"/>
                <a:gd name="connsiteX46" fmla="*/ 1098486 w 2933700"/>
                <a:gd name="connsiteY46" fmla="*/ 1351654 h 3152775"/>
                <a:gd name="connsiteX47" fmla="*/ 1085151 w 2933700"/>
                <a:gd name="connsiteY47" fmla="*/ 1518341 h 3152775"/>
                <a:gd name="connsiteX48" fmla="*/ 1065149 w 2933700"/>
                <a:gd name="connsiteY48" fmla="*/ 1900294 h 3152775"/>
                <a:gd name="connsiteX49" fmla="*/ 1043241 w 2933700"/>
                <a:gd name="connsiteY49" fmla="*/ 1912676 h 3152775"/>
                <a:gd name="connsiteX50" fmla="*/ 746061 w 2933700"/>
                <a:gd name="connsiteY50" fmla="*/ 1781231 h 3152775"/>
                <a:gd name="connsiteX51" fmla="*/ 727964 w 2933700"/>
                <a:gd name="connsiteY51" fmla="*/ 1768849 h 3152775"/>
                <a:gd name="connsiteX52" fmla="*/ 621284 w 2933700"/>
                <a:gd name="connsiteY52" fmla="*/ 1670741 h 3152775"/>
                <a:gd name="connsiteX53" fmla="*/ 600329 w 2933700"/>
                <a:gd name="connsiteY53" fmla="*/ 1646929 h 3152775"/>
                <a:gd name="connsiteX54" fmla="*/ 545084 w 2933700"/>
                <a:gd name="connsiteY54" fmla="*/ 1553584 h 3152775"/>
                <a:gd name="connsiteX55" fmla="*/ 458406 w 2933700"/>
                <a:gd name="connsiteY55" fmla="*/ 1531676 h 3152775"/>
                <a:gd name="connsiteX56" fmla="*/ 375539 w 2933700"/>
                <a:gd name="connsiteY56" fmla="*/ 1581206 h 3152775"/>
                <a:gd name="connsiteX57" fmla="*/ 367919 w 2933700"/>
                <a:gd name="connsiteY57" fmla="*/ 1617401 h 3152775"/>
                <a:gd name="connsiteX58" fmla="*/ 362204 w 2933700"/>
                <a:gd name="connsiteY58" fmla="*/ 1621211 h 3152775"/>
                <a:gd name="connsiteX59" fmla="*/ 341249 w 2933700"/>
                <a:gd name="connsiteY59" fmla="*/ 1627879 h 3152775"/>
                <a:gd name="connsiteX60" fmla="*/ 105981 w 2933700"/>
                <a:gd name="connsiteY60" fmla="*/ 1765991 h 3152775"/>
                <a:gd name="connsiteX61" fmla="*/ 6921 w 2933700"/>
                <a:gd name="connsiteY61" fmla="*/ 1906961 h 3152775"/>
                <a:gd name="connsiteX62" fmla="*/ 25971 w 2933700"/>
                <a:gd name="connsiteY62" fmla="*/ 1963159 h 3152775"/>
                <a:gd name="connsiteX63" fmla="*/ 105981 w 2933700"/>
                <a:gd name="connsiteY63" fmla="*/ 1961254 h 3152775"/>
                <a:gd name="connsiteX64" fmla="*/ 272669 w 2933700"/>
                <a:gd name="connsiteY64" fmla="*/ 1891721 h 3152775"/>
                <a:gd name="connsiteX65" fmla="*/ 370776 w 2933700"/>
                <a:gd name="connsiteY65" fmla="*/ 1880291 h 3152775"/>
                <a:gd name="connsiteX66" fmla="*/ 459359 w 2933700"/>
                <a:gd name="connsiteY66" fmla="*/ 1869814 h 3152775"/>
                <a:gd name="connsiteX67" fmla="*/ 424116 w 2933700"/>
                <a:gd name="connsiteY67" fmla="*/ 2043169 h 3152775"/>
                <a:gd name="connsiteX68" fmla="*/ 439356 w 2933700"/>
                <a:gd name="connsiteY68" fmla="*/ 2071744 h 3152775"/>
                <a:gd name="connsiteX69" fmla="*/ 1011809 w 2933700"/>
                <a:gd name="connsiteY69" fmla="*/ 2313679 h 3152775"/>
                <a:gd name="connsiteX70" fmla="*/ 1171829 w 2933700"/>
                <a:gd name="connsiteY70" fmla="*/ 2384164 h 3152775"/>
                <a:gd name="connsiteX71" fmla="*/ 1314704 w 2933700"/>
                <a:gd name="connsiteY71" fmla="*/ 2327966 h 3152775"/>
                <a:gd name="connsiteX72" fmla="*/ 1398524 w 2933700"/>
                <a:gd name="connsiteY72" fmla="*/ 2157469 h 3152775"/>
                <a:gd name="connsiteX73" fmla="*/ 1503299 w 2933700"/>
                <a:gd name="connsiteY73" fmla="*/ 1907914 h 3152775"/>
                <a:gd name="connsiteX74" fmla="*/ 1674749 w 2933700"/>
                <a:gd name="connsiteY74" fmla="*/ 2120321 h 3152775"/>
                <a:gd name="connsiteX75" fmla="*/ 1678559 w 2933700"/>
                <a:gd name="connsiteY75" fmla="*/ 2155564 h 3152775"/>
                <a:gd name="connsiteX76" fmla="*/ 1382331 w 2933700"/>
                <a:gd name="connsiteY76" fmla="*/ 2868034 h 3152775"/>
                <a:gd name="connsiteX77" fmla="*/ 1374711 w 2933700"/>
                <a:gd name="connsiteY77" fmla="*/ 2886132 h 3152775"/>
                <a:gd name="connsiteX78" fmla="*/ 1340421 w 2933700"/>
                <a:gd name="connsiteY78" fmla="*/ 2912801 h 3152775"/>
                <a:gd name="connsiteX79" fmla="*/ 1325181 w 2933700"/>
                <a:gd name="connsiteY79" fmla="*/ 2924232 h 3152775"/>
                <a:gd name="connsiteX80" fmla="*/ 1284224 w 2933700"/>
                <a:gd name="connsiteY80" fmla="*/ 3113779 h 3152775"/>
                <a:gd name="connsiteX81" fmla="*/ 1300416 w 2933700"/>
                <a:gd name="connsiteY81" fmla="*/ 3126162 h 3152775"/>
                <a:gd name="connsiteX82" fmla="*/ 1475676 w 2933700"/>
                <a:gd name="connsiteY82" fmla="*/ 3136639 h 3152775"/>
                <a:gd name="connsiteX83" fmla="*/ 1504251 w 2933700"/>
                <a:gd name="connsiteY83" fmla="*/ 3114732 h 3152775"/>
                <a:gd name="connsiteX84" fmla="*/ 1522349 w 2933700"/>
                <a:gd name="connsiteY84" fmla="*/ 3101396 h 3152775"/>
                <a:gd name="connsiteX85" fmla="*/ 1700466 w 2933700"/>
                <a:gd name="connsiteY85" fmla="*/ 3151879 h 3152775"/>
                <a:gd name="connsiteX86" fmla="*/ 1864296 w 2933700"/>
                <a:gd name="connsiteY86" fmla="*/ 3148069 h 3152775"/>
                <a:gd name="connsiteX87" fmla="*/ 1930971 w 2933700"/>
                <a:gd name="connsiteY87" fmla="*/ 3117589 h 3152775"/>
                <a:gd name="connsiteX88" fmla="*/ 1919541 w 2933700"/>
                <a:gd name="connsiteY88" fmla="*/ 3057582 h 3152775"/>
                <a:gd name="connsiteX89" fmla="*/ 1849056 w 2933700"/>
                <a:gd name="connsiteY89" fmla="*/ 3047104 h 3152775"/>
                <a:gd name="connsiteX90" fmla="*/ 1731899 w 2933700"/>
                <a:gd name="connsiteY90" fmla="*/ 3031864 h 3152775"/>
                <a:gd name="connsiteX91" fmla="*/ 1653794 w 2933700"/>
                <a:gd name="connsiteY91" fmla="*/ 2957569 h 3152775"/>
                <a:gd name="connsiteX92" fmla="*/ 1731899 w 2933700"/>
                <a:gd name="connsiteY92" fmla="*/ 2977571 h 3152775"/>
                <a:gd name="connsiteX93" fmla="*/ 1758569 w 2933700"/>
                <a:gd name="connsiteY93" fmla="*/ 2964236 h 3152775"/>
                <a:gd name="connsiteX94" fmla="*/ 2045271 w 2933700"/>
                <a:gd name="connsiteY94" fmla="*/ 2250814 h 3152775"/>
                <a:gd name="connsiteX95" fmla="*/ 2063369 w 2933700"/>
                <a:gd name="connsiteY95" fmla="*/ 2090794 h 3152775"/>
                <a:gd name="connsiteX96" fmla="*/ 1989074 w 2933700"/>
                <a:gd name="connsiteY96" fmla="*/ 1882196 h 3152775"/>
                <a:gd name="connsiteX97" fmla="*/ 1919541 w 2933700"/>
                <a:gd name="connsiteY97" fmla="*/ 1741226 h 3152775"/>
                <a:gd name="connsiteX98" fmla="*/ 1962404 w 2933700"/>
                <a:gd name="connsiteY98" fmla="*/ 1698364 h 3152775"/>
                <a:gd name="connsiteX99" fmla="*/ 1955736 w 2933700"/>
                <a:gd name="connsiteY99" fmla="*/ 1662169 h 3152775"/>
                <a:gd name="connsiteX100" fmla="*/ 1892871 w 2933700"/>
                <a:gd name="connsiteY100" fmla="*/ 1337366 h 3152775"/>
                <a:gd name="connsiteX101" fmla="*/ 1904301 w 2933700"/>
                <a:gd name="connsiteY101" fmla="*/ 1308791 h 3152775"/>
                <a:gd name="connsiteX102" fmla="*/ 2181479 w 2933700"/>
                <a:gd name="connsiteY102" fmla="*/ 1113529 h 3152775"/>
                <a:gd name="connsiteX103" fmla="*/ 2204339 w 2933700"/>
                <a:gd name="connsiteY103" fmla="*/ 1116386 h 3152775"/>
                <a:gd name="connsiteX104" fmla="*/ 2305304 w 2933700"/>
                <a:gd name="connsiteY104" fmla="*/ 1225924 h 3152775"/>
                <a:gd name="connsiteX105" fmla="*/ 2608199 w 2933700"/>
                <a:gd name="connsiteY105" fmla="*/ 1395469 h 3152775"/>
                <a:gd name="connsiteX106" fmla="*/ 2902521 w 2933700"/>
                <a:gd name="connsiteY106" fmla="*/ 1445951 h 3152775"/>
                <a:gd name="connsiteX107" fmla="*/ 2912999 w 2933700"/>
                <a:gd name="connsiteY107" fmla="*/ 1435474 h 3152775"/>
                <a:gd name="connsiteX108" fmla="*/ 2933954 w 2933700"/>
                <a:gd name="connsiteY108" fmla="*/ 1239259 h 3152775"/>
                <a:gd name="connsiteX109" fmla="*/ 2916809 w 2933700"/>
                <a:gd name="connsiteY109" fmla="*/ 1216399 h 3152775"/>
                <a:gd name="connsiteX110" fmla="*/ 1512824 w 2933700"/>
                <a:gd name="connsiteY110" fmla="*/ 846829 h 3152775"/>
                <a:gd name="connsiteX111" fmla="*/ 1561401 w 2933700"/>
                <a:gd name="connsiteY111" fmla="*/ 754436 h 3152775"/>
                <a:gd name="connsiteX112" fmla="*/ 1658556 w 2933700"/>
                <a:gd name="connsiteY112" fmla="*/ 705859 h 3152775"/>
                <a:gd name="connsiteX113" fmla="*/ 1512824 w 2933700"/>
                <a:gd name="connsiteY113" fmla="*/ 846829 h 31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933700" h="3152775">
                  <a:moveTo>
                    <a:pt x="2916809" y="1216399"/>
                  </a:moveTo>
                  <a:cubicBezTo>
                    <a:pt x="2802509" y="1187824"/>
                    <a:pt x="2689161" y="1158296"/>
                    <a:pt x="2574861" y="1129721"/>
                  </a:cubicBezTo>
                  <a:cubicBezTo>
                    <a:pt x="2563431" y="1126864"/>
                    <a:pt x="2555811" y="1123054"/>
                    <a:pt x="2549144" y="1112576"/>
                  </a:cubicBezTo>
                  <a:cubicBezTo>
                    <a:pt x="2506281" y="1048759"/>
                    <a:pt x="2462467" y="985894"/>
                    <a:pt x="2419604" y="923029"/>
                  </a:cubicBezTo>
                  <a:cubicBezTo>
                    <a:pt x="2414842" y="916361"/>
                    <a:pt x="2411984" y="910646"/>
                    <a:pt x="2414842" y="901121"/>
                  </a:cubicBezTo>
                  <a:cubicBezTo>
                    <a:pt x="2437701" y="818254"/>
                    <a:pt x="2444369" y="732529"/>
                    <a:pt x="2442464" y="646804"/>
                  </a:cubicBezTo>
                  <a:cubicBezTo>
                    <a:pt x="2442464" y="629659"/>
                    <a:pt x="2440559" y="617276"/>
                    <a:pt x="2421509" y="613466"/>
                  </a:cubicBezTo>
                  <a:cubicBezTo>
                    <a:pt x="2421509" y="613466"/>
                    <a:pt x="2421509" y="613466"/>
                    <a:pt x="2421509" y="613466"/>
                  </a:cubicBezTo>
                  <a:cubicBezTo>
                    <a:pt x="2423414" y="611561"/>
                    <a:pt x="2424367" y="610609"/>
                    <a:pt x="2426271" y="608704"/>
                  </a:cubicBezTo>
                  <a:lnTo>
                    <a:pt x="2426271" y="608704"/>
                  </a:lnTo>
                  <a:cubicBezTo>
                    <a:pt x="2448179" y="611561"/>
                    <a:pt x="2466276" y="599179"/>
                    <a:pt x="2485326" y="593464"/>
                  </a:cubicBezTo>
                  <a:cubicBezTo>
                    <a:pt x="2522474" y="582986"/>
                    <a:pt x="2557717" y="573461"/>
                    <a:pt x="2595817" y="596321"/>
                  </a:cubicBezTo>
                  <a:cubicBezTo>
                    <a:pt x="2626296" y="615371"/>
                    <a:pt x="2647251" y="600131"/>
                    <a:pt x="2649156" y="562984"/>
                  </a:cubicBezTo>
                  <a:cubicBezTo>
                    <a:pt x="2650109" y="549649"/>
                    <a:pt x="2655824" y="538219"/>
                    <a:pt x="2660586" y="525836"/>
                  </a:cubicBezTo>
                  <a:cubicBezTo>
                    <a:pt x="2670111" y="502976"/>
                    <a:pt x="2681542" y="483926"/>
                    <a:pt x="2697734" y="465829"/>
                  </a:cubicBezTo>
                  <a:cubicBezTo>
                    <a:pt x="2697734" y="464876"/>
                    <a:pt x="2698686" y="463924"/>
                    <a:pt x="2698686" y="463924"/>
                  </a:cubicBezTo>
                  <a:cubicBezTo>
                    <a:pt x="2697734" y="447731"/>
                    <a:pt x="2707259" y="443921"/>
                    <a:pt x="2720594" y="445826"/>
                  </a:cubicBezTo>
                  <a:cubicBezTo>
                    <a:pt x="2739644" y="447731"/>
                    <a:pt x="2741549" y="436301"/>
                    <a:pt x="2738692" y="422966"/>
                  </a:cubicBezTo>
                  <a:cubicBezTo>
                    <a:pt x="2734881" y="406774"/>
                    <a:pt x="2727261" y="392486"/>
                    <a:pt x="2721546" y="377246"/>
                  </a:cubicBezTo>
                  <a:cubicBezTo>
                    <a:pt x="2715831" y="362959"/>
                    <a:pt x="2708211" y="346766"/>
                    <a:pt x="2717736" y="332479"/>
                  </a:cubicBezTo>
                  <a:cubicBezTo>
                    <a:pt x="2731071" y="311524"/>
                    <a:pt x="2729167" y="288664"/>
                    <a:pt x="2729167" y="265804"/>
                  </a:cubicBezTo>
                  <a:cubicBezTo>
                    <a:pt x="2730119" y="248659"/>
                    <a:pt x="2725356" y="231514"/>
                    <a:pt x="2732976" y="214369"/>
                  </a:cubicBezTo>
                  <a:cubicBezTo>
                    <a:pt x="2732976" y="214369"/>
                    <a:pt x="2732976" y="214369"/>
                    <a:pt x="2732976" y="214369"/>
                  </a:cubicBezTo>
                  <a:cubicBezTo>
                    <a:pt x="2739644" y="209606"/>
                    <a:pt x="2746311" y="205796"/>
                    <a:pt x="2752979" y="200081"/>
                  </a:cubicBezTo>
                  <a:cubicBezTo>
                    <a:pt x="2762504" y="191509"/>
                    <a:pt x="2782506" y="199129"/>
                    <a:pt x="2782506" y="180079"/>
                  </a:cubicBezTo>
                  <a:cubicBezTo>
                    <a:pt x="2782506" y="166744"/>
                    <a:pt x="2777744" y="152456"/>
                    <a:pt x="2769171" y="141026"/>
                  </a:cubicBezTo>
                  <a:cubicBezTo>
                    <a:pt x="2762504" y="132454"/>
                    <a:pt x="2756789" y="123881"/>
                    <a:pt x="2749169" y="116261"/>
                  </a:cubicBezTo>
                  <a:cubicBezTo>
                    <a:pt x="2709164" y="75304"/>
                    <a:pt x="2662492" y="41966"/>
                    <a:pt x="2611056" y="17201"/>
                  </a:cubicBezTo>
                  <a:cubicBezTo>
                    <a:pt x="2571051" y="-2801"/>
                    <a:pt x="2529142" y="-6611"/>
                    <a:pt x="2487231" y="12439"/>
                  </a:cubicBezTo>
                  <a:cubicBezTo>
                    <a:pt x="2458656" y="24821"/>
                    <a:pt x="2429129" y="34346"/>
                    <a:pt x="2398649" y="41014"/>
                  </a:cubicBezTo>
                  <a:cubicBezTo>
                    <a:pt x="2357692" y="49586"/>
                    <a:pt x="2329117" y="72446"/>
                    <a:pt x="2311019" y="110546"/>
                  </a:cubicBezTo>
                  <a:cubicBezTo>
                    <a:pt x="2277681" y="179126"/>
                    <a:pt x="2264346" y="251516"/>
                    <a:pt x="2268156" y="326764"/>
                  </a:cubicBezTo>
                  <a:cubicBezTo>
                    <a:pt x="2270061" y="357244"/>
                    <a:pt x="2262442" y="373436"/>
                    <a:pt x="2232914" y="382009"/>
                  </a:cubicBezTo>
                  <a:cubicBezTo>
                    <a:pt x="2218626" y="385819"/>
                    <a:pt x="2211959" y="384866"/>
                    <a:pt x="2202434" y="373436"/>
                  </a:cubicBezTo>
                  <a:cubicBezTo>
                    <a:pt x="2177669" y="342956"/>
                    <a:pt x="2151951" y="314381"/>
                    <a:pt x="2121471" y="290569"/>
                  </a:cubicBezTo>
                  <a:cubicBezTo>
                    <a:pt x="2095754" y="270566"/>
                    <a:pt x="2067179" y="261994"/>
                    <a:pt x="2033841" y="268661"/>
                  </a:cubicBezTo>
                  <a:cubicBezTo>
                    <a:pt x="2002409" y="275329"/>
                    <a:pt x="1979549" y="295331"/>
                    <a:pt x="1955736" y="313429"/>
                  </a:cubicBezTo>
                  <a:cubicBezTo>
                    <a:pt x="1928114" y="334384"/>
                    <a:pt x="1897634" y="346766"/>
                    <a:pt x="1863344" y="352481"/>
                  </a:cubicBezTo>
                  <a:cubicBezTo>
                    <a:pt x="1770951" y="367721"/>
                    <a:pt x="1677606" y="382961"/>
                    <a:pt x="1585214" y="398201"/>
                  </a:cubicBezTo>
                  <a:cubicBezTo>
                    <a:pt x="1478534" y="416299"/>
                    <a:pt x="1396619" y="467734"/>
                    <a:pt x="1358519" y="575366"/>
                  </a:cubicBezTo>
                  <a:cubicBezTo>
                    <a:pt x="1310894" y="714431"/>
                    <a:pt x="1260411" y="852544"/>
                    <a:pt x="1212786" y="991609"/>
                  </a:cubicBezTo>
                  <a:cubicBezTo>
                    <a:pt x="1194689" y="1044949"/>
                    <a:pt x="1212786" y="1064951"/>
                    <a:pt x="1268031" y="1056379"/>
                  </a:cubicBezTo>
                  <a:cubicBezTo>
                    <a:pt x="1268984" y="1056379"/>
                    <a:pt x="1270889" y="1057331"/>
                    <a:pt x="1271841" y="1058284"/>
                  </a:cubicBezTo>
                  <a:cubicBezTo>
                    <a:pt x="1271841" y="1063999"/>
                    <a:pt x="1266126" y="1065904"/>
                    <a:pt x="1263269" y="1069714"/>
                  </a:cubicBezTo>
                  <a:cubicBezTo>
                    <a:pt x="1201356" y="1133531"/>
                    <a:pt x="1139444" y="1197349"/>
                    <a:pt x="1077531" y="1262119"/>
                  </a:cubicBezTo>
                  <a:cubicBezTo>
                    <a:pt x="1054671" y="1285931"/>
                    <a:pt x="1055624" y="1284979"/>
                    <a:pt x="1076579" y="1310696"/>
                  </a:cubicBezTo>
                  <a:cubicBezTo>
                    <a:pt x="1086104" y="1322126"/>
                    <a:pt x="1104201" y="1329746"/>
                    <a:pt x="1098486" y="1351654"/>
                  </a:cubicBezTo>
                  <a:cubicBezTo>
                    <a:pt x="1085151" y="1406899"/>
                    <a:pt x="1085151" y="1462144"/>
                    <a:pt x="1085151" y="1518341"/>
                  </a:cubicBezTo>
                  <a:cubicBezTo>
                    <a:pt x="1085151" y="1645976"/>
                    <a:pt x="1090866" y="1773611"/>
                    <a:pt x="1065149" y="1900294"/>
                  </a:cubicBezTo>
                  <a:cubicBezTo>
                    <a:pt x="1061339" y="1917439"/>
                    <a:pt x="1059434" y="1920296"/>
                    <a:pt x="1043241" y="1912676"/>
                  </a:cubicBezTo>
                  <a:cubicBezTo>
                    <a:pt x="944181" y="1867909"/>
                    <a:pt x="845121" y="1825046"/>
                    <a:pt x="746061" y="1781231"/>
                  </a:cubicBezTo>
                  <a:cubicBezTo>
                    <a:pt x="739394" y="1778374"/>
                    <a:pt x="732726" y="1776469"/>
                    <a:pt x="727964" y="1768849"/>
                  </a:cubicBezTo>
                  <a:cubicBezTo>
                    <a:pt x="700341" y="1727891"/>
                    <a:pt x="661289" y="1698364"/>
                    <a:pt x="621284" y="1670741"/>
                  </a:cubicBezTo>
                  <a:cubicBezTo>
                    <a:pt x="611759" y="1665026"/>
                    <a:pt x="605091" y="1657406"/>
                    <a:pt x="600329" y="1646929"/>
                  </a:cubicBezTo>
                  <a:cubicBezTo>
                    <a:pt x="584136" y="1614544"/>
                    <a:pt x="567944" y="1582159"/>
                    <a:pt x="545084" y="1553584"/>
                  </a:cubicBezTo>
                  <a:cubicBezTo>
                    <a:pt x="519366" y="1520246"/>
                    <a:pt x="497459" y="1515484"/>
                    <a:pt x="458406" y="1531676"/>
                  </a:cubicBezTo>
                  <a:cubicBezTo>
                    <a:pt x="428879" y="1545011"/>
                    <a:pt x="403161" y="1564061"/>
                    <a:pt x="375539" y="1581206"/>
                  </a:cubicBezTo>
                  <a:cubicBezTo>
                    <a:pt x="359346" y="1591684"/>
                    <a:pt x="346011" y="1600256"/>
                    <a:pt x="367919" y="1617401"/>
                  </a:cubicBezTo>
                  <a:cubicBezTo>
                    <a:pt x="365061" y="1619306"/>
                    <a:pt x="364109" y="1620259"/>
                    <a:pt x="362204" y="1621211"/>
                  </a:cubicBezTo>
                  <a:cubicBezTo>
                    <a:pt x="355536" y="1623116"/>
                    <a:pt x="347916" y="1625021"/>
                    <a:pt x="341249" y="1627879"/>
                  </a:cubicBezTo>
                  <a:cubicBezTo>
                    <a:pt x="251714" y="1655501"/>
                    <a:pt x="169799" y="1694554"/>
                    <a:pt x="105981" y="1765991"/>
                  </a:cubicBezTo>
                  <a:cubicBezTo>
                    <a:pt x="66929" y="1808854"/>
                    <a:pt x="30734" y="1853621"/>
                    <a:pt x="6921" y="1906961"/>
                  </a:cubicBezTo>
                  <a:cubicBezTo>
                    <a:pt x="-6414" y="1936489"/>
                    <a:pt x="-699" y="1946966"/>
                    <a:pt x="25971" y="1963159"/>
                  </a:cubicBezTo>
                  <a:cubicBezTo>
                    <a:pt x="53594" y="1980304"/>
                    <a:pt x="79311" y="1979351"/>
                    <a:pt x="105981" y="1961254"/>
                  </a:cubicBezTo>
                  <a:cubicBezTo>
                    <a:pt x="156464" y="1926964"/>
                    <a:pt x="210756" y="1899341"/>
                    <a:pt x="272669" y="1891721"/>
                  </a:cubicBezTo>
                  <a:cubicBezTo>
                    <a:pt x="305054" y="1887911"/>
                    <a:pt x="338391" y="1883149"/>
                    <a:pt x="370776" y="1880291"/>
                  </a:cubicBezTo>
                  <a:cubicBezTo>
                    <a:pt x="400304" y="1878386"/>
                    <a:pt x="429831" y="1868861"/>
                    <a:pt x="459359" y="1869814"/>
                  </a:cubicBezTo>
                  <a:cubicBezTo>
                    <a:pt x="447929" y="1928869"/>
                    <a:pt x="437451" y="1986971"/>
                    <a:pt x="424116" y="2043169"/>
                  </a:cubicBezTo>
                  <a:cubicBezTo>
                    <a:pt x="420306" y="2060314"/>
                    <a:pt x="424116" y="2066029"/>
                    <a:pt x="439356" y="2071744"/>
                  </a:cubicBezTo>
                  <a:cubicBezTo>
                    <a:pt x="633666" y="2143182"/>
                    <a:pt x="824166" y="2224144"/>
                    <a:pt x="1011809" y="2313679"/>
                  </a:cubicBezTo>
                  <a:cubicBezTo>
                    <a:pt x="1064196" y="2339396"/>
                    <a:pt x="1114679" y="2369876"/>
                    <a:pt x="1171829" y="2384164"/>
                  </a:cubicBezTo>
                  <a:cubicBezTo>
                    <a:pt x="1238504" y="2401309"/>
                    <a:pt x="1277556" y="2386069"/>
                    <a:pt x="1314704" y="2327966"/>
                  </a:cubicBezTo>
                  <a:cubicBezTo>
                    <a:pt x="1348994" y="2274626"/>
                    <a:pt x="1373759" y="2215571"/>
                    <a:pt x="1398524" y="2157469"/>
                  </a:cubicBezTo>
                  <a:cubicBezTo>
                    <a:pt x="1433766" y="2075554"/>
                    <a:pt x="1468056" y="1992686"/>
                    <a:pt x="1503299" y="1907914"/>
                  </a:cubicBezTo>
                  <a:cubicBezTo>
                    <a:pt x="1560449" y="1979351"/>
                    <a:pt x="1617599" y="2050789"/>
                    <a:pt x="1674749" y="2120321"/>
                  </a:cubicBezTo>
                  <a:cubicBezTo>
                    <a:pt x="1684274" y="2132704"/>
                    <a:pt x="1684274" y="2141276"/>
                    <a:pt x="1678559" y="2155564"/>
                  </a:cubicBezTo>
                  <a:cubicBezTo>
                    <a:pt x="1579499" y="2392736"/>
                    <a:pt x="1481391" y="2630861"/>
                    <a:pt x="1382331" y="2868034"/>
                  </a:cubicBezTo>
                  <a:cubicBezTo>
                    <a:pt x="1379474" y="2873749"/>
                    <a:pt x="1375664" y="2879464"/>
                    <a:pt x="1374711" y="2886132"/>
                  </a:cubicBezTo>
                  <a:cubicBezTo>
                    <a:pt x="1371854" y="2909944"/>
                    <a:pt x="1362329" y="2918516"/>
                    <a:pt x="1340421" y="2912801"/>
                  </a:cubicBezTo>
                  <a:cubicBezTo>
                    <a:pt x="1328039" y="2909944"/>
                    <a:pt x="1328039" y="2919469"/>
                    <a:pt x="1325181" y="2924232"/>
                  </a:cubicBezTo>
                  <a:cubicBezTo>
                    <a:pt x="1287081" y="2982334"/>
                    <a:pt x="1281366" y="3047104"/>
                    <a:pt x="1284224" y="3113779"/>
                  </a:cubicBezTo>
                  <a:cubicBezTo>
                    <a:pt x="1285176" y="3126162"/>
                    <a:pt x="1291844" y="3125209"/>
                    <a:pt x="1300416" y="3126162"/>
                  </a:cubicBezTo>
                  <a:cubicBezTo>
                    <a:pt x="1358519" y="3129019"/>
                    <a:pt x="1417574" y="3131876"/>
                    <a:pt x="1475676" y="3136639"/>
                  </a:cubicBezTo>
                  <a:cubicBezTo>
                    <a:pt x="1493774" y="3137591"/>
                    <a:pt x="1505204" y="3136639"/>
                    <a:pt x="1504251" y="3114732"/>
                  </a:cubicBezTo>
                  <a:cubicBezTo>
                    <a:pt x="1503299" y="3102349"/>
                    <a:pt x="1507109" y="3095682"/>
                    <a:pt x="1522349" y="3101396"/>
                  </a:cubicBezTo>
                  <a:cubicBezTo>
                    <a:pt x="1580451" y="3122351"/>
                    <a:pt x="1639506" y="3139496"/>
                    <a:pt x="1700466" y="3151879"/>
                  </a:cubicBezTo>
                  <a:cubicBezTo>
                    <a:pt x="1755711" y="3159499"/>
                    <a:pt x="1810004" y="3159499"/>
                    <a:pt x="1864296" y="3148069"/>
                  </a:cubicBezTo>
                  <a:cubicBezTo>
                    <a:pt x="1888109" y="3141401"/>
                    <a:pt x="1911921" y="3135687"/>
                    <a:pt x="1930971" y="3117589"/>
                  </a:cubicBezTo>
                  <a:cubicBezTo>
                    <a:pt x="1956689" y="3093776"/>
                    <a:pt x="1952879" y="3069964"/>
                    <a:pt x="1919541" y="3057582"/>
                  </a:cubicBezTo>
                  <a:cubicBezTo>
                    <a:pt x="1896681" y="3049009"/>
                    <a:pt x="1872869" y="3049009"/>
                    <a:pt x="1849056" y="3047104"/>
                  </a:cubicBezTo>
                  <a:cubicBezTo>
                    <a:pt x="1810004" y="3045199"/>
                    <a:pt x="1769999" y="3044246"/>
                    <a:pt x="1731899" y="3031864"/>
                  </a:cubicBezTo>
                  <a:cubicBezTo>
                    <a:pt x="1694751" y="3019482"/>
                    <a:pt x="1670939" y="2994716"/>
                    <a:pt x="1653794" y="2957569"/>
                  </a:cubicBezTo>
                  <a:cubicBezTo>
                    <a:pt x="1682369" y="2965189"/>
                    <a:pt x="1707134" y="2969951"/>
                    <a:pt x="1731899" y="2977571"/>
                  </a:cubicBezTo>
                  <a:cubicBezTo>
                    <a:pt x="1747139" y="2982334"/>
                    <a:pt x="1752854" y="2978524"/>
                    <a:pt x="1758569" y="2964236"/>
                  </a:cubicBezTo>
                  <a:cubicBezTo>
                    <a:pt x="1853819" y="2726111"/>
                    <a:pt x="1950021" y="2488939"/>
                    <a:pt x="2045271" y="2250814"/>
                  </a:cubicBezTo>
                  <a:cubicBezTo>
                    <a:pt x="2066226" y="2199379"/>
                    <a:pt x="2071941" y="2146039"/>
                    <a:pt x="2063369" y="2090794"/>
                  </a:cubicBezTo>
                  <a:cubicBezTo>
                    <a:pt x="2050986" y="2016499"/>
                    <a:pt x="2020506" y="1949824"/>
                    <a:pt x="1989074" y="1882196"/>
                  </a:cubicBezTo>
                  <a:cubicBezTo>
                    <a:pt x="1967166" y="1835524"/>
                    <a:pt x="1943354" y="1788851"/>
                    <a:pt x="1919541" y="1741226"/>
                  </a:cubicBezTo>
                  <a:cubicBezTo>
                    <a:pt x="1970976" y="1748846"/>
                    <a:pt x="1970976" y="1748846"/>
                    <a:pt x="1962404" y="1698364"/>
                  </a:cubicBezTo>
                  <a:cubicBezTo>
                    <a:pt x="1960499" y="1685981"/>
                    <a:pt x="1957641" y="1674551"/>
                    <a:pt x="1955736" y="1662169"/>
                  </a:cubicBezTo>
                  <a:cubicBezTo>
                    <a:pt x="1934781" y="1553584"/>
                    <a:pt x="1914779" y="1445951"/>
                    <a:pt x="1892871" y="1337366"/>
                  </a:cubicBezTo>
                  <a:cubicBezTo>
                    <a:pt x="1890014" y="1324031"/>
                    <a:pt x="1892871" y="1316411"/>
                    <a:pt x="1904301" y="1308791"/>
                  </a:cubicBezTo>
                  <a:cubicBezTo>
                    <a:pt x="1996694" y="1244021"/>
                    <a:pt x="2089086" y="1179251"/>
                    <a:pt x="2181479" y="1113529"/>
                  </a:cubicBezTo>
                  <a:cubicBezTo>
                    <a:pt x="2191956" y="1105909"/>
                    <a:pt x="2196719" y="1106861"/>
                    <a:pt x="2204339" y="1116386"/>
                  </a:cubicBezTo>
                  <a:cubicBezTo>
                    <a:pt x="2235771" y="1154486"/>
                    <a:pt x="2270061" y="1190681"/>
                    <a:pt x="2305304" y="1225924"/>
                  </a:cubicBezTo>
                  <a:cubicBezTo>
                    <a:pt x="2390076" y="1311649"/>
                    <a:pt x="2488184" y="1374514"/>
                    <a:pt x="2608199" y="1395469"/>
                  </a:cubicBezTo>
                  <a:cubicBezTo>
                    <a:pt x="2706306" y="1412614"/>
                    <a:pt x="2805367" y="1422139"/>
                    <a:pt x="2902521" y="1445951"/>
                  </a:cubicBezTo>
                  <a:cubicBezTo>
                    <a:pt x="2913951" y="1448809"/>
                    <a:pt x="2912999" y="1442141"/>
                    <a:pt x="2912999" y="1435474"/>
                  </a:cubicBezTo>
                  <a:cubicBezTo>
                    <a:pt x="2919667" y="1369751"/>
                    <a:pt x="2926334" y="1304029"/>
                    <a:pt x="2933954" y="1239259"/>
                  </a:cubicBezTo>
                  <a:cubicBezTo>
                    <a:pt x="2933954" y="1224019"/>
                    <a:pt x="2929192" y="1220209"/>
                    <a:pt x="2916809" y="1216399"/>
                  </a:cubicBezTo>
                  <a:close/>
                  <a:moveTo>
                    <a:pt x="1512824" y="846829"/>
                  </a:moveTo>
                  <a:cubicBezTo>
                    <a:pt x="1523301" y="812539"/>
                    <a:pt x="1546161" y="784916"/>
                    <a:pt x="1561401" y="754436"/>
                  </a:cubicBezTo>
                  <a:cubicBezTo>
                    <a:pt x="1581404" y="713479"/>
                    <a:pt x="1608074" y="690619"/>
                    <a:pt x="1658556" y="705859"/>
                  </a:cubicBezTo>
                  <a:cubicBezTo>
                    <a:pt x="1609979" y="754436"/>
                    <a:pt x="1568069" y="806824"/>
                    <a:pt x="1512824" y="8468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1">
              <a:extLst>
                <a:ext uri="{FF2B5EF4-FFF2-40B4-BE49-F238E27FC236}">
                  <a16:creationId xmlns:a16="http://schemas.microsoft.com/office/drawing/2014/main" id="{94657D58-A28F-4EFE-9919-1F9F185439BA}"/>
                </a:ext>
              </a:extLst>
            </p:cNvPr>
            <p:cNvSpPr/>
            <p:nvPr/>
          </p:nvSpPr>
          <p:spPr>
            <a:xfrm>
              <a:off x="7053935" y="956501"/>
              <a:ext cx="290823" cy="225153"/>
            </a:xfrm>
            <a:custGeom>
              <a:avLst/>
              <a:gdLst>
                <a:gd name="connsiteX0" fmla="*/ 266000 w 295275"/>
                <a:gd name="connsiteY0" fmla="*/ 66170 h 228600"/>
                <a:gd name="connsiteX1" fmla="*/ 286002 w 295275"/>
                <a:gd name="connsiteY1" fmla="*/ 146180 h 228600"/>
                <a:gd name="connsiteX2" fmla="*/ 200277 w 295275"/>
                <a:gd name="connsiteY2" fmla="*/ 226190 h 228600"/>
                <a:gd name="connsiteX3" fmla="*/ 135507 w 295275"/>
                <a:gd name="connsiteY3" fmla="*/ 219523 h 228600"/>
                <a:gd name="connsiteX4" fmla="*/ 101217 w 295275"/>
                <a:gd name="connsiteY4" fmla="*/ 211903 h 228600"/>
                <a:gd name="connsiteX5" fmla="*/ 5014 w 295275"/>
                <a:gd name="connsiteY5" fmla="*/ 191900 h 228600"/>
                <a:gd name="connsiteX6" fmla="*/ 252 w 295275"/>
                <a:gd name="connsiteY6" fmla="*/ 175708 h 228600"/>
                <a:gd name="connsiteX7" fmla="*/ 6920 w 295275"/>
                <a:gd name="connsiteY7" fmla="*/ 72838 h 228600"/>
                <a:gd name="connsiteX8" fmla="*/ 21207 w 295275"/>
                <a:gd name="connsiteY8" fmla="*/ 53788 h 228600"/>
                <a:gd name="connsiteX9" fmla="*/ 112647 w 295275"/>
                <a:gd name="connsiteY9" fmla="*/ 18545 h 228600"/>
                <a:gd name="connsiteX10" fmla="*/ 259332 w 295275"/>
                <a:gd name="connsiteY10" fmla="*/ 12830 h 228600"/>
                <a:gd name="connsiteX11" fmla="*/ 266000 w 295275"/>
                <a:gd name="connsiteY11" fmla="*/ 6617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5275" h="228600">
                  <a:moveTo>
                    <a:pt x="266000" y="66170"/>
                  </a:moveTo>
                  <a:cubicBezTo>
                    <a:pt x="305052" y="85220"/>
                    <a:pt x="314577" y="102365"/>
                    <a:pt x="286002" y="146180"/>
                  </a:cubicBezTo>
                  <a:cubicBezTo>
                    <a:pt x="264095" y="180470"/>
                    <a:pt x="235520" y="208093"/>
                    <a:pt x="200277" y="226190"/>
                  </a:cubicBezTo>
                  <a:cubicBezTo>
                    <a:pt x="180275" y="236668"/>
                    <a:pt x="153604" y="239525"/>
                    <a:pt x="135507" y="219523"/>
                  </a:cubicBezTo>
                  <a:cubicBezTo>
                    <a:pt x="124077" y="207140"/>
                    <a:pt x="115504" y="205235"/>
                    <a:pt x="101217" y="211903"/>
                  </a:cubicBezTo>
                  <a:cubicBezTo>
                    <a:pt x="64070" y="230953"/>
                    <a:pt x="35495" y="205235"/>
                    <a:pt x="5014" y="191900"/>
                  </a:cubicBezTo>
                  <a:cubicBezTo>
                    <a:pt x="-1653" y="189043"/>
                    <a:pt x="252" y="182375"/>
                    <a:pt x="252" y="175708"/>
                  </a:cubicBezTo>
                  <a:cubicBezTo>
                    <a:pt x="3109" y="141418"/>
                    <a:pt x="5014" y="107128"/>
                    <a:pt x="6920" y="72838"/>
                  </a:cubicBezTo>
                  <a:cubicBezTo>
                    <a:pt x="7872" y="63313"/>
                    <a:pt x="8825" y="51883"/>
                    <a:pt x="21207" y="53788"/>
                  </a:cubicBezTo>
                  <a:cubicBezTo>
                    <a:pt x="58354" y="59503"/>
                    <a:pt x="85977" y="35690"/>
                    <a:pt x="112647" y="18545"/>
                  </a:cubicBezTo>
                  <a:cubicBezTo>
                    <a:pt x="162177" y="-13840"/>
                    <a:pt x="210754" y="4258"/>
                    <a:pt x="259332" y="12830"/>
                  </a:cubicBezTo>
                  <a:cubicBezTo>
                    <a:pt x="286002" y="17593"/>
                    <a:pt x="287907" y="43310"/>
                    <a:pt x="266000" y="66170"/>
                  </a:cubicBezTo>
                  <a:close/>
                </a:path>
              </a:pathLst>
            </a:custGeom>
            <a:grpFill/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Freeform: Shape 32">
              <a:extLst>
                <a:ext uri="{FF2B5EF4-FFF2-40B4-BE49-F238E27FC236}">
                  <a16:creationId xmlns:a16="http://schemas.microsoft.com/office/drawing/2014/main" id="{57DA9201-764E-4F3D-82CE-7BF97DD92A4B}"/>
                </a:ext>
              </a:extLst>
            </p:cNvPr>
            <p:cNvSpPr/>
            <p:nvPr/>
          </p:nvSpPr>
          <p:spPr>
            <a:xfrm>
              <a:off x="7001672" y="984748"/>
              <a:ext cx="65670" cy="187629"/>
            </a:xfrm>
            <a:custGeom>
              <a:avLst/>
              <a:gdLst>
                <a:gd name="connsiteX0" fmla="*/ 28732 w 66675"/>
                <a:gd name="connsiteY0" fmla="*/ 0 h 190500"/>
                <a:gd name="connsiteX1" fmla="*/ 74849 w 66675"/>
                <a:gd name="connsiteY1" fmla="*/ 7183 h 190500"/>
                <a:gd name="connsiteX2" fmla="*/ 46118 w 66675"/>
                <a:gd name="connsiteY2" fmla="*/ 191651 h 190500"/>
                <a:gd name="connsiteX3" fmla="*/ 0 w 66675"/>
                <a:gd name="connsiteY3" fmla="*/ 1844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0">
                  <a:moveTo>
                    <a:pt x="28732" y="0"/>
                  </a:moveTo>
                  <a:lnTo>
                    <a:pt x="74849" y="7183"/>
                  </a:lnTo>
                  <a:lnTo>
                    <a:pt x="46118" y="191651"/>
                  </a:lnTo>
                  <a:lnTo>
                    <a:pt x="0" y="1844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3">
              <a:extLst>
                <a:ext uri="{FF2B5EF4-FFF2-40B4-BE49-F238E27FC236}">
                  <a16:creationId xmlns:a16="http://schemas.microsoft.com/office/drawing/2014/main" id="{3A8EED82-07D5-4051-9A76-B61C5517B384}"/>
                </a:ext>
              </a:extLst>
            </p:cNvPr>
            <p:cNvSpPr/>
            <p:nvPr/>
          </p:nvSpPr>
          <p:spPr>
            <a:xfrm>
              <a:off x="6426734" y="-16067"/>
              <a:ext cx="422162" cy="394017"/>
            </a:xfrm>
            <a:custGeom>
              <a:avLst/>
              <a:gdLst>
                <a:gd name="connsiteX0" fmla="*/ 9123 w 428625"/>
                <a:gd name="connsiteY0" fmla="*/ 188526 h 400050"/>
                <a:gd name="connsiteX1" fmla="*/ 108183 w 428625"/>
                <a:gd name="connsiteY1" fmla="*/ 147568 h 400050"/>
                <a:gd name="connsiteX2" fmla="*/ 125328 w 428625"/>
                <a:gd name="connsiteY2" fmla="*/ 111373 h 400050"/>
                <a:gd name="connsiteX3" fmla="*/ 168190 w 428625"/>
                <a:gd name="connsiteY3" fmla="*/ 62796 h 400050"/>
                <a:gd name="connsiteX4" fmla="*/ 202480 w 428625"/>
                <a:gd name="connsiteY4" fmla="*/ 79941 h 400050"/>
                <a:gd name="connsiteX5" fmla="*/ 209148 w 428625"/>
                <a:gd name="connsiteY5" fmla="*/ 126613 h 400050"/>
                <a:gd name="connsiteX6" fmla="*/ 224388 w 428625"/>
                <a:gd name="connsiteY6" fmla="*/ 143758 h 400050"/>
                <a:gd name="connsiteX7" fmla="*/ 247248 w 428625"/>
                <a:gd name="connsiteY7" fmla="*/ 132328 h 400050"/>
                <a:gd name="connsiteX8" fmla="*/ 306303 w 428625"/>
                <a:gd name="connsiteY8" fmla="*/ 66606 h 400050"/>
                <a:gd name="connsiteX9" fmla="*/ 314876 w 428625"/>
                <a:gd name="connsiteY9" fmla="*/ 48508 h 400050"/>
                <a:gd name="connsiteX10" fmla="*/ 364405 w 428625"/>
                <a:gd name="connsiteY10" fmla="*/ 1836 h 400050"/>
                <a:gd name="connsiteX11" fmla="*/ 423460 w 428625"/>
                <a:gd name="connsiteY11" fmla="*/ 10408 h 400050"/>
                <a:gd name="connsiteX12" fmla="*/ 419651 w 428625"/>
                <a:gd name="connsiteY12" fmla="*/ 61843 h 400050"/>
                <a:gd name="connsiteX13" fmla="*/ 408221 w 428625"/>
                <a:gd name="connsiteY13" fmla="*/ 128518 h 400050"/>
                <a:gd name="connsiteX14" fmla="*/ 412030 w 428625"/>
                <a:gd name="connsiteY14" fmla="*/ 173286 h 400050"/>
                <a:gd name="connsiteX15" fmla="*/ 429176 w 428625"/>
                <a:gd name="connsiteY15" fmla="*/ 219006 h 400050"/>
                <a:gd name="connsiteX16" fmla="*/ 411078 w 428625"/>
                <a:gd name="connsiteY16" fmla="*/ 241866 h 400050"/>
                <a:gd name="connsiteX17" fmla="*/ 389171 w 428625"/>
                <a:gd name="connsiteY17" fmla="*/ 259963 h 400050"/>
                <a:gd name="connsiteX18" fmla="*/ 388218 w 428625"/>
                <a:gd name="connsiteY18" fmla="*/ 261868 h 400050"/>
                <a:gd name="connsiteX19" fmla="*/ 351071 w 428625"/>
                <a:gd name="connsiteY19" fmla="*/ 321876 h 400050"/>
                <a:gd name="connsiteX20" fmla="*/ 339640 w 428625"/>
                <a:gd name="connsiteY20" fmla="*/ 359023 h 400050"/>
                <a:gd name="connsiteX21" fmla="*/ 286301 w 428625"/>
                <a:gd name="connsiteY21" fmla="*/ 392361 h 400050"/>
                <a:gd name="connsiteX22" fmla="*/ 175810 w 428625"/>
                <a:gd name="connsiteY22" fmla="*/ 389503 h 400050"/>
                <a:gd name="connsiteX23" fmla="*/ 116755 w 428625"/>
                <a:gd name="connsiteY23" fmla="*/ 404743 h 400050"/>
                <a:gd name="connsiteX24" fmla="*/ 96753 w 428625"/>
                <a:gd name="connsiteY24" fmla="*/ 380931 h 400050"/>
                <a:gd name="connsiteX25" fmla="*/ 6265 w 428625"/>
                <a:gd name="connsiteY25" fmla="*/ 215196 h 400050"/>
                <a:gd name="connsiteX26" fmla="*/ 9123 w 428625"/>
                <a:gd name="connsiteY26" fmla="*/ 188526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28625" h="400050">
                  <a:moveTo>
                    <a:pt x="9123" y="188526"/>
                  </a:moveTo>
                  <a:cubicBezTo>
                    <a:pt x="44365" y="179953"/>
                    <a:pt x="76751" y="163761"/>
                    <a:pt x="108183" y="147568"/>
                  </a:cubicBezTo>
                  <a:cubicBezTo>
                    <a:pt x="122471" y="139948"/>
                    <a:pt x="124376" y="125661"/>
                    <a:pt x="125328" y="111373"/>
                  </a:cubicBezTo>
                  <a:cubicBezTo>
                    <a:pt x="128185" y="85656"/>
                    <a:pt x="144378" y="71368"/>
                    <a:pt x="168190" y="62796"/>
                  </a:cubicBezTo>
                  <a:cubicBezTo>
                    <a:pt x="186288" y="57081"/>
                    <a:pt x="195813" y="62796"/>
                    <a:pt x="202480" y="79941"/>
                  </a:cubicBezTo>
                  <a:cubicBezTo>
                    <a:pt x="207243" y="95181"/>
                    <a:pt x="207243" y="110421"/>
                    <a:pt x="209148" y="126613"/>
                  </a:cubicBezTo>
                  <a:cubicBezTo>
                    <a:pt x="210101" y="136138"/>
                    <a:pt x="212005" y="143758"/>
                    <a:pt x="224388" y="143758"/>
                  </a:cubicBezTo>
                  <a:cubicBezTo>
                    <a:pt x="234865" y="143758"/>
                    <a:pt x="244390" y="145663"/>
                    <a:pt x="247248" y="132328"/>
                  </a:cubicBezTo>
                  <a:cubicBezTo>
                    <a:pt x="255821" y="99943"/>
                    <a:pt x="272965" y="76131"/>
                    <a:pt x="306303" y="66606"/>
                  </a:cubicBezTo>
                  <a:cubicBezTo>
                    <a:pt x="315828" y="63748"/>
                    <a:pt x="313923" y="55176"/>
                    <a:pt x="314876" y="48508"/>
                  </a:cubicBezTo>
                  <a:cubicBezTo>
                    <a:pt x="319638" y="15171"/>
                    <a:pt x="331068" y="2788"/>
                    <a:pt x="364405" y="1836"/>
                  </a:cubicBezTo>
                  <a:cubicBezTo>
                    <a:pt x="384408" y="883"/>
                    <a:pt x="405363" y="-4832"/>
                    <a:pt x="423460" y="10408"/>
                  </a:cubicBezTo>
                  <a:cubicBezTo>
                    <a:pt x="415840" y="26601"/>
                    <a:pt x="419651" y="44698"/>
                    <a:pt x="419651" y="61843"/>
                  </a:cubicBezTo>
                  <a:cubicBezTo>
                    <a:pt x="418698" y="84703"/>
                    <a:pt x="420603" y="107563"/>
                    <a:pt x="408221" y="128518"/>
                  </a:cubicBezTo>
                  <a:cubicBezTo>
                    <a:pt x="398696" y="143758"/>
                    <a:pt x="407268" y="158998"/>
                    <a:pt x="412030" y="173286"/>
                  </a:cubicBezTo>
                  <a:cubicBezTo>
                    <a:pt x="417746" y="188526"/>
                    <a:pt x="424413" y="203766"/>
                    <a:pt x="429176" y="219006"/>
                  </a:cubicBezTo>
                  <a:cubicBezTo>
                    <a:pt x="432985" y="232341"/>
                    <a:pt x="430128" y="244723"/>
                    <a:pt x="411078" y="241866"/>
                  </a:cubicBezTo>
                  <a:cubicBezTo>
                    <a:pt x="397743" y="239961"/>
                    <a:pt x="388218" y="243771"/>
                    <a:pt x="389171" y="259963"/>
                  </a:cubicBezTo>
                  <a:cubicBezTo>
                    <a:pt x="389171" y="260916"/>
                    <a:pt x="389171" y="261868"/>
                    <a:pt x="388218" y="261868"/>
                  </a:cubicBezTo>
                  <a:cubicBezTo>
                    <a:pt x="372978" y="279966"/>
                    <a:pt x="360596" y="299968"/>
                    <a:pt x="351071" y="321876"/>
                  </a:cubicBezTo>
                  <a:cubicBezTo>
                    <a:pt x="346308" y="334258"/>
                    <a:pt x="339640" y="345688"/>
                    <a:pt x="339640" y="359023"/>
                  </a:cubicBezTo>
                  <a:cubicBezTo>
                    <a:pt x="337735" y="396171"/>
                    <a:pt x="316780" y="411411"/>
                    <a:pt x="286301" y="392361"/>
                  </a:cubicBezTo>
                  <a:cubicBezTo>
                    <a:pt x="248201" y="369501"/>
                    <a:pt x="212958" y="379026"/>
                    <a:pt x="175810" y="389503"/>
                  </a:cubicBezTo>
                  <a:cubicBezTo>
                    <a:pt x="156760" y="395218"/>
                    <a:pt x="138663" y="406648"/>
                    <a:pt x="116755" y="404743"/>
                  </a:cubicBezTo>
                  <a:cubicBezTo>
                    <a:pt x="105326" y="400933"/>
                    <a:pt x="102468" y="389503"/>
                    <a:pt x="96753" y="380931"/>
                  </a:cubicBezTo>
                  <a:cubicBezTo>
                    <a:pt x="65321" y="325686"/>
                    <a:pt x="33888" y="271393"/>
                    <a:pt x="6265" y="215196"/>
                  </a:cubicBezTo>
                  <a:cubicBezTo>
                    <a:pt x="2455" y="207576"/>
                    <a:pt x="-7070" y="197098"/>
                    <a:pt x="9123" y="188526"/>
                  </a:cubicBezTo>
                  <a:close/>
                </a:path>
              </a:pathLst>
            </a:custGeom>
            <a:grpFill/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Freeform: Shape 34">
              <a:extLst>
                <a:ext uri="{FF2B5EF4-FFF2-40B4-BE49-F238E27FC236}">
                  <a16:creationId xmlns:a16="http://schemas.microsoft.com/office/drawing/2014/main" id="{96C0A440-0886-41E1-8003-04008B77C82F}"/>
                </a:ext>
              </a:extLst>
            </p:cNvPr>
            <p:cNvSpPr/>
            <p:nvPr/>
          </p:nvSpPr>
          <p:spPr>
            <a:xfrm>
              <a:off x="6374974" y="157532"/>
              <a:ext cx="150102" cy="497214"/>
            </a:xfrm>
            <a:custGeom>
              <a:avLst/>
              <a:gdLst>
                <a:gd name="connsiteX0" fmla="*/ 49530 w 152400"/>
                <a:gd name="connsiteY0" fmla="*/ 116 h 504825"/>
                <a:gd name="connsiteX1" fmla="*/ 57150 w 152400"/>
                <a:gd name="connsiteY1" fmla="*/ 35359 h 504825"/>
                <a:gd name="connsiteX2" fmla="*/ 158115 w 152400"/>
                <a:gd name="connsiteY2" fmla="*/ 218239 h 504825"/>
                <a:gd name="connsiteX3" fmla="*/ 153353 w 152400"/>
                <a:gd name="connsiteY3" fmla="*/ 223002 h 504825"/>
                <a:gd name="connsiteX4" fmla="*/ 136208 w 152400"/>
                <a:gd name="connsiteY4" fmla="*/ 240146 h 504825"/>
                <a:gd name="connsiteX5" fmla="*/ 103823 w 152400"/>
                <a:gd name="connsiteY5" fmla="*/ 273484 h 504825"/>
                <a:gd name="connsiteX6" fmla="*/ 122873 w 152400"/>
                <a:gd name="connsiteY6" fmla="*/ 312536 h 504825"/>
                <a:gd name="connsiteX7" fmla="*/ 108585 w 152400"/>
                <a:gd name="connsiteY7" fmla="*/ 397309 h 504825"/>
                <a:gd name="connsiteX8" fmla="*/ 0 w 152400"/>
                <a:gd name="connsiteY8" fmla="*/ 512561 h 504825"/>
                <a:gd name="connsiteX9" fmla="*/ 44768 w 152400"/>
                <a:gd name="connsiteY9" fmla="*/ 346827 h 504825"/>
                <a:gd name="connsiteX10" fmla="*/ 58103 w 152400"/>
                <a:gd name="connsiteY10" fmla="*/ 96319 h 504825"/>
                <a:gd name="connsiteX11" fmla="*/ 34290 w 152400"/>
                <a:gd name="connsiteY11" fmla="*/ 19166 h 504825"/>
                <a:gd name="connsiteX12" fmla="*/ 49530 w 152400"/>
                <a:gd name="connsiteY12" fmla="*/ 116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2400" h="504825">
                  <a:moveTo>
                    <a:pt x="49530" y="116"/>
                  </a:moveTo>
                  <a:cubicBezTo>
                    <a:pt x="39053" y="14404"/>
                    <a:pt x="51435" y="24881"/>
                    <a:pt x="57150" y="35359"/>
                  </a:cubicBezTo>
                  <a:cubicBezTo>
                    <a:pt x="90488" y="96319"/>
                    <a:pt x="123825" y="157279"/>
                    <a:pt x="158115" y="218239"/>
                  </a:cubicBezTo>
                  <a:cubicBezTo>
                    <a:pt x="156210" y="220144"/>
                    <a:pt x="155258" y="221096"/>
                    <a:pt x="153353" y="223002"/>
                  </a:cubicBezTo>
                  <a:cubicBezTo>
                    <a:pt x="147638" y="228717"/>
                    <a:pt x="141923" y="234431"/>
                    <a:pt x="136208" y="240146"/>
                  </a:cubicBezTo>
                  <a:cubicBezTo>
                    <a:pt x="124778" y="251577"/>
                    <a:pt x="109538" y="260149"/>
                    <a:pt x="103823" y="273484"/>
                  </a:cubicBezTo>
                  <a:cubicBezTo>
                    <a:pt x="98108" y="287771"/>
                    <a:pt x="119063" y="298249"/>
                    <a:pt x="122873" y="312536"/>
                  </a:cubicBezTo>
                  <a:cubicBezTo>
                    <a:pt x="130493" y="343017"/>
                    <a:pt x="122873" y="370639"/>
                    <a:pt x="108585" y="397309"/>
                  </a:cubicBezTo>
                  <a:cubicBezTo>
                    <a:pt x="83820" y="445886"/>
                    <a:pt x="40005" y="477319"/>
                    <a:pt x="0" y="512561"/>
                  </a:cubicBezTo>
                  <a:cubicBezTo>
                    <a:pt x="20003" y="458269"/>
                    <a:pt x="36195" y="403977"/>
                    <a:pt x="44768" y="346827"/>
                  </a:cubicBezTo>
                  <a:cubicBezTo>
                    <a:pt x="57150" y="263959"/>
                    <a:pt x="68580" y="181091"/>
                    <a:pt x="58103" y="96319"/>
                  </a:cubicBezTo>
                  <a:cubicBezTo>
                    <a:pt x="55245" y="68696"/>
                    <a:pt x="47625" y="42979"/>
                    <a:pt x="34290" y="19166"/>
                  </a:cubicBezTo>
                  <a:cubicBezTo>
                    <a:pt x="26670" y="3927"/>
                    <a:pt x="34290" y="-836"/>
                    <a:pt x="49530" y="1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35">
              <a:extLst>
                <a:ext uri="{FF2B5EF4-FFF2-40B4-BE49-F238E27FC236}">
                  <a16:creationId xmlns:a16="http://schemas.microsoft.com/office/drawing/2014/main" id="{354213AF-3921-4F0D-81CF-7A96E59C72EA}"/>
                </a:ext>
              </a:extLst>
            </p:cNvPr>
            <p:cNvSpPr/>
            <p:nvPr/>
          </p:nvSpPr>
          <p:spPr>
            <a:xfrm>
              <a:off x="5349699" y="779290"/>
              <a:ext cx="318966" cy="356493"/>
            </a:xfrm>
            <a:custGeom>
              <a:avLst/>
              <a:gdLst>
                <a:gd name="connsiteX0" fmla="*/ 230378 w 323850"/>
                <a:gd name="connsiteY0" fmla="*/ 180370 h 361950"/>
                <a:gd name="connsiteX1" fmla="*/ 212280 w 323850"/>
                <a:gd name="connsiteY1" fmla="*/ 280383 h 361950"/>
                <a:gd name="connsiteX2" fmla="*/ 175133 w 323850"/>
                <a:gd name="connsiteY2" fmla="*/ 337533 h 361950"/>
                <a:gd name="connsiteX3" fmla="*/ 151320 w 323850"/>
                <a:gd name="connsiteY3" fmla="*/ 348963 h 361950"/>
                <a:gd name="connsiteX4" fmla="*/ 101790 w 323850"/>
                <a:gd name="connsiteY4" fmla="*/ 359441 h 361950"/>
                <a:gd name="connsiteX5" fmla="*/ 74168 w 323850"/>
                <a:gd name="connsiteY5" fmla="*/ 357535 h 361950"/>
                <a:gd name="connsiteX6" fmla="*/ 73215 w 323850"/>
                <a:gd name="connsiteY6" fmla="*/ 321341 h 361950"/>
                <a:gd name="connsiteX7" fmla="*/ 44640 w 323850"/>
                <a:gd name="connsiteY7" fmla="*/ 270858 h 361950"/>
                <a:gd name="connsiteX8" fmla="*/ 63690 w 323850"/>
                <a:gd name="connsiteY8" fmla="*/ 184180 h 361950"/>
                <a:gd name="connsiteX9" fmla="*/ 47497 w 323850"/>
                <a:gd name="connsiteY9" fmla="*/ 221328 h 361950"/>
                <a:gd name="connsiteX10" fmla="*/ 15113 w 323850"/>
                <a:gd name="connsiteY10" fmla="*/ 236568 h 361950"/>
                <a:gd name="connsiteX11" fmla="*/ 2730 w 323850"/>
                <a:gd name="connsiteY11" fmla="*/ 203230 h 361950"/>
                <a:gd name="connsiteX12" fmla="*/ 78930 w 323850"/>
                <a:gd name="connsiteY12" fmla="*/ 12730 h 361950"/>
                <a:gd name="connsiteX13" fmla="*/ 100838 w 323850"/>
                <a:gd name="connsiteY13" fmla="*/ 2253 h 361950"/>
                <a:gd name="connsiteX14" fmla="*/ 234188 w 323850"/>
                <a:gd name="connsiteY14" fmla="*/ 60355 h 361950"/>
                <a:gd name="connsiteX15" fmla="*/ 269430 w 323850"/>
                <a:gd name="connsiteY15" fmla="*/ 114648 h 361950"/>
                <a:gd name="connsiteX16" fmla="*/ 313245 w 323850"/>
                <a:gd name="connsiteY16" fmla="*/ 218470 h 361950"/>
                <a:gd name="connsiteX17" fmla="*/ 322770 w 323850"/>
                <a:gd name="connsiteY17" fmla="*/ 248950 h 361950"/>
                <a:gd name="connsiteX18" fmla="*/ 284670 w 323850"/>
                <a:gd name="connsiteY18" fmla="*/ 246093 h 361950"/>
                <a:gd name="connsiteX19" fmla="*/ 254190 w 323850"/>
                <a:gd name="connsiteY19" fmla="*/ 210850 h 361950"/>
                <a:gd name="connsiteX20" fmla="*/ 230378 w 323850"/>
                <a:gd name="connsiteY20" fmla="*/ 18037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3850" h="361950">
                  <a:moveTo>
                    <a:pt x="230378" y="180370"/>
                  </a:moveTo>
                  <a:cubicBezTo>
                    <a:pt x="223710" y="215613"/>
                    <a:pt x="223710" y="248950"/>
                    <a:pt x="212280" y="280383"/>
                  </a:cubicBezTo>
                  <a:cubicBezTo>
                    <a:pt x="204660" y="302291"/>
                    <a:pt x="193230" y="322293"/>
                    <a:pt x="175133" y="337533"/>
                  </a:cubicBezTo>
                  <a:cubicBezTo>
                    <a:pt x="168465" y="343248"/>
                    <a:pt x="157988" y="351820"/>
                    <a:pt x="151320" y="348963"/>
                  </a:cubicBezTo>
                  <a:cubicBezTo>
                    <a:pt x="131318" y="339438"/>
                    <a:pt x="117030" y="348010"/>
                    <a:pt x="101790" y="359441"/>
                  </a:cubicBezTo>
                  <a:cubicBezTo>
                    <a:pt x="94170" y="365155"/>
                    <a:pt x="82740" y="365155"/>
                    <a:pt x="74168" y="357535"/>
                  </a:cubicBezTo>
                  <a:cubicBezTo>
                    <a:pt x="61785" y="346105"/>
                    <a:pt x="70358" y="333723"/>
                    <a:pt x="73215" y="321341"/>
                  </a:cubicBezTo>
                  <a:cubicBezTo>
                    <a:pt x="39878" y="313720"/>
                    <a:pt x="33210" y="303243"/>
                    <a:pt x="44640" y="270858"/>
                  </a:cubicBezTo>
                  <a:cubicBezTo>
                    <a:pt x="54165" y="243235"/>
                    <a:pt x="67500" y="216566"/>
                    <a:pt x="63690" y="184180"/>
                  </a:cubicBezTo>
                  <a:cubicBezTo>
                    <a:pt x="52260" y="194658"/>
                    <a:pt x="54165" y="210850"/>
                    <a:pt x="47497" y="221328"/>
                  </a:cubicBezTo>
                  <a:cubicBezTo>
                    <a:pt x="39878" y="233710"/>
                    <a:pt x="31305" y="243235"/>
                    <a:pt x="15113" y="236568"/>
                  </a:cubicBezTo>
                  <a:cubicBezTo>
                    <a:pt x="-128" y="230853"/>
                    <a:pt x="-2985" y="217518"/>
                    <a:pt x="2730" y="203230"/>
                  </a:cubicBezTo>
                  <a:cubicBezTo>
                    <a:pt x="27495" y="139413"/>
                    <a:pt x="37972" y="69880"/>
                    <a:pt x="78930" y="12730"/>
                  </a:cubicBezTo>
                  <a:cubicBezTo>
                    <a:pt x="84645" y="5110"/>
                    <a:pt x="86550" y="-4415"/>
                    <a:pt x="100838" y="2253"/>
                  </a:cubicBezTo>
                  <a:cubicBezTo>
                    <a:pt x="145605" y="21303"/>
                    <a:pt x="191325" y="37495"/>
                    <a:pt x="234188" y="60355"/>
                  </a:cubicBezTo>
                  <a:cubicBezTo>
                    <a:pt x="256095" y="71785"/>
                    <a:pt x="269430" y="87025"/>
                    <a:pt x="269430" y="114648"/>
                  </a:cubicBezTo>
                  <a:cubicBezTo>
                    <a:pt x="268478" y="154653"/>
                    <a:pt x="284670" y="189895"/>
                    <a:pt x="313245" y="218470"/>
                  </a:cubicBezTo>
                  <a:cubicBezTo>
                    <a:pt x="320865" y="226091"/>
                    <a:pt x="336105" y="235616"/>
                    <a:pt x="322770" y="248950"/>
                  </a:cubicBezTo>
                  <a:cubicBezTo>
                    <a:pt x="311340" y="261333"/>
                    <a:pt x="297053" y="254666"/>
                    <a:pt x="284670" y="246093"/>
                  </a:cubicBezTo>
                  <a:cubicBezTo>
                    <a:pt x="271335" y="237520"/>
                    <a:pt x="262763" y="223233"/>
                    <a:pt x="254190" y="210850"/>
                  </a:cubicBezTo>
                  <a:cubicBezTo>
                    <a:pt x="247522" y="201325"/>
                    <a:pt x="243713" y="189895"/>
                    <a:pt x="230378" y="180370"/>
                  </a:cubicBezTo>
                  <a:close/>
                </a:path>
              </a:pathLst>
            </a:custGeom>
            <a:grpFill/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33" name="Group 36">
            <a:extLst>
              <a:ext uri="{FF2B5EF4-FFF2-40B4-BE49-F238E27FC236}">
                <a16:creationId xmlns:a16="http://schemas.microsoft.com/office/drawing/2014/main" id="{350373DC-06A7-4DD3-9E4F-849453A60057}"/>
              </a:ext>
            </a:extLst>
          </p:cNvPr>
          <p:cNvGrpSpPr/>
          <p:nvPr/>
        </p:nvGrpSpPr>
        <p:grpSpPr>
          <a:xfrm>
            <a:off x="2845849" y="3162944"/>
            <a:ext cx="2405318" cy="2319559"/>
            <a:chOff x="4140075" y="-227045"/>
            <a:chExt cx="3204683" cy="310523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9" name="Freeform: Shape 30">
              <a:extLst>
                <a:ext uri="{FF2B5EF4-FFF2-40B4-BE49-F238E27FC236}">
                  <a16:creationId xmlns:a16="http://schemas.microsoft.com/office/drawing/2014/main" id="{BA95E246-9B67-4432-95C6-8633AC7D2816}"/>
                </a:ext>
              </a:extLst>
            </p:cNvPr>
            <p:cNvSpPr/>
            <p:nvPr/>
          </p:nvSpPr>
          <p:spPr>
            <a:xfrm>
              <a:off x="4140075" y="-227045"/>
              <a:ext cx="2889468" cy="3105238"/>
            </a:xfrm>
            <a:custGeom>
              <a:avLst/>
              <a:gdLst>
                <a:gd name="connsiteX0" fmla="*/ 2916809 w 2933700"/>
                <a:gd name="connsiteY0" fmla="*/ 1216399 h 3152775"/>
                <a:gd name="connsiteX1" fmla="*/ 2574861 w 2933700"/>
                <a:gd name="connsiteY1" fmla="*/ 1129721 h 3152775"/>
                <a:gd name="connsiteX2" fmla="*/ 2549144 w 2933700"/>
                <a:gd name="connsiteY2" fmla="*/ 1112576 h 3152775"/>
                <a:gd name="connsiteX3" fmla="*/ 2419604 w 2933700"/>
                <a:gd name="connsiteY3" fmla="*/ 923029 h 3152775"/>
                <a:gd name="connsiteX4" fmla="*/ 2414842 w 2933700"/>
                <a:gd name="connsiteY4" fmla="*/ 901121 h 3152775"/>
                <a:gd name="connsiteX5" fmla="*/ 2442464 w 2933700"/>
                <a:gd name="connsiteY5" fmla="*/ 646804 h 3152775"/>
                <a:gd name="connsiteX6" fmla="*/ 2421509 w 2933700"/>
                <a:gd name="connsiteY6" fmla="*/ 613466 h 3152775"/>
                <a:gd name="connsiteX7" fmla="*/ 2421509 w 2933700"/>
                <a:gd name="connsiteY7" fmla="*/ 613466 h 3152775"/>
                <a:gd name="connsiteX8" fmla="*/ 2426271 w 2933700"/>
                <a:gd name="connsiteY8" fmla="*/ 608704 h 3152775"/>
                <a:gd name="connsiteX9" fmla="*/ 2426271 w 2933700"/>
                <a:gd name="connsiteY9" fmla="*/ 608704 h 3152775"/>
                <a:gd name="connsiteX10" fmla="*/ 2485326 w 2933700"/>
                <a:gd name="connsiteY10" fmla="*/ 593464 h 3152775"/>
                <a:gd name="connsiteX11" fmla="*/ 2595817 w 2933700"/>
                <a:gd name="connsiteY11" fmla="*/ 596321 h 3152775"/>
                <a:gd name="connsiteX12" fmla="*/ 2649156 w 2933700"/>
                <a:gd name="connsiteY12" fmla="*/ 562984 h 3152775"/>
                <a:gd name="connsiteX13" fmla="*/ 2660586 w 2933700"/>
                <a:gd name="connsiteY13" fmla="*/ 525836 h 3152775"/>
                <a:gd name="connsiteX14" fmla="*/ 2697734 w 2933700"/>
                <a:gd name="connsiteY14" fmla="*/ 465829 h 3152775"/>
                <a:gd name="connsiteX15" fmla="*/ 2698686 w 2933700"/>
                <a:gd name="connsiteY15" fmla="*/ 463924 h 3152775"/>
                <a:gd name="connsiteX16" fmla="*/ 2720594 w 2933700"/>
                <a:gd name="connsiteY16" fmla="*/ 445826 h 3152775"/>
                <a:gd name="connsiteX17" fmla="*/ 2738692 w 2933700"/>
                <a:gd name="connsiteY17" fmla="*/ 422966 h 3152775"/>
                <a:gd name="connsiteX18" fmla="*/ 2721546 w 2933700"/>
                <a:gd name="connsiteY18" fmla="*/ 377246 h 3152775"/>
                <a:gd name="connsiteX19" fmla="*/ 2717736 w 2933700"/>
                <a:gd name="connsiteY19" fmla="*/ 332479 h 3152775"/>
                <a:gd name="connsiteX20" fmla="*/ 2729167 w 2933700"/>
                <a:gd name="connsiteY20" fmla="*/ 265804 h 3152775"/>
                <a:gd name="connsiteX21" fmla="*/ 2732976 w 2933700"/>
                <a:gd name="connsiteY21" fmla="*/ 214369 h 3152775"/>
                <a:gd name="connsiteX22" fmla="*/ 2732976 w 2933700"/>
                <a:gd name="connsiteY22" fmla="*/ 214369 h 3152775"/>
                <a:gd name="connsiteX23" fmla="*/ 2752979 w 2933700"/>
                <a:gd name="connsiteY23" fmla="*/ 200081 h 3152775"/>
                <a:gd name="connsiteX24" fmla="*/ 2782506 w 2933700"/>
                <a:gd name="connsiteY24" fmla="*/ 180079 h 3152775"/>
                <a:gd name="connsiteX25" fmla="*/ 2769171 w 2933700"/>
                <a:gd name="connsiteY25" fmla="*/ 141026 h 3152775"/>
                <a:gd name="connsiteX26" fmla="*/ 2749169 w 2933700"/>
                <a:gd name="connsiteY26" fmla="*/ 116261 h 3152775"/>
                <a:gd name="connsiteX27" fmla="*/ 2611056 w 2933700"/>
                <a:gd name="connsiteY27" fmla="*/ 17201 h 3152775"/>
                <a:gd name="connsiteX28" fmla="*/ 2487231 w 2933700"/>
                <a:gd name="connsiteY28" fmla="*/ 12439 h 3152775"/>
                <a:gd name="connsiteX29" fmla="*/ 2398649 w 2933700"/>
                <a:gd name="connsiteY29" fmla="*/ 41014 h 3152775"/>
                <a:gd name="connsiteX30" fmla="*/ 2311019 w 2933700"/>
                <a:gd name="connsiteY30" fmla="*/ 110546 h 3152775"/>
                <a:gd name="connsiteX31" fmla="*/ 2268156 w 2933700"/>
                <a:gd name="connsiteY31" fmla="*/ 326764 h 3152775"/>
                <a:gd name="connsiteX32" fmla="*/ 2232914 w 2933700"/>
                <a:gd name="connsiteY32" fmla="*/ 382009 h 3152775"/>
                <a:gd name="connsiteX33" fmla="*/ 2202434 w 2933700"/>
                <a:gd name="connsiteY33" fmla="*/ 373436 h 3152775"/>
                <a:gd name="connsiteX34" fmla="*/ 2121471 w 2933700"/>
                <a:gd name="connsiteY34" fmla="*/ 290569 h 3152775"/>
                <a:gd name="connsiteX35" fmla="*/ 2033841 w 2933700"/>
                <a:gd name="connsiteY35" fmla="*/ 268661 h 3152775"/>
                <a:gd name="connsiteX36" fmla="*/ 1955736 w 2933700"/>
                <a:gd name="connsiteY36" fmla="*/ 313429 h 3152775"/>
                <a:gd name="connsiteX37" fmla="*/ 1863344 w 2933700"/>
                <a:gd name="connsiteY37" fmla="*/ 352481 h 3152775"/>
                <a:gd name="connsiteX38" fmla="*/ 1585214 w 2933700"/>
                <a:gd name="connsiteY38" fmla="*/ 398201 h 3152775"/>
                <a:gd name="connsiteX39" fmla="*/ 1358519 w 2933700"/>
                <a:gd name="connsiteY39" fmla="*/ 575366 h 3152775"/>
                <a:gd name="connsiteX40" fmla="*/ 1212786 w 2933700"/>
                <a:gd name="connsiteY40" fmla="*/ 991609 h 3152775"/>
                <a:gd name="connsiteX41" fmla="*/ 1268031 w 2933700"/>
                <a:gd name="connsiteY41" fmla="*/ 1056379 h 3152775"/>
                <a:gd name="connsiteX42" fmla="*/ 1271841 w 2933700"/>
                <a:gd name="connsiteY42" fmla="*/ 1058284 h 3152775"/>
                <a:gd name="connsiteX43" fmla="*/ 1263269 w 2933700"/>
                <a:gd name="connsiteY43" fmla="*/ 1069714 h 3152775"/>
                <a:gd name="connsiteX44" fmla="*/ 1077531 w 2933700"/>
                <a:gd name="connsiteY44" fmla="*/ 1262119 h 3152775"/>
                <a:gd name="connsiteX45" fmla="*/ 1076579 w 2933700"/>
                <a:gd name="connsiteY45" fmla="*/ 1310696 h 3152775"/>
                <a:gd name="connsiteX46" fmla="*/ 1098486 w 2933700"/>
                <a:gd name="connsiteY46" fmla="*/ 1351654 h 3152775"/>
                <a:gd name="connsiteX47" fmla="*/ 1085151 w 2933700"/>
                <a:gd name="connsiteY47" fmla="*/ 1518341 h 3152775"/>
                <a:gd name="connsiteX48" fmla="*/ 1065149 w 2933700"/>
                <a:gd name="connsiteY48" fmla="*/ 1900294 h 3152775"/>
                <a:gd name="connsiteX49" fmla="*/ 1043241 w 2933700"/>
                <a:gd name="connsiteY49" fmla="*/ 1912676 h 3152775"/>
                <a:gd name="connsiteX50" fmla="*/ 746061 w 2933700"/>
                <a:gd name="connsiteY50" fmla="*/ 1781231 h 3152775"/>
                <a:gd name="connsiteX51" fmla="*/ 727964 w 2933700"/>
                <a:gd name="connsiteY51" fmla="*/ 1768849 h 3152775"/>
                <a:gd name="connsiteX52" fmla="*/ 621284 w 2933700"/>
                <a:gd name="connsiteY52" fmla="*/ 1670741 h 3152775"/>
                <a:gd name="connsiteX53" fmla="*/ 600329 w 2933700"/>
                <a:gd name="connsiteY53" fmla="*/ 1646929 h 3152775"/>
                <a:gd name="connsiteX54" fmla="*/ 545084 w 2933700"/>
                <a:gd name="connsiteY54" fmla="*/ 1553584 h 3152775"/>
                <a:gd name="connsiteX55" fmla="*/ 458406 w 2933700"/>
                <a:gd name="connsiteY55" fmla="*/ 1531676 h 3152775"/>
                <a:gd name="connsiteX56" fmla="*/ 375539 w 2933700"/>
                <a:gd name="connsiteY56" fmla="*/ 1581206 h 3152775"/>
                <a:gd name="connsiteX57" fmla="*/ 367919 w 2933700"/>
                <a:gd name="connsiteY57" fmla="*/ 1617401 h 3152775"/>
                <a:gd name="connsiteX58" fmla="*/ 362204 w 2933700"/>
                <a:gd name="connsiteY58" fmla="*/ 1621211 h 3152775"/>
                <a:gd name="connsiteX59" fmla="*/ 341249 w 2933700"/>
                <a:gd name="connsiteY59" fmla="*/ 1627879 h 3152775"/>
                <a:gd name="connsiteX60" fmla="*/ 105981 w 2933700"/>
                <a:gd name="connsiteY60" fmla="*/ 1765991 h 3152775"/>
                <a:gd name="connsiteX61" fmla="*/ 6921 w 2933700"/>
                <a:gd name="connsiteY61" fmla="*/ 1906961 h 3152775"/>
                <a:gd name="connsiteX62" fmla="*/ 25971 w 2933700"/>
                <a:gd name="connsiteY62" fmla="*/ 1963159 h 3152775"/>
                <a:gd name="connsiteX63" fmla="*/ 105981 w 2933700"/>
                <a:gd name="connsiteY63" fmla="*/ 1961254 h 3152775"/>
                <a:gd name="connsiteX64" fmla="*/ 272669 w 2933700"/>
                <a:gd name="connsiteY64" fmla="*/ 1891721 h 3152775"/>
                <a:gd name="connsiteX65" fmla="*/ 370776 w 2933700"/>
                <a:gd name="connsiteY65" fmla="*/ 1880291 h 3152775"/>
                <a:gd name="connsiteX66" fmla="*/ 459359 w 2933700"/>
                <a:gd name="connsiteY66" fmla="*/ 1869814 h 3152775"/>
                <a:gd name="connsiteX67" fmla="*/ 424116 w 2933700"/>
                <a:gd name="connsiteY67" fmla="*/ 2043169 h 3152775"/>
                <a:gd name="connsiteX68" fmla="*/ 439356 w 2933700"/>
                <a:gd name="connsiteY68" fmla="*/ 2071744 h 3152775"/>
                <a:gd name="connsiteX69" fmla="*/ 1011809 w 2933700"/>
                <a:gd name="connsiteY69" fmla="*/ 2313679 h 3152775"/>
                <a:gd name="connsiteX70" fmla="*/ 1171829 w 2933700"/>
                <a:gd name="connsiteY70" fmla="*/ 2384164 h 3152775"/>
                <a:gd name="connsiteX71" fmla="*/ 1314704 w 2933700"/>
                <a:gd name="connsiteY71" fmla="*/ 2327966 h 3152775"/>
                <a:gd name="connsiteX72" fmla="*/ 1398524 w 2933700"/>
                <a:gd name="connsiteY72" fmla="*/ 2157469 h 3152775"/>
                <a:gd name="connsiteX73" fmla="*/ 1503299 w 2933700"/>
                <a:gd name="connsiteY73" fmla="*/ 1907914 h 3152775"/>
                <a:gd name="connsiteX74" fmla="*/ 1674749 w 2933700"/>
                <a:gd name="connsiteY74" fmla="*/ 2120321 h 3152775"/>
                <a:gd name="connsiteX75" fmla="*/ 1678559 w 2933700"/>
                <a:gd name="connsiteY75" fmla="*/ 2155564 h 3152775"/>
                <a:gd name="connsiteX76" fmla="*/ 1382331 w 2933700"/>
                <a:gd name="connsiteY76" fmla="*/ 2868034 h 3152775"/>
                <a:gd name="connsiteX77" fmla="*/ 1374711 w 2933700"/>
                <a:gd name="connsiteY77" fmla="*/ 2886132 h 3152775"/>
                <a:gd name="connsiteX78" fmla="*/ 1340421 w 2933700"/>
                <a:gd name="connsiteY78" fmla="*/ 2912801 h 3152775"/>
                <a:gd name="connsiteX79" fmla="*/ 1325181 w 2933700"/>
                <a:gd name="connsiteY79" fmla="*/ 2924232 h 3152775"/>
                <a:gd name="connsiteX80" fmla="*/ 1284224 w 2933700"/>
                <a:gd name="connsiteY80" fmla="*/ 3113779 h 3152775"/>
                <a:gd name="connsiteX81" fmla="*/ 1300416 w 2933700"/>
                <a:gd name="connsiteY81" fmla="*/ 3126162 h 3152775"/>
                <a:gd name="connsiteX82" fmla="*/ 1475676 w 2933700"/>
                <a:gd name="connsiteY82" fmla="*/ 3136639 h 3152775"/>
                <a:gd name="connsiteX83" fmla="*/ 1504251 w 2933700"/>
                <a:gd name="connsiteY83" fmla="*/ 3114732 h 3152775"/>
                <a:gd name="connsiteX84" fmla="*/ 1522349 w 2933700"/>
                <a:gd name="connsiteY84" fmla="*/ 3101396 h 3152775"/>
                <a:gd name="connsiteX85" fmla="*/ 1700466 w 2933700"/>
                <a:gd name="connsiteY85" fmla="*/ 3151879 h 3152775"/>
                <a:gd name="connsiteX86" fmla="*/ 1864296 w 2933700"/>
                <a:gd name="connsiteY86" fmla="*/ 3148069 h 3152775"/>
                <a:gd name="connsiteX87" fmla="*/ 1930971 w 2933700"/>
                <a:gd name="connsiteY87" fmla="*/ 3117589 h 3152775"/>
                <a:gd name="connsiteX88" fmla="*/ 1919541 w 2933700"/>
                <a:gd name="connsiteY88" fmla="*/ 3057582 h 3152775"/>
                <a:gd name="connsiteX89" fmla="*/ 1849056 w 2933700"/>
                <a:gd name="connsiteY89" fmla="*/ 3047104 h 3152775"/>
                <a:gd name="connsiteX90" fmla="*/ 1731899 w 2933700"/>
                <a:gd name="connsiteY90" fmla="*/ 3031864 h 3152775"/>
                <a:gd name="connsiteX91" fmla="*/ 1653794 w 2933700"/>
                <a:gd name="connsiteY91" fmla="*/ 2957569 h 3152775"/>
                <a:gd name="connsiteX92" fmla="*/ 1731899 w 2933700"/>
                <a:gd name="connsiteY92" fmla="*/ 2977571 h 3152775"/>
                <a:gd name="connsiteX93" fmla="*/ 1758569 w 2933700"/>
                <a:gd name="connsiteY93" fmla="*/ 2964236 h 3152775"/>
                <a:gd name="connsiteX94" fmla="*/ 2045271 w 2933700"/>
                <a:gd name="connsiteY94" fmla="*/ 2250814 h 3152775"/>
                <a:gd name="connsiteX95" fmla="*/ 2063369 w 2933700"/>
                <a:gd name="connsiteY95" fmla="*/ 2090794 h 3152775"/>
                <a:gd name="connsiteX96" fmla="*/ 1989074 w 2933700"/>
                <a:gd name="connsiteY96" fmla="*/ 1882196 h 3152775"/>
                <a:gd name="connsiteX97" fmla="*/ 1919541 w 2933700"/>
                <a:gd name="connsiteY97" fmla="*/ 1741226 h 3152775"/>
                <a:gd name="connsiteX98" fmla="*/ 1962404 w 2933700"/>
                <a:gd name="connsiteY98" fmla="*/ 1698364 h 3152775"/>
                <a:gd name="connsiteX99" fmla="*/ 1955736 w 2933700"/>
                <a:gd name="connsiteY99" fmla="*/ 1662169 h 3152775"/>
                <a:gd name="connsiteX100" fmla="*/ 1892871 w 2933700"/>
                <a:gd name="connsiteY100" fmla="*/ 1337366 h 3152775"/>
                <a:gd name="connsiteX101" fmla="*/ 1904301 w 2933700"/>
                <a:gd name="connsiteY101" fmla="*/ 1308791 h 3152775"/>
                <a:gd name="connsiteX102" fmla="*/ 2181479 w 2933700"/>
                <a:gd name="connsiteY102" fmla="*/ 1113529 h 3152775"/>
                <a:gd name="connsiteX103" fmla="*/ 2204339 w 2933700"/>
                <a:gd name="connsiteY103" fmla="*/ 1116386 h 3152775"/>
                <a:gd name="connsiteX104" fmla="*/ 2305304 w 2933700"/>
                <a:gd name="connsiteY104" fmla="*/ 1225924 h 3152775"/>
                <a:gd name="connsiteX105" fmla="*/ 2608199 w 2933700"/>
                <a:gd name="connsiteY105" fmla="*/ 1395469 h 3152775"/>
                <a:gd name="connsiteX106" fmla="*/ 2902521 w 2933700"/>
                <a:gd name="connsiteY106" fmla="*/ 1445951 h 3152775"/>
                <a:gd name="connsiteX107" fmla="*/ 2912999 w 2933700"/>
                <a:gd name="connsiteY107" fmla="*/ 1435474 h 3152775"/>
                <a:gd name="connsiteX108" fmla="*/ 2933954 w 2933700"/>
                <a:gd name="connsiteY108" fmla="*/ 1239259 h 3152775"/>
                <a:gd name="connsiteX109" fmla="*/ 2916809 w 2933700"/>
                <a:gd name="connsiteY109" fmla="*/ 1216399 h 3152775"/>
                <a:gd name="connsiteX110" fmla="*/ 1512824 w 2933700"/>
                <a:gd name="connsiteY110" fmla="*/ 846829 h 3152775"/>
                <a:gd name="connsiteX111" fmla="*/ 1561401 w 2933700"/>
                <a:gd name="connsiteY111" fmla="*/ 754436 h 3152775"/>
                <a:gd name="connsiteX112" fmla="*/ 1658556 w 2933700"/>
                <a:gd name="connsiteY112" fmla="*/ 705859 h 3152775"/>
                <a:gd name="connsiteX113" fmla="*/ 1512824 w 2933700"/>
                <a:gd name="connsiteY113" fmla="*/ 846829 h 31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933700" h="3152775">
                  <a:moveTo>
                    <a:pt x="2916809" y="1216399"/>
                  </a:moveTo>
                  <a:cubicBezTo>
                    <a:pt x="2802509" y="1187824"/>
                    <a:pt x="2689161" y="1158296"/>
                    <a:pt x="2574861" y="1129721"/>
                  </a:cubicBezTo>
                  <a:cubicBezTo>
                    <a:pt x="2563431" y="1126864"/>
                    <a:pt x="2555811" y="1123054"/>
                    <a:pt x="2549144" y="1112576"/>
                  </a:cubicBezTo>
                  <a:cubicBezTo>
                    <a:pt x="2506281" y="1048759"/>
                    <a:pt x="2462467" y="985894"/>
                    <a:pt x="2419604" y="923029"/>
                  </a:cubicBezTo>
                  <a:cubicBezTo>
                    <a:pt x="2414842" y="916361"/>
                    <a:pt x="2411984" y="910646"/>
                    <a:pt x="2414842" y="901121"/>
                  </a:cubicBezTo>
                  <a:cubicBezTo>
                    <a:pt x="2437701" y="818254"/>
                    <a:pt x="2444369" y="732529"/>
                    <a:pt x="2442464" y="646804"/>
                  </a:cubicBezTo>
                  <a:cubicBezTo>
                    <a:pt x="2442464" y="629659"/>
                    <a:pt x="2440559" y="617276"/>
                    <a:pt x="2421509" y="613466"/>
                  </a:cubicBezTo>
                  <a:cubicBezTo>
                    <a:pt x="2421509" y="613466"/>
                    <a:pt x="2421509" y="613466"/>
                    <a:pt x="2421509" y="613466"/>
                  </a:cubicBezTo>
                  <a:cubicBezTo>
                    <a:pt x="2423414" y="611561"/>
                    <a:pt x="2424367" y="610609"/>
                    <a:pt x="2426271" y="608704"/>
                  </a:cubicBezTo>
                  <a:lnTo>
                    <a:pt x="2426271" y="608704"/>
                  </a:lnTo>
                  <a:cubicBezTo>
                    <a:pt x="2448179" y="611561"/>
                    <a:pt x="2466276" y="599179"/>
                    <a:pt x="2485326" y="593464"/>
                  </a:cubicBezTo>
                  <a:cubicBezTo>
                    <a:pt x="2522474" y="582986"/>
                    <a:pt x="2557717" y="573461"/>
                    <a:pt x="2595817" y="596321"/>
                  </a:cubicBezTo>
                  <a:cubicBezTo>
                    <a:pt x="2626296" y="615371"/>
                    <a:pt x="2647251" y="600131"/>
                    <a:pt x="2649156" y="562984"/>
                  </a:cubicBezTo>
                  <a:cubicBezTo>
                    <a:pt x="2650109" y="549649"/>
                    <a:pt x="2655824" y="538219"/>
                    <a:pt x="2660586" y="525836"/>
                  </a:cubicBezTo>
                  <a:cubicBezTo>
                    <a:pt x="2670111" y="502976"/>
                    <a:pt x="2681542" y="483926"/>
                    <a:pt x="2697734" y="465829"/>
                  </a:cubicBezTo>
                  <a:cubicBezTo>
                    <a:pt x="2697734" y="464876"/>
                    <a:pt x="2698686" y="463924"/>
                    <a:pt x="2698686" y="463924"/>
                  </a:cubicBezTo>
                  <a:cubicBezTo>
                    <a:pt x="2697734" y="447731"/>
                    <a:pt x="2707259" y="443921"/>
                    <a:pt x="2720594" y="445826"/>
                  </a:cubicBezTo>
                  <a:cubicBezTo>
                    <a:pt x="2739644" y="447731"/>
                    <a:pt x="2741549" y="436301"/>
                    <a:pt x="2738692" y="422966"/>
                  </a:cubicBezTo>
                  <a:cubicBezTo>
                    <a:pt x="2734881" y="406774"/>
                    <a:pt x="2727261" y="392486"/>
                    <a:pt x="2721546" y="377246"/>
                  </a:cubicBezTo>
                  <a:cubicBezTo>
                    <a:pt x="2715831" y="362959"/>
                    <a:pt x="2708211" y="346766"/>
                    <a:pt x="2717736" y="332479"/>
                  </a:cubicBezTo>
                  <a:cubicBezTo>
                    <a:pt x="2731071" y="311524"/>
                    <a:pt x="2729167" y="288664"/>
                    <a:pt x="2729167" y="265804"/>
                  </a:cubicBezTo>
                  <a:cubicBezTo>
                    <a:pt x="2730119" y="248659"/>
                    <a:pt x="2725356" y="231514"/>
                    <a:pt x="2732976" y="214369"/>
                  </a:cubicBezTo>
                  <a:cubicBezTo>
                    <a:pt x="2732976" y="214369"/>
                    <a:pt x="2732976" y="214369"/>
                    <a:pt x="2732976" y="214369"/>
                  </a:cubicBezTo>
                  <a:cubicBezTo>
                    <a:pt x="2739644" y="209606"/>
                    <a:pt x="2746311" y="205796"/>
                    <a:pt x="2752979" y="200081"/>
                  </a:cubicBezTo>
                  <a:cubicBezTo>
                    <a:pt x="2762504" y="191509"/>
                    <a:pt x="2782506" y="199129"/>
                    <a:pt x="2782506" y="180079"/>
                  </a:cubicBezTo>
                  <a:cubicBezTo>
                    <a:pt x="2782506" y="166744"/>
                    <a:pt x="2777744" y="152456"/>
                    <a:pt x="2769171" y="141026"/>
                  </a:cubicBezTo>
                  <a:cubicBezTo>
                    <a:pt x="2762504" y="132454"/>
                    <a:pt x="2756789" y="123881"/>
                    <a:pt x="2749169" y="116261"/>
                  </a:cubicBezTo>
                  <a:cubicBezTo>
                    <a:pt x="2709164" y="75304"/>
                    <a:pt x="2662492" y="41966"/>
                    <a:pt x="2611056" y="17201"/>
                  </a:cubicBezTo>
                  <a:cubicBezTo>
                    <a:pt x="2571051" y="-2801"/>
                    <a:pt x="2529142" y="-6611"/>
                    <a:pt x="2487231" y="12439"/>
                  </a:cubicBezTo>
                  <a:cubicBezTo>
                    <a:pt x="2458656" y="24821"/>
                    <a:pt x="2429129" y="34346"/>
                    <a:pt x="2398649" y="41014"/>
                  </a:cubicBezTo>
                  <a:cubicBezTo>
                    <a:pt x="2357692" y="49586"/>
                    <a:pt x="2329117" y="72446"/>
                    <a:pt x="2311019" y="110546"/>
                  </a:cubicBezTo>
                  <a:cubicBezTo>
                    <a:pt x="2277681" y="179126"/>
                    <a:pt x="2264346" y="251516"/>
                    <a:pt x="2268156" y="326764"/>
                  </a:cubicBezTo>
                  <a:cubicBezTo>
                    <a:pt x="2270061" y="357244"/>
                    <a:pt x="2262442" y="373436"/>
                    <a:pt x="2232914" y="382009"/>
                  </a:cubicBezTo>
                  <a:cubicBezTo>
                    <a:pt x="2218626" y="385819"/>
                    <a:pt x="2211959" y="384866"/>
                    <a:pt x="2202434" y="373436"/>
                  </a:cubicBezTo>
                  <a:cubicBezTo>
                    <a:pt x="2177669" y="342956"/>
                    <a:pt x="2151951" y="314381"/>
                    <a:pt x="2121471" y="290569"/>
                  </a:cubicBezTo>
                  <a:cubicBezTo>
                    <a:pt x="2095754" y="270566"/>
                    <a:pt x="2067179" y="261994"/>
                    <a:pt x="2033841" y="268661"/>
                  </a:cubicBezTo>
                  <a:cubicBezTo>
                    <a:pt x="2002409" y="275329"/>
                    <a:pt x="1979549" y="295331"/>
                    <a:pt x="1955736" y="313429"/>
                  </a:cubicBezTo>
                  <a:cubicBezTo>
                    <a:pt x="1928114" y="334384"/>
                    <a:pt x="1897634" y="346766"/>
                    <a:pt x="1863344" y="352481"/>
                  </a:cubicBezTo>
                  <a:cubicBezTo>
                    <a:pt x="1770951" y="367721"/>
                    <a:pt x="1677606" y="382961"/>
                    <a:pt x="1585214" y="398201"/>
                  </a:cubicBezTo>
                  <a:cubicBezTo>
                    <a:pt x="1478534" y="416299"/>
                    <a:pt x="1396619" y="467734"/>
                    <a:pt x="1358519" y="575366"/>
                  </a:cubicBezTo>
                  <a:cubicBezTo>
                    <a:pt x="1310894" y="714431"/>
                    <a:pt x="1260411" y="852544"/>
                    <a:pt x="1212786" y="991609"/>
                  </a:cubicBezTo>
                  <a:cubicBezTo>
                    <a:pt x="1194689" y="1044949"/>
                    <a:pt x="1212786" y="1064951"/>
                    <a:pt x="1268031" y="1056379"/>
                  </a:cubicBezTo>
                  <a:cubicBezTo>
                    <a:pt x="1268984" y="1056379"/>
                    <a:pt x="1270889" y="1057331"/>
                    <a:pt x="1271841" y="1058284"/>
                  </a:cubicBezTo>
                  <a:cubicBezTo>
                    <a:pt x="1271841" y="1063999"/>
                    <a:pt x="1266126" y="1065904"/>
                    <a:pt x="1263269" y="1069714"/>
                  </a:cubicBezTo>
                  <a:cubicBezTo>
                    <a:pt x="1201356" y="1133531"/>
                    <a:pt x="1139444" y="1197349"/>
                    <a:pt x="1077531" y="1262119"/>
                  </a:cubicBezTo>
                  <a:cubicBezTo>
                    <a:pt x="1054671" y="1285931"/>
                    <a:pt x="1055624" y="1284979"/>
                    <a:pt x="1076579" y="1310696"/>
                  </a:cubicBezTo>
                  <a:cubicBezTo>
                    <a:pt x="1086104" y="1322126"/>
                    <a:pt x="1104201" y="1329746"/>
                    <a:pt x="1098486" y="1351654"/>
                  </a:cubicBezTo>
                  <a:cubicBezTo>
                    <a:pt x="1085151" y="1406899"/>
                    <a:pt x="1085151" y="1462144"/>
                    <a:pt x="1085151" y="1518341"/>
                  </a:cubicBezTo>
                  <a:cubicBezTo>
                    <a:pt x="1085151" y="1645976"/>
                    <a:pt x="1090866" y="1773611"/>
                    <a:pt x="1065149" y="1900294"/>
                  </a:cubicBezTo>
                  <a:cubicBezTo>
                    <a:pt x="1061339" y="1917439"/>
                    <a:pt x="1059434" y="1920296"/>
                    <a:pt x="1043241" y="1912676"/>
                  </a:cubicBezTo>
                  <a:cubicBezTo>
                    <a:pt x="944181" y="1867909"/>
                    <a:pt x="845121" y="1825046"/>
                    <a:pt x="746061" y="1781231"/>
                  </a:cubicBezTo>
                  <a:cubicBezTo>
                    <a:pt x="739394" y="1778374"/>
                    <a:pt x="732726" y="1776469"/>
                    <a:pt x="727964" y="1768849"/>
                  </a:cubicBezTo>
                  <a:cubicBezTo>
                    <a:pt x="700341" y="1727891"/>
                    <a:pt x="661289" y="1698364"/>
                    <a:pt x="621284" y="1670741"/>
                  </a:cubicBezTo>
                  <a:cubicBezTo>
                    <a:pt x="611759" y="1665026"/>
                    <a:pt x="605091" y="1657406"/>
                    <a:pt x="600329" y="1646929"/>
                  </a:cubicBezTo>
                  <a:cubicBezTo>
                    <a:pt x="584136" y="1614544"/>
                    <a:pt x="567944" y="1582159"/>
                    <a:pt x="545084" y="1553584"/>
                  </a:cubicBezTo>
                  <a:cubicBezTo>
                    <a:pt x="519366" y="1520246"/>
                    <a:pt x="497459" y="1515484"/>
                    <a:pt x="458406" y="1531676"/>
                  </a:cubicBezTo>
                  <a:cubicBezTo>
                    <a:pt x="428879" y="1545011"/>
                    <a:pt x="403161" y="1564061"/>
                    <a:pt x="375539" y="1581206"/>
                  </a:cubicBezTo>
                  <a:cubicBezTo>
                    <a:pt x="359346" y="1591684"/>
                    <a:pt x="346011" y="1600256"/>
                    <a:pt x="367919" y="1617401"/>
                  </a:cubicBezTo>
                  <a:cubicBezTo>
                    <a:pt x="365061" y="1619306"/>
                    <a:pt x="364109" y="1620259"/>
                    <a:pt x="362204" y="1621211"/>
                  </a:cubicBezTo>
                  <a:cubicBezTo>
                    <a:pt x="355536" y="1623116"/>
                    <a:pt x="347916" y="1625021"/>
                    <a:pt x="341249" y="1627879"/>
                  </a:cubicBezTo>
                  <a:cubicBezTo>
                    <a:pt x="251714" y="1655501"/>
                    <a:pt x="169799" y="1694554"/>
                    <a:pt x="105981" y="1765991"/>
                  </a:cubicBezTo>
                  <a:cubicBezTo>
                    <a:pt x="66929" y="1808854"/>
                    <a:pt x="30734" y="1853621"/>
                    <a:pt x="6921" y="1906961"/>
                  </a:cubicBezTo>
                  <a:cubicBezTo>
                    <a:pt x="-6414" y="1936489"/>
                    <a:pt x="-699" y="1946966"/>
                    <a:pt x="25971" y="1963159"/>
                  </a:cubicBezTo>
                  <a:cubicBezTo>
                    <a:pt x="53594" y="1980304"/>
                    <a:pt x="79311" y="1979351"/>
                    <a:pt x="105981" y="1961254"/>
                  </a:cubicBezTo>
                  <a:cubicBezTo>
                    <a:pt x="156464" y="1926964"/>
                    <a:pt x="210756" y="1899341"/>
                    <a:pt x="272669" y="1891721"/>
                  </a:cubicBezTo>
                  <a:cubicBezTo>
                    <a:pt x="305054" y="1887911"/>
                    <a:pt x="338391" y="1883149"/>
                    <a:pt x="370776" y="1880291"/>
                  </a:cubicBezTo>
                  <a:cubicBezTo>
                    <a:pt x="400304" y="1878386"/>
                    <a:pt x="429831" y="1868861"/>
                    <a:pt x="459359" y="1869814"/>
                  </a:cubicBezTo>
                  <a:cubicBezTo>
                    <a:pt x="447929" y="1928869"/>
                    <a:pt x="437451" y="1986971"/>
                    <a:pt x="424116" y="2043169"/>
                  </a:cubicBezTo>
                  <a:cubicBezTo>
                    <a:pt x="420306" y="2060314"/>
                    <a:pt x="424116" y="2066029"/>
                    <a:pt x="439356" y="2071744"/>
                  </a:cubicBezTo>
                  <a:cubicBezTo>
                    <a:pt x="633666" y="2143182"/>
                    <a:pt x="824166" y="2224144"/>
                    <a:pt x="1011809" y="2313679"/>
                  </a:cubicBezTo>
                  <a:cubicBezTo>
                    <a:pt x="1064196" y="2339396"/>
                    <a:pt x="1114679" y="2369876"/>
                    <a:pt x="1171829" y="2384164"/>
                  </a:cubicBezTo>
                  <a:cubicBezTo>
                    <a:pt x="1238504" y="2401309"/>
                    <a:pt x="1277556" y="2386069"/>
                    <a:pt x="1314704" y="2327966"/>
                  </a:cubicBezTo>
                  <a:cubicBezTo>
                    <a:pt x="1348994" y="2274626"/>
                    <a:pt x="1373759" y="2215571"/>
                    <a:pt x="1398524" y="2157469"/>
                  </a:cubicBezTo>
                  <a:cubicBezTo>
                    <a:pt x="1433766" y="2075554"/>
                    <a:pt x="1468056" y="1992686"/>
                    <a:pt x="1503299" y="1907914"/>
                  </a:cubicBezTo>
                  <a:cubicBezTo>
                    <a:pt x="1560449" y="1979351"/>
                    <a:pt x="1617599" y="2050789"/>
                    <a:pt x="1674749" y="2120321"/>
                  </a:cubicBezTo>
                  <a:cubicBezTo>
                    <a:pt x="1684274" y="2132704"/>
                    <a:pt x="1684274" y="2141276"/>
                    <a:pt x="1678559" y="2155564"/>
                  </a:cubicBezTo>
                  <a:cubicBezTo>
                    <a:pt x="1579499" y="2392736"/>
                    <a:pt x="1481391" y="2630861"/>
                    <a:pt x="1382331" y="2868034"/>
                  </a:cubicBezTo>
                  <a:cubicBezTo>
                    <a:pt x="1379474" y="2873749"/>
                    <a:pt x="1375664" y="2879464"/>
                    <a:pt x="1374711" y="2886132"/>
                  </a:cubicBezTo>
                  <a:cubicBezTo>
                    <a:pt x="1371854" y="2909944"/>
                    <a:pt x="1362329" y="2918516"/>
                    <a:pt x="1340421" y="2912801"/>
                  </a:cubicBezTo>
                  <a:cubicBezTo>
                    <a:pt x="1328039" y="2909944"/>
                    <a:pt x="1328039" y="2919469"/>
                    <a:pt x="1325181" y="2924232"/>
                  </a:cubicBezTo>
                  <a:cubicBezTo>
                    <a:pt x="1287081" y="2982334"/>
                    <a:pt x="1281366" y="3047104"/>
                    <a:pt x="1284224" y="3113779"/>
                  </a:cubicBezTo>
                  <a:cubicBezTo>
                    <a:pt x="1285176" y="3126162"/>
                    <a:pt x="1291844" y="3125209"/>
                    <a:pt x="1300416" y="3126162"/>
                  </a:cubicBezTo>
                  <a:cubicBezTo>
                    <a:pt x="1358519" y="3129019"/>
                    <a:pt x="1417574" y="3131876"/>
                    <a:pt x="1475676" y="3136639"/>
                  </a:cubicBezTo>
                  <a:cubicBezTo>
                    <a:pt x="1493774" y="3137591"/>
                    <a:pt x="1505204" y="3136639"/>
                    <a:pt x="1504251" y="3114732"/>
                  </a:cubicBezTo>
                  <a:cubicBezTo>
                    <a:pt x="1503299" y="3102349"/>
                    <a:pt x="1507109" y="3095682"/>
                    <a:pt x="1522349" y="3101396"/>
                  </a:cubicBezTo>
                  <a:cubicBezTo>
                    <a:pt x="1580451" y="3122351"/>
                    <a:pt x="1639506" y="3139496"/>
                    <a:pt x="1700466" y="3151879"/>
                  </a:cubicBezTo>
                  <a:cubicBezTo>
                    <a:pt x="1755711" y="3159499"/>
                    <a:pt x="1810004" y="3159499"/>
                    <a:pt x="1864296" y="3148069"/>
                  </a:cubicBezTo>
                  <a:cubicBezTo>
                    <a:pt x="1888109" y="3141401"/>
                    <a:pt x="1911921" y="3135687"/>
                    <a:pt x="1930971" y="3117589"/>
                  </a:cubicBezTo>
                  <a:cubicBezTo>
                    <a:pt x="1956689" y="3093776"/>
                    <a:pt x="1952879" y="3069964"/>
                    <a:pt x="1919541" y="3057582"/>
                  </a:cubicBezTo>
                  <a:cubicBezTo>
                    <a:pt x="1896681" y="3049009"/>
                    <a:pt x="1872869" y="3049009"/>
                    <a:pt x="1849056" y="3047104"/>
                  </a:cubicBezTo>
                  <a:cubicBezTo>
                    <a:pt x="1810004" y="3045199"/>
                    <a:pt x="1769999" y="3044246"/>
                    <a:pt x="1731899" y="3031864"/>
                  </a:cubicBezTo>
                  <a:cubicBezTo>
                    <a:pt x="1694751" y="3019482"/>
                    <a:pt x="1670939" y="2994716"/>
                    <a:pt x="1653794" y="2957569"/>
                  </a:cubicBezTo>
                  <a:cubicBezTo>
                    <a:pt x="1682369" y="2965189"/>
                    <a:pt x="1707134" y="2969951"/>
                    <a:pt x="1731899" y="2977571"/>
                  </a:cubicBezTo>
                  <a:cubicBezTo>
                    <a:pt x="1747139" y="2982334"/>
                    <a:pt x="1752854" y="2978524"/>
                    <a:pt x="1758569" y="2964236"/>
                  </a:cubicBezTo>
                  <a:cubicBezTo>
                    <a:pt x="1853819" y="2726111"/>
                    <a:pt x="1950021" y="2488939"/>
                    <a:pt x="2045271" y="2250814"/>
                  </a:cubicBezTo>
                  <a:cubicBezTo>
                    <a:pt x="2066226" y="2199379"/>
                    <a:pt x="2071941" y="2146039"/>
                    <a:pt x="2063369" y="2090794"/>
                  </a:cubicBezTo>
                  <a:cubicBezTo>
                    <a:pt x="2050986" y="2016499"/>
                    <a:pt x="2020506" y="1949824"/>
                    <a:pt x="1989074" y="1882196"/>
                  </a:cubicBezTo>
                  <a:cubicBezTo>
                    <a:pt x="1967166" y="1835524"/>
                    <a:pt x="1943354" y="1788851"/>
                    <a:pt x="1919541" y="1741226"/>
                  </a:cubicBezTo>
                  <a:cubicBezTo>
                    <a:pt x="1970976" y="1748846"/>
                    <a:pt x="1970976" y="1748846"/>
                    <a:pt x="1962404" y="1698364"/>
                  </a:cubicBezTo>
                  <a:cubicBezTo>
                    <a:pt x="1960499" y="1685981"/>
                    <a:pt x="1957641" y="1674551"/>
                    <a:pt x="1955736" y="1662169"/>
                  </a:cubicBezTo>
                  <a:cubicBezTo>
                    <a:pt x="1934781" y="1553584"/>
                    <a:pt x="1914779" y="1445951"/>
                    <a:pt x="1892871" y="1337366"/>
                  </a:cubicBezTo>
                  <a:cubicBezTo>
                    <a:pt x="1890014" y="1324031"/>
                    <a:pt x="1892871" y="1316411"/>
                    <a:pt x="1904301" y="1308791"/>
                  </a:cubicBezTo>
                  <a:cubicBezTo>
                    <a:pt x="1996694" y="1244021"/>
                    <a:pt x="2089086" y="1179251"/>
                    <a:pt x="2181479" y="1113529"/>
                  </a:cubicBezTo>
                  <a:cubicBezTo>
                    <a:pt x="2191956" y="1105909"/>
                    <a:pt x="2196719" y="1106861"/>
                    <a:pt x="2204339" y="1116386"/>
                  </a:cubicBezTo>
                  <a:cubicBezTo>
                    <a:pt x="2235771" y="1154486"/>
                    <a:pt x="2270061" y="1190681"/>
                    <a:pt x="2305304" y="1225924"/>
                  </a:cubicBezTo>
                  <a:cubicBezTo>
                    <a:pt x="2390076" y="1311649"/>
                    <a:pt x="2488184" y="1374514"/>
                    <a:pt x="2608199" y="1395469"/>
                  </a:cubicBezTo>
                  <a:cubicBezTo>
                    <a:pt x="2706306" y="1412614"/>
                    <a:pt x="2805367" y="1422139"/>
                    <a:pt x="2902521" y="1445951"/>
                  </a:cubicBezTo>
                  <a:cubicBezTo>
                    <a:pt x="2913951" y="1448809"/>
                    <a:pt x="2912999" y="1442141"/>
                    <a:pt x="2912999" y="1435474"/>
                  </a:cubicBezTo>
                  <a:cubicBezTo>
                    <a:pt x="2919667" y="1369751"/>
                    <a:pt x="2926334" y="1304029"/>
                    <a:pt x="2933954" y="1239259"/>
                  </a:cubicBezTo>
                  <a:cubicBezTo>
                    <a:pt x="2933954" y="1224019"/>
                    <a:pt x="2929192" y="1220209"/>
                    <a:pt x="2916809" y="1216399"/>
                  </a:cubicBezTo>
                  <a:close/>
                  <a:moveTo>
                    <a:pt x="1512824" y="846829"/>
                  </a:moveTo>
                  <a:cubicBezTo>
                    <a:pt x="1523301" y="812539"/>
                    <a:pt x="1546161" y="784916"/>
                    <a:pt x="1561401" y="754436"/>
                  </a:cubicBezTo>
                  <a:cubicBezTo>
                    <a:pt x="1581404" y="713479"/>
                    <a:pt x="1608074" y="690619"/>
                    <a:pt x="1658556" y="705859"/>
                  </a:cubicBezTo>
                  <a:cubicBezTo>
                    <a:pt x="1609979" y="754436"/>
                    <a:pt x="1568069" y="806824"/>
                    <a:pt x="1512824" y="846829"/>
                  </a:cubicBez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Freeform: Shape 31">
              <a:extLst>
                <a:ext uri="{FF2B5EF4-FFF2-40B4-BE49-F238E27FC236}">
                  <a16:creationId xmlns:a16="http://schemas.microsoft.com/office/drawing/2014/main" id="{94657D58-A28F-4EFE-9919-1F9F185439BA}"/>
                </a:ext>
              </a:extLst>
            </p:cNvPr>
            <p:cNvSpPr/>
            <p:nvPr/>
          </p:nvSpPr>
          <p:spPr>
            <a:xfrm>
              <a:off x="7053935" y="956501"/>
              <a:ext cx="290823" cy="225153"/>
            </a:xfrm>
            <a:custGeom>
              <a:avLst/>
              <a:gdLst>
                <a:gd name="connsiteX0" fmla="*/ 266000 w 295275"/>
                <a:gd name="connsiteY0" fmla="*/ 66170 h 228600"/>
                <a:gd name="connsiteX1" fmla="*/ 286002 w 295275"/>
                <a:gd name="connsiteY1" fmla="*/ 146180 h 228600"/>
                <a:gd name="connsiteX2" fmla="*/ 200277 w 295275"/>
                <a:gd name="connsiteY2" fmla="*/ 226190 h 228600"/>
                <a:gd name="connsiteX3" fmla="*/ 135507 w 295275"/>
                <a:gd name="connsiteY3" fmla="*/ 219523 h 228600"/>
                <a:gd name="connsiteX4" fmla="*/ 101217 w 295275"/>
                <a:gd name="connsiteY4" fmla="*/ 211903 h 228600"/>
                <a:gd name="connsiteX5" fmla="*/ 5014 w 295275"/>
                <a:gd name="connsiteY5" fmla="*/ 191900 h 228600"/>
                <a:gd name="connsiteX6" fmla="*/ 252 w 295275"/>
                <a:gd name="connsiteY6" fmla="*/ 175708 h 228600"/>
                <a:gd name="connsiteX7" fmla="*/ 6920 w 295275"/>
                <a:gd name="connsiteY7" fmla="*/ 72838 h 228600"/>
                <a:gd name="connsiteX8" fmla="*/ 21207 w 295275"/>
                <a:gd name="connsiteY8" fmla="*/ 53788 h 228600"/>
                <a:gd name="connsiteX9" fmla="*/ 112647 w 295275"/>
                <a:gd name="connsiteY9" fmla="*/ 18545 h 228600"/>
                <a:gd name="connsiteX10" fmla="*/ 259332 w 295275"/>
                <a:gd name="connsiteY10" fmla="*/ 12830 h 228600"/>
                <a:gd name="connsiteX11" fmla="*/ 266000 w 295275"/>
                <a:gd name="connsiteY11" fmla="*/ 6617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5275" h="228600">
                  <a:moveTo>
                    <a:pt x="266000" y="66170"/>
                  </a:moveTo>
                  <a:cubicBezTo>
                    <a:pt x="305052" y="85220"/>
                    <a:pt x="314577" y="102365"/>
                    <a:pt x="286002" y="146180"/>
                  </a:cubicBezTo>
                  <a:cubicBezTo>
                    <a:pt x="264095" y="180470"/>
                    <a:pt x="235520" y="208093"/>
                    <a:pt x="200277" y="226190"/>
                  </a:cubicBezTo>
                  <a:cubicBezTo>
                    <a:pt x="180275" y="236668"/>
                    <a:pt x="153604" y="239525"/>
                    <a:pt x="135507" y="219523"/>
                  </a:cubicBezTo>
                  <a:cubicBezTo>
                    <a:pt x="124077" y="207140"/>
                    <a:pt x="115504" y="205235"/>
                    <a:pt x="101217" y="211903"/>
                  </a:cubicBezTo>
                  <a:cubicBezTo>
                    <a:pt x="64070" y="230953"/>
                    <a:pt x="35495" y="205235"/>
                    <a:pt x="5014" y="191900"/>
                  </a:cubicBezTo>
                  <a:cubicBezTo>
                    <a:pt x="-1653" y="189043"/>
                    <a:pt x="252" y="182375"/>
                    <a:pt x="252" y="175708"/>
                  </a:cubicBezTo>
                  <a:cubicBezTo>
                    <a:pt x="3109" y="141418"/>
                    <a:pt x="5014" y="107128"/>
                    <a:pt x="6920" y="72838"/>
                  </a:cubicBezTo>
                  <a:cubicBezTo>
                    <a:pt x="7872" y="63313"/>
                    <a:pt x="8825" y="51883"/>
                    <a:pt x="21207" y="53788"/>
                  </a:cubicBezTo>
                  <a:cubicBezTo>
                    <a:pt x="58354" y="59503"/>
                    <a:pt x="85977" y="35690"/>
                    <a:pt x="112647" y="18545"/>
                  </a:cubicBezTo>
                  <a:cubicBezTo>
                    <a:pt x="162177" y="-13840"/>
                    <a:pt x="210754" y="4258"/>
                    <a:pt x="259332" y="12830"/>
                  </a:cubicBezTo>
                  <a:cubicBezTo>
                    <a:pt x="286002" y="17593"/>
                    <a:pt x="287907" y="43310"/>
                    <a:pt x="266000" y="66170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Freeform: Shape 32">
              <a:extLst>
                <a:ext uri="{FF2B5EF4-FFF2-40B4-BE49-F238E27FC236}">
                  <a16:creationId xmlns:a16="http://schemas.microsoft.com/office/drawing/2014/main" id="{57DA9201-764E-4F3D-82CE-7BF97DD92A4B}"/>
                </a:ext>
              </a:extLst>
            </p:cNvPr>
            <p:cNvSpPr/>
            <p:nvPr/>
          </p:nvSpPr>
          <p:spPr>
            <a:xfrm>
              <a:off x="7001672" y="984748"/>
              <a:ext cx="65670" cy="187629"/>
            </a:xfrm>
            <a:custGeom>
              <a:avLst/>
              <a:gdLst>
                <a:gd name="connsiteX0" fmla="*/ 28732 w 66675"/>
                <a:gd name="connsiteY0" fmla="*/ 0 h 190500"/>
                <a:gd name="connsiteX1" fmla="*/ 74849 w 66675"/>
                <a:gd name="connsiteY1" fmla="*/ 7183 h 190500"/>
                <a:gd name="connsiteX2" fmla="*/ 46118 w 66675"/>
                <a:gd name="connsiteY2" fmla="*/ 191651 h 190500"/>
                <a:gd name="connsiteX3" fmla="*/ 0 w 66675"/>
                <a:gd name="connsiteY3" fmla="*/ 1844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0">
                  <a:moveTo>
                    <a:pt x="28732" y="0"/>
                  </a:moveTo>
                  <a:lnTo>
                    <a:pt x="74849" y="7183"/>
                  </a:lnTo>
                  <a:lnTo>
                    <a:pt x="46118" y="191651"/>
                  </a:lnTo>
                  <a:lnTo>
                    <a:pt x="0" y="184469"/>
                  </a:ln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Freeform: Shape 33">
              <a:extLst>
                <a:ext uri="{FF2B5EF4-FFF2-40B4-BE49-F238E27FC236}">
                  <a16:creationId xmlns:a16="http://schemas.microsoft.com/office/drawing/2014/main" id="{3A8EED82-07D5-4051-9A76-B61C5517B384}"/>
                </a:ext>
              </a:extLst>
            </p:cNvPr>
            <p:cNvSpPr/>
            <p:nvPr/>
          </p:nvSpPr>
          <p:spPr>
            <a:xfrm>
              <a:off x="6426734" y="-16067"/>
              <a:ext cx="422162" cy="394017"/>
            </a:xfrm>
            <a:custGeom>
              <a:avLst/>
              <a:gdLst>
                <a:gd name="connsiteX0" fmla="*/ 9123 w 428625"/>
                <a:gd name="connsiteY0" fmla="*/ 188526 h 400050"/>
                <a:gd name="connsiteX1" fmla="*/ 108183 w 428625"/>
                <a:gd name="connsiteY1" fmla="*/ 147568 h 400050"/>
                <a:gd name="connsiteX2" fmla="*/ 125328 w 428625"/>
                <a:gd name="connsiteY2" fmla="*/ 111373 h 400050"/>
                <a:gd name="connsiteX3" fmla="*/ 168190 w 428625"/>
                <a:gd name="connsiteY3" fmla="*/ 62796 h 400050"/>
                <a:gd name="connsiteX4" fmla="*/ 202480 w 428625"/>
                <a:gd name="connsiteY4" fmla="*/ 79941 h 400050"/>
                <a:gd name="connsiteX5" fmla="*/ 209148 w 428625"/>
                <a:gd name="connsiteY5" fmla="*/ 126613 h 400050"/>
                <a:gd name="connsiteX6" fmla="*/ 224388 w 428625"/>
                <a:gd name="connsiteY6" fmla="*/ 143758 h 400050"/>
                <a:gd name="connsiteX7" fmla="*/ 247248 w 428625"/>
                <a:gd name="connsiteY7" fmla="*/ 132328 h 400050"/>
                <a:gd name="connsiteX8" fmla="*/ 306303 w 428625"/>
                <a:gd name="connsiteY8" fmla="*/ 66606 h 400050"/>
                <a:gd name="connsiteX9" fmla="*/ 314876 w 428625"/>
                <a:gd name="connsiteY9" fmla="*/ 48508 h 400050"/>
                <a:gd name="connsiteX10" fmla="*/ 364405 w 428625"/>
                <a:gd name="connsiteY10" fmla="*/ 1836 h 400050"/>
                <a:gd name="connsiteX11" fmla="*/ 423460 w 428625"/>
                <a:gd name="connsiteY11" fmla="*/ 10408 h 400050"/>
                <a:gd name="connsiteX12" fmla="*/ 419651 w 428625"/>
                <a:gd name="connsiteY12" fmla="*/ 61843 h 400050"/>
                <a:gd name="connsiteX13" fmla="*/ 408221 w 428625"/>
                <a:gd name="connsiteY13" fmla="*/ 128518 h 400050"/>
                <a:gd name="connsiteX14" fmla="*/ 412030 w 428625"/>
                <a:gd name="connsiteY14" fmla="*/ 173286 h 400050"/>
                <a:gd name="connsiteX15" fmla="*/ 429176 w 428625"/>
                <a:gd name="connsiteY15" fmla="*/ 219006 h 400050"/>
                <a:gd name="connsiteX16" fmla="*/ 411078 w 428625"/>
                <a:gd name="connsiteY16" fmla="*/ 241866 h 400050"/>
                <a:gd name="connsiteX17" fmla="*/ 389171 w 428625"/>
                <a:gd name="connsiteY17" fmla="*/ 259963 h 400050"/>
                <a:gd name="connsiteX18" fmla="*/ 388218 w 428625"/>
                <a:gd name="connsiteY18" fmla="*/ 261868 h 400050"/>
                <a:gd name="connsiteX19" fmla="*/ 351071 w 428625"/>
                <a:gd name="connsiteY19" fmla="*/ 321876 h 400050"/>
                <a:gd name="connsiteX20" fmla="*/ 339640 w 428625"/>
                <a:gd name="connsiteY20" fmla="*/ 359023 h 400050"/>
                <a:gd name="connsiteX21" fmla="*/ 286301 w 428625"/>
                <a:gd name="connsiteY21" fmla="*/ 392361 h 400050"/>
                <a:gd name="connsiteX22" fmla="*/ 175810 w 428625"/>
                <a:gd name="connsiteY22" fmla="*/ 389503 h 400050"/>
                <a:gd name="connsiteX23" fmla="*/ 116755 w 428625"/>
                <a:gd name="connsiteY23" fmla="*/ 404743 h 400050"/>
                <a:gd name="connsiteX24" fmla="*/ 96753 w 428625"/>
                <a:gd name="connsiteY24" fmla="*/ 380931 h 400050"/>
                <a:gd name="connsiteX25" fmla="*/ 6265 w 428625"/>
                <a:gd name="connsiteY25" fmla="*/ 215196 h 400050"/>
                <a:gd name="connsiteX26" fmla="*/ 9123 w 428625"/>
                <a:gd name="connsiteY26" fmla="*/ 188526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28625" h="400050">
                  <a:moveTo>
                    <a:pt x="9123" y="188526"/>
                  </a:moveTo>
                  <a:cubicBezTo>
                    <a:pt x="44365" y="179953"/>
                    <a:pt x="76751" y="163761"/>
                    <a:pt x="108183" y="147568"/>
                  </a:cubicBezTo>
                  <a:cubicBezTo>
                    <a:pt x="122471" y="139948"/>
                    <a:pt x="124376" y="125661"/>
                    <a:pt x="125328" y="111373"/>
                  </a:cubicBezTo>
                  <a:cubicBezTo>
                    <a:pt x="128185" y="85656"/>
                    <a:pt x="144378" y="71368"/>
                    <a:pt x="168190" y="62796"/>
                  </a:cubicBezTo>
                  <a:cubicBezTo>
                    <a:pt x="186288" y="57081"/>
                    <a:pt x="195813" y="62796"/>
                    <a:pt x="202480" y="79941"/>
                  </a:cubicBezTo>
                  <a:cubicBezTo>
                    <a:pt x="207243" y="95181"/>
                    <a:pt x="207243" y="110421"/>
                    <a:pt x="209148" y="126613"/>
                  </a:cubicBezTo>
                  <a:cubicBezTo>
                    <a:pt x="210101" y="136138"/>
                    <a:pt x="212005" y="143758"/>
                    <a:pt x="224388" y="143758"/>
                  </a:cubicBezTo>
                  <a:cubicBezTo>
                    <a:pt x="234865" y="143758"/>
                    <a:pt x="244390" y="145663"/>
                    <a:pt x="247248" y="132328"/>
                  </a:cubicBezTo>
                  <a:cubicBezTo>
                    <a:pt x="255821" y="99943"/>
                    <a:pt x="272965" y="76131"/>
                    <a:pt x="306303" y="66606"/>
                  </a:cubicBezTo>
                  <a:cubicBezTo>
                    <a:pt x="315828" y="63748"/>
                    <a:pt x="313923" y="55176"/>
                    <a:pt x="314876" y="48508"/>
                  </a:cubicBezTo>
                  <a:cubicBezTo>
                    <a:pt x="319638" y="15171"/>
                    <a:pt x="331068" y="2788"/>
                    <a:pt x="364405" y="1836"/>
                  </a:cubicBezTo>
                  <a:cubicBezTo>
                    <a:pt x="384408" y="883"/>
                    <a:pt x="405363" y="-4832"/>
                    <a:pt x="423460" y="10408"/>
                  </a:cubicBezTo>
                  <a:cubicBezTo>
                    <a:pt x="415840" y="26601"/>
                    <a:pt x="419651" y="44698"/>
                    <a:pt x="419651" y="61843"/>
                  </a:cubicBezTo>
                  <a:cubicBezTo>
                    <a:pt x="418698" y="84703"/>
                    <a:pt x="420603" y="107563"/>
                    <a:pt x="408221" y="128518"/>
                  </a:cubicBezTo>
                  <a:cubicBezTo>
                    <a:pt x="398696" y="143758"/>
                    <a:pt x="407268" y="158998"/>
                    <a:pt x="412030" y="173286"/>
                  </a:cubicBezTo>
                  <a:cubicBezTo>
                    <a:pt x="417746" y="188526"/>
                    <a:pt x="424413" y="203766"/>
                    <a:pt x="429176" y="219006"/>
                  </a:cubicBezTo>
                  <a:cubicBezTo>
                    <a:pt x="432985" y="232341"/>
                    <a:pt x="430128" y="244723"/>
                    <a:pt x="411078" y="241866"/>
                  </a:cubicBezTo>
                  <a:cubicBezTo>
                    <a:pt x="397743" y="239961"/>
                    <a:pt x="388218" y="243771"/>
                    <a:pt x="389171" y="259963"/>
                  </a:cubicBezTo>
                  <a:cubicBezTo>
                    <a:pt x="389171" y="260916"/>
                    <a:pt x="389171" y="261868"/>
                    <a:pt x="388218" y="261868"/>
                  </a:cubicBezTo>
                  <a:cubicBezTo>
                    <a:pt x="372978" y="279966"/>
                    <a:pt x="360596" y="299968"/>
                    <a:pt x="351071" y="321876"/>
                  </a:cubicBezTo>
                  <a:cubicBezTo>
                    <a:pt x="346308" y="334258"/>
                    <a:pt x="339640" y="345688"/>
                    <a:pt x="339640" y="359023"/>
                  </a:cubicBezTo>
                  <a:cubicBezTo>
                    <a:pt x="337735" y="396171"/>
                    <a:pt x="316780" y="411411"/>
                    <a:pt x="286301" y="392361"/>
                  </a:cubicBezTo>
                  <a:cubicBezTo>
                    <a:pt x="248201" y="369501"/>
                    <a:pt x="212958" y="379026"/>
                    <a:pt x="175810" y="389503"/>
                  </a:cubicBezTo>
                  <a:cubicBezTo>
                    <a:pt x="156760" y="395218"/>
                    <a:pt x="138663" y="406648"/>
                    <a:pt x="116755" y="404743"/>
                  </a:cubicBezTo>
                  <a:cubicBezTo>
                    <a:pt x="105326" y="400933"/>
                    <a:pt x="102468" y="389503"/>
                    <a:pt x="96753" y="380931"/>
                  </a:cubicBezTo>
                  <a:cubicBezTo>
                    <a:pt x="65321" y="325686"/>
                    <a:pt x="33888" y="271393"/>
                    <a:pt x="6265" y="215196"/>
                  </a:cubicBezTo>
                  <a:cubicBezTo>
                    <a:pt x="2455" y="207576"/>
                    <a:pt x="-7070" y="197098"/>
                    <a:pt x="9123" y="188526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9" name="Freeform: Shape 34">
              <a:extLst>
                <a:ext uri="{FF2B5EF4-FFF2-40B4-BE49-F238E27FC236}">
                  <a16:creationId xmlns:a16="http://schemas.microsoft.com/office/drawing/2014/main" id="{96C0A440-0886-41E1-8003-04008B77C82F}"/>
                </a:ext>
              </a:extLst>
            </p:cNvPr>
            <p:cNvSpPr/>
            <p:nvPr/>
          </p:nvSpPr>
          <p:spPr>
            <a:xfrm>
              <a:off x="6374974" y="157532"/>
              <a:ext cx="150102" cy="497214"/>
            </a:xfrm>
            <a:custGeom>
              <a:avLst/>
              <a:gdLst>
                <a:gd name="connsiteX0" fmla="*/ 49530 w 152400"/>
                <a:gd name="connsiteY0" fmla="*/ 116 h 504825"/>
                <a:gd name="connsiteX1" fmla="*/ 57150 w 152400"/>
                <a:gd name="connsiteY1" fmla="*/ 35359 h 504825"/>
                <a:gd name="connsiteX2" fmla="*/ 158115 w 152400"/>
                <a:gd name="connsiteY2" fmla="*/ 218239 h 504825"/>
                <a:gd name="connsiteX3" fmla="*/ 153353 w 152400"/>
                <a:gd name="connsiteY3" fmla="*/ 223002 h 504825"/>
                <a:gd name="connsiteX4" fmla="*/ 136208 w 152400"/>
                <a:gd name="connsiteY4" fmla="*/ 240146 h 504825"/>
                <a:gd name="connsiteX5" fmla="*/ 103823 w 152400"/>
                <a:gd name="connsiteY5" fmla="*/ 273484 h 504825"/>
                <a:gd name="connsiteX6" fmla="*/ 122873 w 152400"/>
                <a:gd name="connsiteY6" fmla="*/ 312536 h 504825"/>
                <a:gd name="connsiteX7" fmla="*/ 108585 w 152400"/>
                <a:gd name="connsiteY7" fmla="*/ 397309 h 504825"/>
                <a:gd name="connsiteX8" fmla="*/ 0 w 152400"/>
                <a:gd name="connsiteY8" fmla="*/ 512561 h 504825"/>
                <a:gd name="connsiteX9" fmla="*/ 44768 w 152400"/>
                <a:gd name="connsiteY9" fmla="*/ 346827 h 504825"/>
                <a:gd name="connsiteX10" fmla="*/ 58103 w 152400"/>
                <a:gd name="connsiteY10" fmla="*/ 96319 h 504825"/>
                <a:gd name="connsiteX11" fmla="*/ 34290 w 152400"/>
                <a:gd name="connsiteY11" fmla="*/ 19166 h 504825"/>
                <a:gd name="connsiteX12" fmla="*/ 49530 w 152400"/>
                <a:gd name="connsiteY12" fmla="*/ 116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2400" h="504825">
                  <a:moveTo>
                    <a:pt x="49530" y="116"/>
                  </a:moveTo>
                  <a:cubicBezTo>
                    <a:pt x="39053" y="14404"/>
                    <a:pt x="51435" y="24881"/>
                    <a:pt x="57150" y="35359"/>
                  </a:cubicBezTo>
                  <a:cubicBezTo>
                    <a:pt x="90488" y="96319"/>
                    <a:pt x="123825" y="157279"/>
                    <a:pt x="158115" y="218239"/>
                  </a:cubicBezTo>
                  <a:cubicBezTo>
                    <a:pt x="156210" y="220144"/>
                    <a:pt x="155258" y="221096"/>
                    <a:pt x="153353" y="223002"/>
                  </a:cubicBezTo>
                  <a:cubicBezTo>
                    <a:pt x="147638" y="228717"/>
                    <a:pt x="141923" y="234431"/>
                    <a:pt x="136208" y="240146"/>
                  </a:cubicBezTo>
                  <a:cubicBezTo>
                    <a:pt x="124778" y="251577"/>
                    <a:pt x="109538" y="260149"/>
                    <a:pt x="103823" y="273484"/>
                  </a:cubicBezTo>
                  <a:cubicBezTo>
                    <a:pt x="98108" y="287771"/>
                    <a:pt x="119063" y="298249"/>
                    <a:pt x="122873" y="312536"/>
                  </a:cubicBezTo>
                  <a:cubicBezTo>
                    <a:pt x="130493" y="343017"/>
                    <a:pt x="122873" y="370639"/>
                    <a:pt x="108585" y="397309"/>
                  </a:cubicBezTo>
                  <a:cubicBezTo>
                    <a:pt x="83820" y="445886"/>
                    <a:pt x="40005" y="477319"/>
                    <a:pt x="0" y="512561"/>
                  </a:cubicBezTo>
                  <a:cubicBezTo>
                    <a:pt x="20003" y="458269"/>
                    <a:pt x="36195" y="403977"/>
                    <a:pt x="44768" y="346827"/>
                  </a:cubicBezTo>
                  <a:cubicBezTo>
                    <a:pt x="57150" y="263959"/>
                    <a:pt x="68580" y="181091"/>
                    <a:pt x="58103" y="96319"/>
                  </a:cubicBezTo>
                  <a:cubicBezTo>
                    <a:pt x="55245" y="68696"/>
                    <a:pt x="47625" y="42979"/>
                    <a:pt x="34290" y="19166"/>
                  </a:cubicBezTo>
                  <a:cubicBezTo>
                    <a:pt x="26670" y="3927"/>
                    <a:pt x="34290" y="-836"/>
                    <a:pt x="49530" y="116"/>
                  </a:cubicBez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0" name="Freeform: Shape 35">
              <a:extLst>
                <a:ext uri="{FF2B5EF4-FFF2-40B4-BE49-F238E27FC236}">
                  <a16:creationId xmlns:a16="http://schemas.microsoft.com/office/drawing/2014/main" id="{354213AF-3921-4F0D-81CF-7A96E59C72EA}"/>
                </a:ext>
              </a:extLst>
            </p:cNvPr>
            <p:cNvSpPr/>
            <p:nvPr/>
          </p:nvSpPr>
          <p:spPr>
            <a:xfrm>
              <a:off x="5349699" y="779290"/>
              <a:ext cx="318966" cy="356493"/>
            </a:xfrm>
            <a:custGeom>
              <a:avLst/>
              <a:gdLst>
                <a:gd name="connsiteX0" fmla="*/ 230378 w 323850"/>
                <a:gd name="connsiteY0" fmla="*/ 180370 h 361950"/>
                <a:gd name="connsiteX1" fmla="*/ 212280 w 323850"/>
                <a:gd name="connsiteY1" fmla="*/ 280383 h 361950"/>
                <a:gd name="connsiteX2" fmla="*/ 175133 w 323850"/>
                <a:gd name="connsiteY2" fmla="*/ 337533 h 361950"/>
                <a:gd name="connsiteX3" fmla="*/ 151320 w 323850"/>
                <a:gd name="connsiteY3" fmla="*/ 348963 h 361950"/>
                <a:gd name="connsiteX4" fmla="*/ 101790 w 323850"/>
                <a:gd name="connsiteY4" fmla="*/ 359441 h 361950"/>
                <a:gd name="connsiteX5" fmla="*/ 74168 w 323850"/>
                <a:gd name="connsiteY5" fmla="*/ 357535 h 361950"/>
                <a:gd name="connsiteX6" fmla="*/ 73215 w 323850"/>
                <a:gd name="connsiteY6" fmla="*/ 321341 h 361950"/>
                <a:gd name="connsiteX7" fmla="*/ 44640 w 323850"/>
                <a:gd name="connsiteY7" fmla="*/ 270858 h 361950"/>
                <a:gd name="connsiteX8" fmla="*/ 63690 w 323850"/>
                <a:gd name="connsiteY8" fmla="*/ 184180 h 361950"/>
                <a:gd name="connsiteX9" fmla="*/ 47497 w 323850"/>
                <a:gd name="connsiteY9" fmla="*/ 221328 h 361950"/>
                <a:gd name="connsiteX10" fmla="*/ 15113 w 323850"/>
                <a:gd name="connsiteY10" fmla="*/ 236568 h 361950"/>
                <a:gd name="connsiteX11" fmla="*/ 2730 w 323850"/>
                <a:gd name="connsiteY11" fmla="*/ 203230 h 361950"/>
                <a:gd name="connsiteX12" fmla="*/ 78930 w 323850"/>
                <a:gd name="connsiteY12" fmla="*/ 12730 h 361950"/>
                <a:gd name="connsiteX13" fmla="*/ 100838 w 323850"/>
                <a:gd name="connsiteY13" fmla="*/ 2253 h 361950"/>
                <a:gd name="connsiteX14" fmla="*/ 234188 w 323850"/>
                <a:gd name="connsiteY14" fmla="*/ 60355 h 361950"/>
                <a:gd name="connsiteX15" fmla="*/ 269430 w 323850"/>
                <a:gd name="connsiteY15" fmla="*/ 114648 h 361950"/>
                <a:gd name="connsiteX16" fmla="*/ 313245 w 323850"/>
                <a:gd name="connsiteY16" fmla="*/ 218470 h 361950"/>
                <a:gd name="connsiteX17" fmla="*/ 322770 w 323850"/>
                <a:gd name="connsiteY17" fmla="*/ 248950 h 361950"/>
                <a:gd name="connsiteX18" fmla="*/ 284670 w 323850"/>
                <a:gd name="connsiteY18" fmla="*/ 246093 h 361950"/>
                <a:gd name="connsiteX19" fmla="*/ 254190 w 323850"/>
                <a:gd name="connsiteY19" fmla="*/ 210850 h 361950"/>
                <a:gd name="connsiteX20" fmla="*/ 230378 w 323850"/>
                <a:gd name="connsiteY20" fmla="*/ 18037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3850" h="361950">
                  <a:moveTo>
                    <a:pt x="230378" y="180370"/>
                  </a:moveTo>
                  <a:cubicBezTo>
                    <a:pt x="223710" y="215613"/>
                    <a:pt x="223710" y="248950"/>
                    <a:pt x="212280" y="280383"/>
                  </a:cubicBezTo>
                  <a:cubicBezTo>
                    <a:pt x="204660" y="302291"/>
                    <a:pt x="193230" y="322293"/>
                    <a:pt x="175133" y="337533"/>
                  </a:cubicBezTo>
                  <a:cubicBezTo>
                    <a:pt x="168465" y="343248"/>
                    <a:pt x="157988" y="351820"/>
                    <a:pt x="151320" y="348963"/>
                  </a:cubicBezTo>
                  <a:cubicBezTo>
                    <a:pt x="131318" y="339438"/>
                    <a:pt x="117030" y="348010"/>
                    <a:pt x="101790" y="359441"/>
                  </a:cubicBezTo>
                  <a:cubicBezTo>
                    <a:pt x="94170" y="365155"/>
                    <a:pt x="82740" y="365155"/>
                    <a:pt x="74168" y="357535"/>
                  </a:cubicBezTo>
                  <a:cubicBezTo>
                    <a:pt x="61785" y="346105"/>
                    <a:pt x="70358" y="333723"/>
                    <a:pt x="73215" y="321341"/>
                  </a:cubicBezTo>
                  <a:cubicBezTo>
                    <a:pt x="39878" y="313720"/>
                    <a:pt x="33210" y="303243"/>
                    <a:pt x="44640" y="270858"/>
                  </a:cubicBezTo>
                  <a:cubicBezTo>
                    <a:pt x="54165" y="243235"/>
                    <a:pt x="67500" y="216566"/>
                    <a:pt x="63690" y="184180"/>
                  </a:cubicBezTo>
                  <a:cubicBezTo>
                    <a:pt x="52260" y="194658"/>
                    <a:pt x="54165" y="210850"/>
                    <a:pt x="47497" y="221328"/>
                  </a:cubicBezTo>
                  <a:cubicBezTo>
                    <a:pt x="39878" y="233710"/>
                    <a:pt x="31305" y="243235"/>
                    <a:pt x="15113" y="236568"/>
                  </a:cubicBezTo>
                  <a:cubicBezTo>
                    <a:pt x="-128" y="230853"/>
                    <a:pt x="-2985" y="217518"/>
                    <a:pt x="2730" y="203230"/>
                  </a:cubicBezTo>
                  <a:cubicBezTo>
                    <a:pt x="27495" y="139413"/>
                    <a:pt x="37972" y="69880"/>
                    <a:pt x="78930" y="12730"/>
                  </a:cubicBezTo>
                  <a:cubicBezTo>
                    <a:pt x="84645" y="5110"/>
                    <a:pt x="86550" y="-4415"/>
                    <a:pt x="100838" y="2253"/>
                  </a:cubicBezTo>
                  <a:cubicBezTo>
                    <a:pt x="145605" y="21303"/>
                    <a:pt x="191325" y="37495"/>
                    <a:pt x="234188" y="60355"/>
                  </a:cubicBezTo>
                  <a:cubicBezTo>
                    <a:pt x="256095" y="71785"/>
                    <a:pt x="269430" y="87025"/>
                    <a:pt x="269430" y="114648"/>
                  </a:cubicBezTo>
                  <a:cubicBezTo>
                    <a:pt x="268478" y="154653"/>
                    <a:pt x="284670" y="189895"/>
                    <a:pt x="313245" y="218470"/>
                  </a:cubicBezTo>
                  <a:cubicBezTo>
                    <a:pt x="320865" y="226091"/>
                    <a:pt x="336105" y="235616"/>
                    <a:pt x="322770" y="248950"/>
                  </a:cubicBezTo>
                  <a:cubicBezTo>
                    <a:pt x="311340" y="261333"/>
                    <a:pt x="297053" y="254666"/>
                    <a:pt x="284670" y="246093"/>
                  </a:cubicBezTo>
                  <a:cubicBezTo>
                    <a:pt x="271335" y="237520"/>
                    <a:pt x="262763" y="223233"/>
                    <a:pt x="254190" y="210850"/>
                  </a:cubicBezTo>
                  <a:cubicBezTo>
                    <a:pt x="247522" y="201325"/>
                    <a:pt x="243713" y="189895"/>
                    <a:pt x="230378" y="180370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2" name="Group 36">
            <a:extLst>
              <a:ext uri="{FF2B5EF4-FFF2-40B4-BE49-F238E27FC236}">
                <a16:creationId xmlns:a16="http://schemas.microsoft.com/office/drawing/2014/main" id="{350373DC-06A7-4DD3-9E4F-849453A60057}"/>
              </a:ext>
            </a:extLst>
          </p:cNvPr>
          <p:cNvGrpSpPr/>
          <p:nvPr/>
        </p:nvGrpSpPr>
        <p:grpSpPr>
          <a:xfrm>
            <a:off x="298309" y="3699050"/>
            <a:ext cx="2405318" cy="2319559"/>
            <a:chOff x="4140075" y="-227045"/>
            <a:chExt cx="3204683" cy="3105238"/>
          </a:xfrm>
          <a:noFill/>
        </p:grpSpPr>
        <p:sp>
          <p:nvSpPr>
            <p:cNvPr id="43" name="Freeform: Shape 30">
              <a:extLst>
                <a:ext uri="{FF2B5EF4-FFF2-40B4-BE49-F238E27FC236}">
                  <a16:creationId xmlns:a16="http://schemas.microsoft.com/office/drawing/2014/main" id="{BA95E246-9B67-4432-95C6-8633AC7D2816}"/>
                </a:ext>
              </a:extLst>
            </p:cNvPr>
            <p:cNvSpPr/>
            <p:nvPr/>
          </p:nvSpPr>
          <p:spPr>
            <a:xfrm>
              <a:off x="4140075" y="-227045"/>
              <a:ext cx="2889468" cy="3105238"/>
            </a:xfrm>
            <a:custGeom>
              <a:avLst/>
              <a:gdLst>
                <a:gd name="connsiteX0" fmla="*/ 2916809 w 2933700"/>
                <a:gd name="connsiteY0" fmla="*/ 1216399 h 3152775"/>
                <a:gd name="connsiteX1" fmla="*/ 2574861 w 2933700"/>
                <a:gd name="connsiteY1" fmla="*/ 1129721 h 3152775"/>
                <a:gd name="connsiteX2" fmla="*/ 2549144 w 2933700"/>
                <a:gd name="connsiteY2" fmla="*/ 1112576 h 3152775"/>
                <a:gd name="connsiteX3" fmla="*/ 2419604 w 2933700"/>
                <a:gd name="connsiteY3" fmla="*/ 923029 h 3152775"/>
                <a:gd name="connsiteX4" fmla="*/ 2414842 w 2933700"/>
                <a:gd name="connsiteY4" fmla="*/ 901121 h 3152775"/>
                <a:gd name="connsiteX5" fmla="*/ 2442464 w 2933700"/>
                <a:gd name="connsiteY5" fmla="*/ 646804 h 3152775"/>
                <a:gd name="connsiteX6" fmla="*/ 2421509 w 2933700"/>
                <a:gd name="connsiteY6" fmla="*/ 613466 h 3152775"/>
                <a:gd name="connsiteX7" fmla="*/ 2421509 w 2933700"/>
                <a:gd name="connsiteY7" fmla="*/ 613466 h 3152775"/>
                <a:gd name="connsiteX8" fmla="*/ 2426271 w 2933700"/>
                <a:gd name="connsiteY8" fmla="*/ 608704 h 3152775"/>
                <a:gd name="connsiteX9" fmla="*/ 2426271 w 2933700"/>
                <a:gd name="connsiteY9" fmla="*/ 608704 h 3152775"/>
                <a:gd name="connsiteX10" fmla="*/ 2485326 w 2933700"/>
                <a:gd name="connsiteY10" fmla="*/ 593464 h 3152775"/>
                <a:gd name="connsiteX11" fmla="*/ 2595817 w 2933700"/>
                <a:gd name="connsiteY11" fmla="*/ 596321 h 3152775"/>
                <a:gd name="connsiteX12" fmla="*/ 2649156 w 2933700"/>
                <a:gd name="connsiteY12" fmla="*/ 562984 h 3152775"/>
                <a:gd name="connsiteX13" fmla="*/ 2660586 w 2933700"/>
                <a:gd name="connsiteY13" fmla="*/ 525836 h 3152775"/>
                <a:gd name="connsiteX14" fmla="*/ 2697734 w 2933700"/>
                <a:gd name="connsiteY14" fmla="*/ 465829 h 3152775"/>
                <a:gd name="connsiteX15" fmla="*/ 2698686 w 2933700"/>
                <a:gd name="connsiteY15" fmla="*/ 463924 h 3152775"/>
                <a:gd name="connsiteX16" fmla="*/ 2720594 w 2933700"/>
                <a:gd name="connsiteY16" fmla="*/ 445826 h 3152775"/>
                <a:gd name="connsiteX17" fmla="*/ 2738692 w 2933700"/>
                <a:gd name="connsiteY17" fmla="*/ 422966 h 3152775"/>
                <a:gd name="connsiteX18" fmla="*/ 2721546 w 2933700"/>
                <a:gd name="connsiteY18" fmla="*/ 377246 h 3152775"/>
                <a:gd name="connsiteX19" fmla="*/ 2717736 w 2933700"/>
                <a:gd name="connsiteY19" fmla="*/ 332479 h 3152775"/>
                <a:gd name="connsiteX20" fmla="*/ 2729167 w 2933700"/>
                <a:gd name="connsiteY20" fmla="*/ 265804 h 3152775"/>
                <a:gd name="connsiteX21" fmla="*/ 2732976 w 2933700"/>
                <a:gd name="connsiteY21" fmla="*/ 214369 h 3152775"/>
                <a:gd name="connsiteX22" fmla="*/ 2732976 w 2933700"/>
                <a:gd name="connsiteY22" fmla="*/ 214369 h 3152775"/>
                <a:gd name="connsiteX23" fmla="*/ 2752979 w 2933700"/>
                <a:gd name="connsiteY23" fmla="*/ 200081 h 3152775"/>
                <a:gd name="connsiteX24" fmla="*/ 2782506 w 2933700"/>
                <a:gd name="connsiteY24" fmla="*/ 180079 h 3152775"/>
                <a:gd name="connsiteX25" fmla="*/ 2769171 w 2933700"/>
                <a:gd name="connsiteY25" fmla="*/ 141026 h 3152775"/>
                <a:gd name="connsiteX26" fmla="*/ 2749169 w 2933700"/>
                <a:gd name="connsiteY26" fmla="*/ 116261 h 3152775"/>
                <a:gd name="connsiteX27" fmla="*/ 2611056 w 2933700"/>
                <a:gd name="connsiteY27" fmla="*/ 17201 h 3152775"/>
                <a:gd name="connsiteX28" fmla="*/ 2487231 w 2933700"/>
                <a:gd name="connsiteY28" fmla="*/ 12439 h 3152775"/>
                <a:gd name="connsiteX29" fmla="*/ 2398649 w 2933700"/>
                <a:gd name="connsiteY29" fmla="*/ 41014 h 3152775"/>
                <a:gd name="connsiteX30" fmla="*/ 2311019 w 2933700"/>
                <a:gd name="connsiteY30" fmla="*/ 110546 h 3152775"/>
                <a:gd name="connsiteX31" fmla="*/ 2268156 w 2933700"/>
                <a:gd name="connsiteY31" fmla="*/ 326764 h 3152775"/>
                <a:gd name="connsiteX32" fmla="*/ 2232914 w 2933700"/>
                <a:gd name="connsiteY32" fmla="*/ 382009 h 3152775"/>
                <a:gd name="connsiteX33" fmla="*/ 2202434 w 2933700"/>
                <a:gd name="connsiteY33" fmla="*/ 373436 h 3152775"/>
                <a:gd name="connsiteX34" fmla="*/ 2121471 w 2933700"/>
                <a:gd name="connsiteY34" fmla="*/ 290569 h 3152775"/>
                <a:gd name="connsiteX35" fmla="*/ 2033841 w 2933700"/>
                <a:gd name="connsiteY35" fmla="*/ 268661 h 3152775"/>
                <a:gd name="connsiteX36" fmla="*/ 1955736 w 2933700"/>
                <a:gd name="connsiteY36" fmla="*/ 313429 h 3152775"/>
                <a:gd name="connsiteX37" fmla="*/ 1863344 w 2933700"/>
                <a:gd name="connsiteY37" fmla="*/ 352481 h 3152775"/>
                <a:gd name="connsiteX38" fmla="*/ 1585214 w 2933700"/>
                <a:gd name="connsiteY38" fmla="*/ 398201 h 3152775"/>
                <a:gd name="connsiteX39" fmla="*/ 1358519 w 2933700"/>
                <a:gd name="connsiteY39" fmla="*/ 575366 h 3152775"/>
                <a:gd name="connsiteX40" fmla="*/ 1212786 w 2933700"/>
                <a:gd name="connsiteY40" fmla="*/ 991609 h 3152775"/>
                <a:gd name="connsiteX41" fmla="*/ 1268031 w 2933700"/>
                <a:gd name="connsiteY41" fmla="*/ 1056379 h 3152775"/>
                <a:gd name="connsiteX42" fmla="*/ 1271841 w 2933700"/>
                <a:gd name="connsiteY42" fmla="*/ 1058284 h 3152775"/>
                <a:gd name="connsiteX43" fmla="*/ 1263269 w 2933700"/>
                <a:gd name="connsiteY43" fmla="*/ 1069714 h 3152775"/>
                <a:gd name="connsiteX44" fmla="*/ 1077531 w 2933700"/>
                <a:gd name="connsiteY44" fmla="*/ 1262119 h 3152775"/>
                <a:gd name="connsiteX45" fmla="*/ 1076579 w 2933700"/>
                <a:gd name="connsiteY45" fmla="*/ 1310696 h 3152775"/>
                <a:gd name="connsiteX46" fmla="*/ 1098486 w 2933700"/>
                <a:gd name="connsiteY46" fmla="*/ 1351654 h 3152775"/>
                <a:gd name="connsiteX47" fmla="*/ 1085151 w 2933700"/>
                <a:gd name="connsiteY47" fmla="*/ 1518341 h 3152775"/>
                <a:gd name="connsiteX48" fmla="*/ 1065149 w 2933700"/>
                <a:gd name="connsiteY48" fmla="*/ 1900294 h 3152775"/>
                <a:gd name="connsiteX49" fmla="*/ 1043241 w 2933700"/>
                <a:gd name="connsiteY49" fmla="*/ 1912676 h 3152775"/>
                <a:gd name="connsiteX50" fmla="*/ 746061 w 2933700"/>
                <a:gd name="connsiteY50" fmla="*/ 1781231 h 3152775"/>
                <a:gd name="connsiteX51" fmla="*/ 727964 w 2933700"/>
                <a:gd name="connsiteY51" fmla="*/ 1768849 h 3152775"/>
                <a:gd name="connsiteX52" fmla="*/ 621284 w 2933700"/>
                <a:gd name="connsiteY52" fmla="*/ 1670741 h 3152775"/>
                <a:gd name="connsiteX53" fmla="*/ 600329 w 2933700"/>
                <a:gd name="connsiteY53" fmla="*/ 1646929 h 3152775"/>
                <a:gd name="connsiteX54" fmla="*/ 545084 w 2933700"/>
                <a:gd name="connsiteY54" fmla="*/ 1553584 h 3152775"/>
                <a:gd name="connsiteX55" fmla="*/ 458406 w 2933700"/>
                <a:gd name="connsiteY55" fmla="*/ 1531676 h 3152775"/>
                <a:gd name="connsiteX56" fmla="*/ 375539 w 2933700"/>
                <a:gd name="connsiteY56" fmla="*/ 1581206 h 3152775"/>
                <a:gd name="connsiteX57" fmla="*/ 367919 w 2933700"/>
                <a:gd name="connsiteY57" fmla="*/ 1617401 h 3152775"/>
                <a:gd name="connsiteX58" fmla="*/ 362204 w 2933700"/>
                <a:gd name="connsiteY58" fmla="*/ 1621211 h 3152775"/>
                <a:gd name="connsiteX59" fmla="*/ 341249 w 2933700"/>
                <a:gd name="connsiteY59" fmla="*/ 1627879 h 3152775"/>
                <a:gd name="connsiteX60" fmla="*/ 105981 w 2933700"/>
                <a:gd name="connsiteY60" fmla="*/ 1765991 h 3152775"/>
                <a:gd name="connsiteX61" fmla="*/ 6921 w 2933700"/>
                <a:gd name="connsiteY61" fmla="*/ 1906961 h 3152775"/>
                <a:gd name="connsiteX62" fmla="*/ 25971 w 2933700"/>
                <a:gd name="connsiteY62" fmla="*/ 1963159 h 3152775"/>
                <a:gd name="connsiteX63" fmla="*/ 105981 w 2933700"/>
                <a:gd name="connsiteY63" fmla="*/ 1961254 h 3152775"/>
                <a:gd name="connsiteX64" fmla="*/ 272669 w 2933700"/>
                <a:gd name="connsiteY64" fmla="*/ 1891721 h 3152775"/>
                <a:gd name="connsiteX65" fmla="*/ 370776 w 2933700"/>
                <a:gd name="connsiteY65" fmla="*/ 1880291 h 3152775"/>
                <a:gd name="connsiteX66" fmla="*/ 459359 w 2933700"/>
                <a:gd name="connsiteY66" fmla="*/ 1869814 h 3152775"/>
                <a:gd name="connsiteX67" fmla="*/ 424116 w 2933700"/>
                <a:gd name="connsiteY67" fmla="*/ 2043169 h 3152775"/>
                <a:gd name="connsiteX68" fmla="*/ 439356 w 2933700"/>
                <a:gd name="connsiteY68" fmla="*/ 2071744 h 3152775"/>
                <a:gd name="connsiteX69" fmla="*/ 1011809 w 2933700"/>
                <a:gd name="connsiteY69" fmla="*/ 2313679 h 3152775"/>
                <a:gd name="connsiteX70" fmla="*/ 1171829 w 2933700"/>
                <a:gd name="connsiteY70" fmla="*/ 2384164 h 3152775"/>
                <a:gd name="connsiteX71" fmla="*/ 1314704 w 2933700"/>
                <a:gd name="connsiteY71" fmla="*/ 2327966 h 3152775"/>
                <a:gd name="connsiteX72" fmla="*/ 1398524 w 2933700"/>
                <a:gd name="connsiteY72" fmla="*/ 2157469 h 3152775"/>
                <a:gd name="connsiteX73" fmla="*/ 1503299 w 2933700"/>
                <a:gd name="connsiteY73" fmla="*/ 1907914 h 3152775"/>
                <a:gd name="connsiteX74" fmla="*/ 1674749 w 2933700"/>
                <a:gd name="connsiteY74" fmla="*/ 2120321 h 3152775"/>
                <a:gd name="connsiteX75" fmla="*/ 1678559 w 2933700"/>
                <a:gd name="connsiteY75" fmla="*/ 2155564 h 3152775"/>
                <a:gd name="connsiteX76" fmla="*/ 1382331 w 2933700"/>
                <a:gd name="connsiteY76" fmla="*/ 2868034 h 3152775"/>
                <a:gd name="connsiteX77" fmla="*/ 1374711 w 2933700"/>
                <a:gd name="connsiteY77" fmla="*/ 2886132 h 3152775"/>
                <a:gd name="connsiteX78" fmla="*/ 1340421 w 2933700"/>
                <a:gd name="connsiteY78" fmla="*/ 2912801 h 3152775"/>
                <a:gd name="connsiteX79" fmla="*/ 1325181 w 2933700"/>
                <a:gd name="connsiteY79" fmla="*/ 2924232 h 3152775"/>
                <a:gd name="connsiteX80" fmla="*/ 1284224 w 2933700"/>
                <a:gd name="connsiteY80" fmla="*/ 3113779 h 3152775"/>
                <a:gd name="connsiteX81" fmla="*/ 1300416 w 2933700"/>
                <a:gd name="connsiteY81" fmla="*/ 3126162 h 3152775"/>
                <a:gd name="connsiteX82" fmla="*/ 1475676 w 2933700"/>
                <a:gd name="connsiteY82" fmla="*/ 3136639 h 3152775"/>
                <a:gd name="connsiteX83" fmla="*/ 1504251 w 2933700"/>
                <a:gd name="connsiteY83" fmla="*/ 3114732 h 3152775"/>
                <a:gd name="connsiteX84" fmla="*/ 1522349 w 2933700"/>
                <a:gd name="connsiteY84" fmla="*/ 3101396 h 3152775"/>
                <a:gd name="connsiteX85" fmla="*/ 1700466 w 2933700"/>
                <a:gd name="connsiteY85" fmla="*/ 3151879 h 3152775"/>
                <a:gd name="connsiteX86" fmla="*/ 1864296 w 2933700"/>
                <a:gd name="connsiteY86" fmla="*/ 3148069 h 3152775"/>
                <a:gd name="connsiteX87" fmla="*/ 1930971 w 2933700"/>
                <a:gd name="connsiteY87" fmla="*/ 3117589 h 3152775"/>
                <a:gd name="connsiteX88" fmla="*/ 1919541 w 2933700"/>
                <a:gd name="connsiteY88" fmla="*/ 3057582 h 3152775"/>
                <a:gd name="connsiteX89" fmla="*/ 1849056 w 2933700"/>
                <a:gd name="connsiteY89" fmla="*/ 3047104 h 3152775"/>
                <a:gd name="connsiteX90" fmla="*/ 1731899 w 2933700"/>
                <a:gd name="connsiteY90" fmla="*/ 3031864 h 3152775"/>
                <a:gd name="connsiteX91" fmla="*/ 1653794 w 2933700"/>
                <a:gd name="connsiteY91" fmla="*/ 2957569 h 3152775"/>
                <a:gd name="connsiteX92" fmla="*/ 1731899 w 2933700"/>
                <a:gd name="connsiteY92" fmla="*/ 2977571 h 3152775"/>
                <a:gd name="connsiteX93" fmla="*/ 1758569 w 2933700"/>
                <a:gd name="connsiteY93" fmla="*/ 2964236 h 3152775"/>
                <a:gd name="connsiteX94" fmla="*/ 2045271 w 2933700"/>
                <a:gd name="connsiteY94" fmla="*/ 2250814 h 3152775"/>
                <a:gd name="connsiteX95" fmla="*/ 2063369 w 2933700"/>
                <a:gd name="connsiteY95" fmla="*/ 2090794 h 3152775"/>
                <a:gd name="connsiteX96" fmla="*/ 1989074 w 2933700"/>
                <a:gd name="connsiteY96" fmla="*/ 1882196 h 3152775"/>
                <a:gd name="connsiteX97" fmla="*/ 1919541 w 2933700"/>
                <a:gd name="connsiteY97" fmla="*/ 1741226 h 3152775"/>
                <a:gd name="connsiteX98" fmla="*/ 1962404 w 2933700"/>
                <a:gd name="connsiteY98" fmla="*/ 1698364 h 3152775"/>
                <a:gd name="connsiteX99" fmla="*/ 1955736 w 2933700"/>
                <a:gd name="connsiteY99" fmla="*/ 1662169 h 3152775"/>
                <a:gd name="connsiteX100" fmla="*/ 1892871 w 2933700"/>
                <a:gd name="connsiteY100" fmla="*/ 1337366 h 3152775"/>
                <a:gd name="connsiteX101" fmla="*/ 1904301 w 2933700"/>
                <a:gd name="connsiteY101" fmla="*/ 1308791 h 3152775"/>
                <a:gd name="connsiteX102" fmla="*/ 2181479 w 2933700"/>
                <a:gd name="connsiteY102" fmla="*/ 1113529 h 3152775"/>
                <a:gd name="connsiteX103" fmla="*/ 2204339 w 2933700"/>
                <a:gd name="connsiteY103" fmla="*/ 1116386 h 3152775"/>
                <a:gd name="connsiteX104" fmla="*/ 2305304 w 2933700"/>
                <a:gd name="connsiteY104" fmla="*/ 1225924 h 3152775"/>
                <a:gd name="connsiteX105" fmla="*/ 2608199 w 2933700"/>
                <a:gd name="connsiteY105" fmla="*/ 1395469 h 3152775"/>
                <a:gd name="connsiteX106" fmla="*/ 2902521 w 2933700"/>
                <a:gd name="connsiteY106" fmla="*/ 1445951 h 3152775"/>
                <a:gd name="connsiteX107" fmla="*/ 2912999 w 2933700"/>
                <a:gd name="connsiteY107" fmla="*/ 1435474 h 3152775"/>
                <a:gd name="connsiteX108" fmla="*/ 2933954 w 2933700"/>
                <a:gd name="connsiteY108" fmla="*/ 1239259 h 3152775"/>
                <a:gd name="connsiteX109" fmla="*/ 2916809 w 2933700"/>
                <a:gd name="connsiteY109" fmla="*/ 1216399 h 3152775"/>
                <a:gd name="connsiteX110" fmla="*/ 1512824 w 2933700"/>
                <a:gd name="connsiteY110" fmla="*/ 846829 h 3152775"/>
                <a:gd name="connsiteX111" fmla="*/ 1561401 w 2933700"/>
                <a:gd name="connsiteY111" fmla="*/ 754436 h 3152775"/>
                <a:gd name="connsiteX112" fmla="*/ 1658556 w 2933700"/>
                <a:gd name="connsiteY112" fmla="*/ 705859 h 3152775"/>
                <a:gd name="connsiteX113" fmla="*/ 1512824 w 2933700"/>
                <a:gd name="connsiteY113" fmla="*/ 846829 h 31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933700" h="3152775">
                  <a:moveTo>
                    <a:pt x="2916809" y="1216399"/>
                  </a:moveTo>
                  <a:cubicBezTo>
                    <a:pt x="2802509" y="1187824"/>
                    <a:pt x="2689161" y="1158296"/>
                    <a:pt x="2574861" y="1129721"/>
                  </a:cubicBezTo>
                  <a:cubicBezTo>
                    <a:pt x="2563431" y="1126864"/>
                    <a:pt x="2555811" y="1123054"/>
                    <a:pt x="2549144" y="1112576"/>
                  </a:cubicBezTo>
                  <a:cubicBezTo>
                    <a:pt x="2506281" y="1048759"/>
                    <a:pt x="2462467" y="985894"/>
                    <a:pt x="2419604" y="923029"/>
                  </a:cubicBezTo>
                  <a:cubicBezTo>
                    <a:pt x="2414842" y="916361"/>
                    <a:pt x="2411984" y="910646"/>
                    <a:pt x="2414842" y="901121"/>
                  </a:cubicBezTo>
                  <a:cubicBezTo>
                    <a:pt x="2437701" y="818254"/>
                    <a:pt x="2444369" y="732529"/>
                    <a:pt x="2442464" y="646804"/>
                  </a:cubicBezTo>
                  <a:cubicBezTo>
                    <a:pt x="2442464" y="629659"/>
                    <a:pt x="2440559" y="617276"/>
                    <a:pt x="2421509" y="613466"/>
                  </a:cubicBezTo>
                  <a:cubicBezTo>
                    <a:pt x="2421509" y="613466"/>
                    <a:pt x="2421509" y="613466"/>
                    <a:pt x="2421509" y="613466"/>
                  </a:cubicBezTo>
                  <a:cubicBezTo>
                    <a:pt x="2423414" y="611561"/>
                    <a:pt x="2424367" y="610609"/>
                    <a:pt x="2426271" y="608704"/>
                  </a:cubicBezTo>
                  <a:lnTo>
                    <a:pt x="2426271" y="608704"/>
                  </a:lnTo>
                  <a:cubicBezTo>
                    <a:pt x="2448179" y="611561"/>
                    <a:pt x="2466276" y="599179"/>
                    <a:pt x="2485326" y="593464"/>
                  </a:cubicBezTo>
                  <a:cubicBezTo>
                    <a:pt x="2522474" y="582986"/>
                    <a:pt x="2557717" y="573461"/>
                    <a:pt x="2595817" y="596321"/>
                  </a:cubicBezTo>
                  <a:cubicBezTo>
                    <a:pt x="2626296" y="615371"/>
                    <a:pt x="2647251" y="600131"/>
                    <a:pt x="2649156" y="562984"/>
                  </a:cubicBezTo>
                  <a:cubicBezTo>
                    <a:pt x="2650109" y="549649"/>
                    <a:pt x="2655824" y="538219"/>
                    <a:pt x="2660586" y="525836"/>
                  </a:cubicBezTo>
                  <a:cubicBezTo>
                    <a:pt x="2670111" y="502976"/>
                    <a:pt x="2681542" y="483926"/>
                    <a:pt x="2697734" y="465829"/>
                  </a:cubicBezTo>
                  <a:cubicBezTo>
                    <a:pt x="2697734" y="464876"/>
                    <a:pt x="2698686" y="463924"/>
                    <a:pt x="2698686" y="463924"/>
                  </a:cubicBezTo>
                  <a:cubicBezTo>
                    <a:pt x="2697734" y="447731"/>
                    <a:pt x="2707259" y="443921"/>
                    <a:pt x="2720594" y="445826"/>
                  </a:cubicBezTo>
                  <a:cubicBezTo>
                    <a:pt x="2739644" y="447731"/>
                    <a:pt x="2741549" y="436301"/>
                    <a:pt x="2738692" y="422966"/>
                  </a:cubicBezTo>
                  <a:cubicBezTo>
                    <a:pt x="2734881" y="406774"/>
                    <a:pt x="2727261" y="392486"/>
                    <a:pt x="2721546" y="377246"/>
                  </a:cubicBezTo>
                  <a:cubicBezTo>
                    <a:pt x="2715831" y="362959"/>
                    <a:pt x="2708211" y="346766"/>
                    <a:pt x="2717736" y="332479"/>
                  </a:cubicBezTo>
                  <a:cubicBezTo>
                    <a:pt x="2731071" y="311524"/>
                    <a:pt x="2729167" y="288664"/>
                    <a:pt x="2729167" y="265804"/>
                  </a:cubicBezTo>
                  <a:cubicBezTo>
                    <a:pt x="2730119" y="248659"/>
                    <a:pt x="2725356" y="231514"/>
                    <a:pt x="2732976" y="214369"/>
                  </a:cubicBezTo>
                  <a:cubicBezTo>
                    <a:pt x="2732976" y="214369"/>
                    <a:pt x="2732976" y="214369"/>
                    <a:pt x="2732976" y="214369"/>
                  </a:cubicBezTo>
                  <a:cubicBezTo>
                    <a:pt x="2739644" y="209606"/>
                    <a:pt x="2746311" y="205796"/>
                    <a:pt x="2752979" y="200081"/>
                  </a:cubicBezTo>
                  <a:cubicBezTo>
                    <a:pt x="2762504" y="191509"/>
                    <a:pt x="2782506" y="199129"/>
                    <a:pt x="2782506" y="180079"/>
                  </a:cubicBezTo>
                  <a:cubicBezTo>
                    <a:pt x="2782506" y="166744"/>
                    <a:pt x="2777744" y="152456"/>
                    <a:pt x="2769171" y="141026"/>
                  </a:cubicBezTo>
                  <a:cubicBezTo>
                    <a:pt x="2762504" y="132454"/>
                    <a:pt x="2756789" y="123881"/>
                    <a:pt x="2749169" y="116261"/>
                  </a:cubicBezTo>
                  <a:cubicBezTo>
                    <a:pt x="2709164" y="75304"/>
                    <a:pt x="2662492" y="41966"/>
                    <a:pt x="2611056" y="17201"/>
                  </a:cubicBezTo>
                  <a:cubicBezTo>
                    <a:pt x="2571051" y="-2801"/>
                    <a:pt x="2529142" y="-6611"/>
                    <a:pt x="2487231" y="12439"/>
                  </a:cubicBezTo>
                  <a:cubicBezTo>
                    <a:pt x="2458656" y="24821"/>
                    <a:pt x="2429129" y="34346"/>
                    <a:pt x="2398649" y="41014"/>
                  </a:cubicBezTo>
                  <a:cubicBezTo>
                    <a:pt x="2357692" y="49586"/>
                    <a:pt x="2329117" y="72446"/>
                    <a:pt x="2311019" y="110546"/>
                  </a:cubicBezTo>
                  <a:cubicBezTo>
                    <a:pt x="2277681" y="179126"/>
                    <a:pt x="2264346" y="251516"/>
                    <a:pt x="2268156" y="326764"/>
                  </a:cubicBezTo>
                  <a:cubicBezTo>
                    <a:pt x="2270061" y="357244"/>
                    <a:pt x="2262442" y="373436"/>
                    <a:pt x="2232914" y="382009"/>
                  </a:cubicBezTo>
                  <a:cubicBezTo>
                    <a:pt x="2218626" y="385819"/>
                    <a:pt x="2211959" y="384866"/>
                    <a:pt x="2202434" y="373436"/>
                  </a:cubicBezTo>
                  <a:cubicBezTo>
                    <a:pt x="2177669" y="342956"/>
                    <a:pt x="2151951" y="314381"/>
                    <a:pt x="2121471" y="290569"/>
                  </a:cubicBezTo>
                  <a:cubicBezTo>
                    <a:pt x="2095754" y="270566"/>
                    <a:pt x="2067179" y="261994"/>
                    <a:pt x="2033841" y="268661"/>
                  </a:cubicBezTo>
                  <a:cubicBezTo>
                    <a:pt x="2002409" y="275329"/>
                    <a:pt x="1979549" y="295331"/>
                    <a:pt x="1955736" y="313429"/>
                  </a:cubicBezTo>
                  <a:cubicBezTo>
                    <a:pt x="1928114" y="334384"/>
                    <a:pt x="1897634" y="346766"/>
                    <a:pt x="1863344" y="352481"/>
                  </a:cubicBezTo>
                  <a:cubicBezTo>
                    <a:pt x="1770951" y="367721"/>
                    <a:pt x="1677606" y="382961"/>
                    <a:pt x="1585214" y="398201"/>
                  </a:cubicBezTo>
                  <a:cubicBezTo>
                    <a:pt x="1478534" y="416299"/>
                    <a:pt x="1396619" y="467734"/>
                    <a:pt x="1358519" y="575366"/>
                  </a:cubicBezTo>
                  <a:cubicBezTo>
                    <a:pt x="1310894" y="714431"/>
                    <a:pt x="1260411" y="852544"/>
                    <a:pt x="1212786" y="991609"/>
                  </a:cubicBezTo>
                  <a:cubicBezTo>
                    <a:pt x="1194689" y="1044949"/>
                    <a:pt x="1212786" y="1064951"/>
                    <a:pt x="1268031" y="1056379"/>
                  </a:cubicBezTo>
                  <a:cubicBezTo>
                    <a:pt x="1268984" y="1056379"/>
                    <a:pt x="1270889" y="1057331"/>
                    <a:pt x="1271841" y="1058284"/>
                  </a:cubicBezTo>
                  <a:cubicBezTo>
                    <a:pt x="1271841" y="1063999"/>
                    <a:pt x="1266126" y="1065904"/>
                    <a:pt x="1263269" y="1069714"/>
                  </a:cubicBezTo>
                  <a:cubicBezTo>
                    <a:pt x="1201356" y="1133531"/>
                    <a:pt x="1139444" y="1197349"/>
                    <a:pt x="1077531" y="1262119"/>
                  </a:cubicBezTo>
                  <a:cubicBezTo>
                    <a:pt x="1054671" y="1285931"/>
                    <a:pt x="1055624" y="1284979"/>
                    <a:pt x="1076579" y="1310696"/>
                  </a:cubicBezTo>
                  <a:cubicBezTo>
                    <a:pt x="1086104" y="1322126"/>
                    <a:pt x="1104201" y="1329746"/>
                    <a:pt x="1098486" y="1351654"/>
                  </a:cubicBezTo>
                  <a:cubicBezTo>
                    <a:pt x="1085151" y="1406899"/>
                    <a:pt x="1085151" y="1462144"/>
                    <a:pt x="1085151" y="1518341"/>
                  </a:cubicBezTo>
                  <a:cubicBezTo>
                    <a:pt x="1085151" y="1645976"/>
                    <a:pt x="1090866" y="1773611"/>
                    <a:pt x="1065149" y="1900294"/>
                  </a:cubicBezTo>
                  <a:cubicBezTo>
                    <a:pt x="1061339" y="1917439"/>
                    <a:pt x="1059434" y="1920296"/>
                    <a:pt x="1043241" y="1912676"/>
                  </a:cubicBezTo>
                  <a:cubicBezTo>
                    <a:pt x="944181" y="1867909"/>
                    <a:pt x="845121" y="1825046"/>
                    <a:pt x="746061" y="1781231"/>
                  </a:cubicBezTo>
                  <a:cubicBezTo>
                    <a:pt x="739394" y="1778374"/>
                    <a:pt x="732726" y="1776469"/>
                    <a:pt x="727964" y="1768849"/>
                  </a:cubicBezTo>
                  <a:cubicBezTo>
                    <a:pt x="700341" y="1727891"/>
                    <a:pt x="661289" y="1698364"/>
                    <a:pt x="621284" y="1670741"/>
                  </a:cubicBezTo>
                  <a:cubicBezTo>
                    <a:pt x="611759" y="1665026"/>
                    <a:pt x="605091" y="1657406"/>
                    <a:pt x="600329" y="1646929"/>
                  </a:cubicBezTo>
                  <a:cubicBezTo>
                    <a:pt x="584136" y="1614544"/>
                    <a:pt x="567944" y="1582159"/>
                    <a:pt x="545084" y="1553584"/>
                  </a:cubicBezTo>
                  <a:cubicBezTo>
                    <a:pt x="519366" y="1520246"/>
                    <a:pt x="497459" y="1515484"/>
                    <a:pt x="458406" y="1531676"/>
                  </a:cubicBezTo>
                  <a:cubicBezTo>
                    <a:pt x="428879" y="1545011"/>
                    <a:pt x="403161" y="1564061"/>
                    <a:pt x="375539" y="1581206"/>
                  </a:cubicBezTo>
                  <a:cubicBezTo>
                    <a:pt x="359346" y="1591684"/>
                    <a:pt x="346011" y="1600256"/>
                    <a:pt x="367919" y="1617401"/>
                  </a:cubicBezTo>
                  <a:cubicBezTo>
                    <a:pt x="365061" y="1619306"/>
                    <a:pt x="364109" y="1620259"/>
                    <a:pt x="362204" y="1621211"/>
                  </a:cubicBezTo>
                  <a:cubicBezTo>
                    <a:pt x="355536" y="1623116"/>
                    <a:pt x="347916" y="1625021"/>
                    <a:pt x="341249" y="1627879"/>
                  </a:cubicBezTo>
                  <a:cubicBezTo>
                    <a:pt x="251714" y="1655501"/>
                    <a:pt x="169799" y="1694554"/>
                    <a:pt x="105981" y="1765991"/>
                  </a:cubicBezTo>
                  <a:cubicBezTo>
                    <a:pt x="66929" y="1808854"/>
                    <a:pt x="30734" y="1853621"/>
                    <a:pt x="6921" y="1906961"/>
                  </a:cubicBezTo>
                  <a:cubicBezTo>
                    <a:pt x="-6414" y="1936489"/>
                    <a:pt x="-699" y="1946966"/>
                    <a:pt x="25971" y="1963159"/>
                  </a:cubicBezTo>
                  <a:cubicBezTo>
                    <a:pt x="53594" y="1980304"/>
                    <a:pt x="79311" y="1979351"/>
                    <a:pt x="105981" y="1961254"/>
                  </a:cubicBezTo>
                  <a:cubicBezTo>
                    <a:pt x="156464" y="1926964"/>
                    <a:pt x="210756" y="1899341"/>
                    <a:pt x="272669" y="1891721"/>
                  </a:cubicBezTo>
                  <a:cubicBezTo>
                    <a:pt x="305054" y="1887911"/>
                    <a:pt x="338391" y="1883149"/>
                    <a:pt x="370776" y="1880291"/>
                  </a:cubicBezTo>
                  <a:cubicBezTo>
                    <a:pt x="400304" y="1878386"/>
                    <a:pt x="429831" y="1868861"/>
                    <a:pt x="459359" y="1869814"/>
                  </a:cubicBezTo>
                  <a:cubicBezTo>
                    <a:pt x="447929" y="1928869"/>
                    <a:pt x="437451" y="1986971"/>
                    <a:pt x="424116" y="2043169"/>
                  </a:cubicBezTo>
                  <a:cubicBezTo>
                    <a:pt x="420306" y="2060314"/>
                    <a:pt x="424116" y="2066029"/>
                    <a:pt x="439356" y="2071744"/>
                  </a:cubicBezTo>
                  <a:cubicBezTo>
                    <a:pt x="633666" y="2143182"/>
                    <a:pt x="824166" y="2224144"/>
                    <a:pt x="1011809" y="2313679"/>
                  </a:cubicBezTo>
                  <a:cubicBezTo>
                    <a:pt x="1064196" y="2339396"/>
                    <a:pt x="1114679" y="2369876"/>
                    <a:pt x="1171829" y="2384164"/>
                  </a:cubicBezTo>
                  <a:cubicBezTo>
                    <a:pt x="1238504" y="2401309"/>
                    <a:pt x="1277556" y="2386069"/>
                    <a:pt x="1314704" y="2327966"/>
                  </a:cubicBezTo>
                  <a:cubicBezTo>
                    <a:pt x="1348994" y="2274626"/>
                    <a:pt x="1373759" y="2215571"/>
                    <a:pt x="1398524" y="2157469"/>
                  </a:cubicBezTo>
                  <a:cubicBezTo>
                    <a:pt x="1433766" y="2075554"/>
                    <a:pt x="1468056" y="1992686"/>
                    <a:pt x="1503299" y="1907914"/>
                  </a:cubicBezTo>
                  <a:cubicBezTo>
                    <a:pt x="1560449" y="1979351"/>
                    <a:pt x="1617599" y="2050789"/>
                    <a:pt x="1674749" y="2120321"/>
                  </a:cubicBezTo>
                  <a:cubicBezTo>
                    <a:pt x="1684274" y="2132704"/>
                    <a:pt x="1684274" y="2141276"/>
                    <a:pt x="1678559" y="2155564"/>
                  </a:cubicBezTo>
                  <a:cubicBezTo>
                    <a:pt x="1579499" y="2392736"/>
                    <a:pt x="1481391" y="2630861"/>
                    <a:pt x="1382331" y="2868034"/>
                  </a:cubicBezTo>
                  <a:cubicBezTo>
                    <a:pt x="1379474" y="2873749"/>
                    <a:pt x="1375664" y="2879464"/>
                    <a:pt x="1374711" y="2886132"/>
                  </a:cubicBezTo>
                  <a:cubicBezTo>
                    <a:pt x="1371854" y="2909944"/>
                    <a:pt x="1362329" y="2918516"/>
                    <a:pt x="1340421" y="2912801"/>
                  </a:cubicBezTo>
                  <a:cubicBezTo>
                    <a:pt x="1328039" y="2909944"/>
                    <a:pt x="1328039" y="2919469"/>
                    <a:pt x="1325181" y="2924232"/>
                  </a:cubicBezTo>
                  <a:cubicBezTo>
                    <a:pt x="1287081" y="2982334"/>
                    <a:pt x="1281366" y="3047104"/>
                    <a:pt x="1284224" y="3113779"/>
                  </a:cubicBezTo>
                  <a:cubicBezTo>
                    <a:pt x="1285176" y="3126162"/>
                    <a:pt x="1291844" y="3125209"/>
                    <a:pt x="1300416" y="3126162"/>
                  </a:cubicBezTo>
                  <a:cubicBezTo>
                    <a:pt x="1358519" y="3129019"/>
                    <a:pt x="1417574" y="3131876"/>
                    <a:pt x="1475676" y="3136639"/>
                  </a:cubicBezTo>
                  <a:cubicBezTo>
                    <a:pt x="1493774" y="3137591"/>
                    <a:pt x="1505204" y="3136639"/>
                    <a:pt x="1504251" y="3114732"/>
                  </a:cubicBezTo>
                  <a:cubicBezTo>
                    <a:pt x="1503299" y="3102349"/>
                    <a:pt x="1507109" y="3095682"/>
                    <a:pt x="1522349" y="3101396"/>
                  </a:cubicBezTo>
                  <a:cubicBezTo>
                    <a:pt x="1580451" y="3122351"/>
                    <a:pt x="1639506" y="3139496"/>
                    <a:pt x="1700466" y="3151879"/>
                  </a:cubicBezTo>
                  <a:cubicBezTo>
                    <a:pt x="1755711" y="3159499"/>
                    <a:pt x="1810004" y="3159499"/>
                    <a:pt x="1864296" y="3148069"/>
                  </a:cubicBezTo>
                  <a:cubicBezTo>
                    <a:pt x="1888109" y="3141401"/>
                    <a:pt x="1911921" y="3135687"/>
                    <a:pt x="1930971" y="3117589"/>
                  </a:cubicBezTo>
                  <a:cubicBezTo>
                    <a:pt x="1956689" y="3093776"/>
                    <a:pt x="1952879" y="3069964"/>
                    <a:pt x="1919541" y="3057582"/>
                  </a:cubicBezTo>
                  <a:cubicBezTo>
                    <a:pt x="1896681" y="3049009"/>
                    <a:pt x="1872869" y="3049009"/>
                    <a:pt x="1849056" y="3047104"/>
                  </a:cubicBezTo>
                  <a:cubicBezTo>
                    <a:pt x="1810004" y="3045199"/>
                    <a:pt x="1769999" y="3044246"/>
                    <a:pt x="1731899" y="3031864"/>
                  </a:cubicBezTo>
                  <a:cubicBezTo>
                    <a:pt x="1694751" y="3019482"/>
                    <a:pt x="1670939" y="2994716"/>
                    <a:pt x="1653794" y="2957569"/>
                  </a:cubicBezTo>
                  <a:cubicBezTo>
                    <a:pt x="1682369" y="2965189"/>
                    <a:pt x="1707134" y="2969951"/>
                    <a:pt x="1731899" y="2977571"/>
                  </a:cubicBezTo>
                  <a:cubicBezTo>
                    <a:pt x="1747139" y="2982334"/>
                    <a:pt x="1752854" y="2978524"/>
                    <a:pt x="1758569" y="2964236"/>
                  </a:cubicBezTo>
                  <a:cubicBezTo>
                    <a:pt x="1853819" y="2726111"/>
                    <a:pt x="1950021" y="2488939"/>
                    <a:pt x="2045271" y="2250814"/>
                  </a:cubicBezTo>
                  <a:cubicBezTo>
                    <a:pt x="2066226" y="2199379"/>
                    <a:pt x="2071941" y="2146039"/>
                    <a:pt x="2063369" y="2090794"/>
                  </a:cubicBezTo>
                  <a:cubicBezTo>
                    <a:pt x="2050986" y="2016499"/>
                    <a:pt x="2020506" y="1949824"/>
                    <a:pt x="1989074" y="1882196"/>
                  </a:cubicBezTo>
                  <a:cubicBezTo>
                    <a:pt x="1967166" y="1835524"/>
                    <a:pt x="1943354" y="1788851"/>
                    <a:pt x="1919541" y="1741226"/>
                  </a:cubicBezTo>
                  <a:cubicBezTo>
                    <a:pt x="1970976" y="1748846"/>
                    <a:pt x="1970976" y="1748846"/>
                    <a:pt x="1962404" y="1698364"/>
                  </a:cubicBezTo>
                  <a:cubicBezTo>
                    <a:pt x="1960499" y="1685981"/>
                    <a:pt x="1957641" y="1674551"/>
                    <a:pt x="1955736" y="1662169"/>
                  </a:cubicBezTo>
                  <a:cubicBezTo>
                    <a:pt x="1934781" y="1553584"/>
                    <a:pt x="1914779" y="1445951"/>
                    <a:pt x="1892871" y="1337366"/>
                  </a:cubicBezTo>
                  <a:cubicBezTo>
                    <a:pt x="1890014" y="1324031"/>
                    <a:pt x="1892871" y="1316411"/>
                    <a:pt x="1904301" y="1308791"/>
                  </a:cubicBezTo>
                  <a:cubicBezTo>
                    <a:pt x="1996694" y="1244021"/>
                    <a:pt x="2089086" y="1179251"/>
                    <a:pt x="2181479" y="1113529"/>
                  </a:cubicBezTo>
                  <a:cubicBezTo>
                    <a:pt x="2191956" y="1105909"/>
                    <a:pt x="2196719" y="1106861"/>
                    <a:pt x="2204339" y="1116386"/>
                  </a:cubicBezTo>
                  <a:cubicBezTo>
                    <a:pt x="2235771" y="1154486"/>
                    <a:pt x="2270061" y="1190681"/>
                    <a:pt x="2305304" y="1225924"/>
                  </a:cubicBezTo>
                  <a:cubicBezTo>
                    <a:pt x="2390076" y="1311649"/>
                    <a:pt x="2488184" y="1374514"/>
                    <a:pt x="2608199" y="1395469"/>
                  </a:cubicBezTo>
                  <a:cubicBezTo>
                    <a:pt x="2706306" y="1412614"/>
                    <a:pt x="2805367" y="1422139"/>
                    <a:pt x="2902521" y="1445951"/>
                  </a:cubicBezTo>
                  <a:cubicBezTo>
                    <a:pt x="2913951" y="1448809"/>
                    <a:pt x="2912999" y="1442141"/>
                    <a:pt x="2912999" y="1435474"/>
                  </a:cubicBezTo>
                  <a:cubicBezTo>
                    <a:pt x="2919667" y="1369751"/>
                    <a:pt x="2926334" y="1304029"/>
                    <a:pt x="2933954" y="1239259"/>
                  </a:cubicBezTo>
                  <a:cubicBezTo>
                    <a:pt x="2933954" y="1224019"/>
                    <a:pt x="2929192" y="1220209"/>
                    <a:pt x="2916809" y="1216399"/>
                  </a:cubicBezTo>
                  <a:close/>
                  <a:moveTo>
                    <a:pt x="1512824" y="846829"/>
                  </a:moveTo>
                  <a:cubicBezTo>
                    <a:pt x="1523301" y="812539"/>
                    <a:pt x="1546161" y="784916"/>
                    <a:pt x="1561401" y="754436"/>
                  </a:cubicBezTo>
                  <a:cubicBezTo>
                    <a:pt x="1581404" y="713479"/>
                    <a:pt x="1608074" y="690619"/>
                    <a:pt x="1658556" y="705859"/>
                  </a:cubicBezTo>
                  <a:cubicBezTo>
                    <a:pt x="1609979" y="754436"/>
                    <a:pt x="1568069" y="806824"/>
                    <a:pt x="1512824" y="846829"/>
                  </a:cubicBez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Freeform: Shape 31">
              <a:extLst>
                <a:ext uri="{FF2B5EF4-FFF2-40B4-BE49-F238E27FC236}">
                  <a16:creationId xmlns:a16="http://schemas.microsoft.com/office/drawing/2014/main" id="{94657D58-A28F-4EFE-9919-1F9F185439BA}"/>
                </a:ext>
              </a:extLst>
            </p:cNvPr>
            <p:cNvSpPr/>
            <p:nvPr/>
          </p:nvSpPr>
          <p:spPr>
            <a:xfrm>
              <a:off x="7053935" y="956501"/>
              <a:ext cx="290823" cy="225153"/>
            </a:xfrm>
            <a:custGeom>
              <a:avLst/>
              <a:gdLst>
                <a:gd name="connsiteX0" fmla="*/ 266000 w 295275"/>
                <a:gd name="connsiteY0" fmla="*/ 66170 h 228600"/>
                <a:gd name="connsiteX1" fmla="*/ 286002 w 295275"/>
                <a:gd name="connsiteY1" fmla="*/ 146180 h 228600"/>
                <a:gd name="connsiteX2" fmla="*/ 200277 w 295275"/>
                <a:gd name="connsiteY2" fmla="*/ 226190 h 228600"/>
                <a:gd name="connsiteX3" fmla="*/ 135507 w 295275"/>
                <a:gd name="connsiteY3" fmla="*/ 219523 h 228600"/>
                <a:gd name="connsiteX4" fmla="*/ 101217 w 295275"/>
                <a:gd name="connsiteY4" fmla="*/ 211903 h 228600"/>
                <a:gd name="connsiteX5" fmla="*/ 5014 w 295275"/>
                <a:gd name="connsiteY5" fmla="*/ 191900 h 228600"/>
                <a:gd name="connsiteX6" fmla="*/ 252 w 295275"/>
                <a:gd name="connsiteY6" fmla="*/ 175708 h 228600"/>
                <a:gd name="connsiteX7" fmla="*/ 6920 w 295275"/>
                <a:gd name="connsiteY7" fmla="*/ 72838 h 228600"/>
                <a:gd name="connsiteX8" fmla="*/ 21207 w 295275"/>
                <a:gd name="connsiteY8" fmla="*/ 53788 h 228600"/>
                <a:gd name="connsiteX9" fmla="*/ 112647 w 295275"/>
                <a:gd name="connsiteY9" fmla="*/ 18545 h 228600"/>
                <a:gd name="connsiteX10" fmla="*/ 259332 w 295275"/>
                <a:gd name="connsiteY10" fmla="*/ 12830 h 228600"/>
                <a:gd name="connsiteX11" fmla="*/ 266000 w 295275"/>
                <a:gd name="connsiteY11" fmla="*/ 6617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5275" h="228600">
                  <a:moveTo>
                    <a:pt x="266000" y="66170"/>
                  </a:moveTo>
                  <a:cubicBezTo>
                    <a:pt x="305052" y="85220"/>
                    <a:pt x="314577" y="102365"/>
                    <a:pt x="286002" y="146180"/>
                  </a:cubicBezTo>
                  <a:cubicBezTo>
                    <a:pt x="264095" y="180470"/>
                    <a:pt x="235520" y="208093"/>
                    <a:pt x="200277" y="226190"/>
                  </a:cubicBezTo>
                  <a:cubicBezTo>
                    <a:pt x="180275" y="236668"/>
                    <a:pt x="153604" y="239525"/>
                    <a:pt x="135507" y="219523"/>
                  </a:cubicBezTo>
                  <a:cubicBezTo>
                    <a:pt x="124077" y="207140"/>
                    <a:pt x="115504" y="205235"/>
                    <a:pt x="101217" y="211903"/>
                  </a:cubicBezTo>
                  <a:cubicBezTo>
                    <a:pt x="64070" y="230953"/>
                    <a:pt x="35495" y="205235"/>
                    <a:pt x="5014" y="191900"/>
                  </a:cubicBezTo>
                  <a:cubicBezTo>
                    <a:pt x="-1653" y="189043"/>
                    <a:pt x="252" y="182375"/>
                    <a:pt x="252" y="175708"/>
                  </a:cubicBezTo>
                  <a:cubicBezTo>
                    <a:pt x="3109" y="141418"/>
                    <a:pt x="5014" y="107128"/>
                    <a:pt x="6920" y="72838"/>
                  </a:cubicBezTo>
                  <a:cubicBezTo>
                    <a:pt x="7872" y="63313"/>
                    <a:pt x="8825" y="51883"/>
                    <a:pt x="21207" y="53788"/>
                  </a:cubicBezTo>
                  <a:cubicBezTo>
                    <a:pt x="58354" y="59503"/>
                    <a:pt x="85977" y="35690"/>
                    <a:pt x="112647" y="18545"/>
                  </a:cubicBezTo>
                  <a:cubicBezTo>
                    <a:pt x="162177" y="-13840"/>
                    <a:pt x="210754" y="4258"/>
                    <a:pt x="259332" y="12830"/>
                  </a:cubicBezTo>
                  <a:cubicBezTo>
                    <a:pt x="286002" y="17593"/>
                    <a:pt x="287907" y="43310"/>
                    <a:pt x="266000" y="66170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Freeform: Shape 32">
              <a:extLst>
                <a:ext uri="{FF2B5EF4-FFF2-40B4-BE49-F238E27FC236}">
                  <a16:creationId xmlns:a16="http://schemas.microsoft.com/office/drawing/2014/main" id="{57DA9201-764E-4F3D-82CE-7BF97DD92A4B}"/>
                </a:ext>
              </a:extLst>
            </p:cNvPr>
            <p:cNvSpPr/>
            <p:nvPr/>
          </p:nvSpPr>
          <p:spPr>
            <a:xfrm>
              <a:off x="7001672" y="984748"/>
              <a:ext cx="65670" cy="187629"/>
            </a:xfrm>
            <a:custGeom>
              <a:avLst/>
              <a:gdLst>
                <a:gd name="connsiteX0" fmla="*/ 28732 w 66675"/>
                <a:gd name="connsiteY0" fmla="*/ 0 h 190500"/>
                <a:gd name="connsiteX1" fmla="*/ 74849 w 66675"/>
                <a:gd name="connsiteY1" fmla="*/ 7183 h 190500"/>
                <a:gd name="connsiteX2" fmla="*/ 46118 w 66675"/>
                <a:gd name="connsiteY2" fmla="*/ 191651 h 190500"/>
                <a:gd name="connsiteX3" fmla="*/ 0 w 66675"/>
                <a:gd name="connsiteY3" fmla="*/ 1844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0">
                  <a:moveTo>
                    <a:pt x="28732" y="0"/>
                  </a:moveTo>
                  <a:lnTo>
                    <a:pt x="74849" y="7183"/>
                  </a:lnTo>
                  <a:lnTo>
                    <a:pt x="46118" y="191651"/>
                  </a:lnTo>
                  <a:lnTo>
                    <a:pt x="0" y="184469"/>
                  </a:ln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Freeform: Shape 33">
              <a:extLst>
                <a:ext uri="{FF2B5EF4-FFF2-40B4-BE49-F238E27FC236}">
                  <a16:creationId xmlns:a16="http://schemas.microsoft.com/office/drawing/2014/main" id="{3A8EED82-07D5-4051-9A76-B61C5517B384}"/>
                </a:ext>
              </a:extLst>
            </p:cNvPr>
            <p:cNvSpPr/>
            <p:nvPr/>
          </p:nvSpPr>
          <p:spPr>
            <a:xfrm>
              <a:off x="6426734" y="-16067"/>
              <a:ext cx="422162" cy="394017"/>
            </a:xfrm>
            <a:custGeom>
              <a:avLst/>
              <a:gdLst>
                <a:gd name="connsiteX0" fmla="*/ 9123 w 428625"/>
                <a:gd name="connsiteY0" fmla="*/ 188526 h 400050"/>
                <a:gd name="connsiteX1" fmla="*/ 108183 w 428625"/>
                <a:gd name="connsiteY1" fmla="*/ 147568 h 400050"/>
                <a:gd name="connsiteX2" fmla="*/ 125328 w 428625"/>
                <a:gd name="connsiteY2" fmla="*/ 111373 h 400050"/>
                <a:gd name="connsiteX3" fmla="*/ 168190 w 428625"/>
                <a:gd name="connsiteY3" fmla="*/ 62796 h 400050"/>
                <a:gd name="connsiteX4" fmla="*/ 202480 w 428625"/>
                <a:gd name="connsiteY4" fmla="*/ 79941 h 400050"/>
                <a:gd name="connsiteX5" fmla="*/ 209148 w 428625"/>
                <a:gd name="connsiteY5" fmla="*/ 126613 h 400050"/>
                <a:gd name="connsiteX6" fmla="*/ 224388 w 428625"/>
                <a:gd name="connsiteY6" fmla="*/ 143758 h 400050"/>
                <a:gd name="connsiteX7" fmla="*/ 247248 w 428625"/>
                <a:gd name="connsiteY7" fmla="*/ 132328 h 400050"/>
                <a:gd name="connsiteX8" fmla="*/ 306303 w 428625"/>
                <a:gd name="connsiteY8" fmla="*/ 66606 h 400050"/>
                <a:gd name="connsiteX9" fmla="*/ 314876 w 428625"/>
                <a:gd name="connsiteY9" fmla="*/ 48508 h 400050"/>
                <a:gd name="connsiteX10" fmla="*/ 364405 w 428625"/>
                <a:gd name="connsiteY10" fmla="*/ 1836 h 400050"/>
                <a:gd name="connsiteX11" fmla="*/ 423460 w 428625"/>
                <a:gd name="connsiteY11" fmla="*/ 10408 h 400050"/>
                <a:gd name="connsiteX12" fmla="*/ 419651 w 428625"/>
                <a:gd name="connsiteY12" fmla="*/ 61843 h 400050"/>
                <a:gd name="connsiteX13" fmla="*/ 408221 w 428625"/>
                <a:gd name="connsiteY13" fmla="*/ 128518 h 400050"/>
                <a:gd name="connsiteX14" fmla="*/ 412030 w 428625"/>
                <a:gd name="connsiteY14" fmla="*/ 173286 h 400050"/>
                <a:gd name="connsiteX15" fmla="*/ 429176 w 428625"/>
                <a:gd name="connsiteY15" fmla="*/ 219006 h 400050"/>
                <a:gd name="connsiteX16" fmla="*/ 411078 w 428625"/>
                <a:gd name="connsiteY16" fmla="*/ 241866 h 400050"/>
                <a:gd name="connsiteX17" fmla="*/ 389171 w 428625"/>
                <a:gd name="connsiteY17" fmla="*/ 259963 h 400050"/>
                <a:gd name="connsiteX18" fmla="*/ 388218 w 428625"/>
                <a:gd name="connsiteY18" fmla="*/ 261868 h 400050"/>
                <a:gd name="connsiteX19" fmla="*/ 351071 w 428625"/>
                <a:gd name="connsiteY19" fmla="*/ 321876 h 400050"/>
                <a:gd name="connsiteX20" fmla="*/ 339640 w 428625"/>
                <a:gd name="connsiteY20" fmla="*/ 359023 h 400050"/>
                <a:gd name="connsiteX21" fmla="*/ 286301 w 428625"/>
                <a:gd name="connsiteY21" fmla="*/ 392361 h 400050"/>
                <a:gd name="connsiteX22" fmla="*/ 175810 w 428625"/>
                <a:gd name="connsiteY22" fmla="*/ 389503 h 400050"/>
                <a:gd name="connsiteX23" fmla="*/ 116755 w 428625"/>
                <a:gd name="connsiteY23" fmla="*/ 404743 h 400050"/>
                <a:gd name="connsiteX24" fmla="*/ 96753 w 428625"/>
                <a:gd name="connsiteY24" fmla="*/ 380931 h 400050"/>
                <a:gd name="connsiteX25" fmla="*/ 6265 w 428625"/>
                <a:gd name="connsiteY25" fmla="*/ 215196 h 400050"/>
                <a:gd name="connsiteX26" fmla="*/ 9123 w 428625"/>
                <a:gd name="connsiteY26" fmla="*/ 188526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28625" h="400050">
                  <a:moveTo>
                    <a:pt x="9123" y="188526"/>
                  </a:moveTo>
                  <a:cubicBezTo>
                    <a:pt x="44365" y="179953"/>
                    <a:pt x="76751" y="163761"/>
                    <a:pt x="108183" y="147568"/>
                  </a:cubicBezTo>
                  <a:cubicBezTo>
                    <a:pt x="122471" y="139948"/>
                    <a:pt x="124376" y="125661"/>
                    <a:pt x="125328" y="111373"/>
                  </a:cubicBezTo>
                  <a:cubicBezTo>
                    <a:pt x="128185" y="85656"/>
                    <a:pt x="144378" y="71368"/>
                    <a:pt x="168190" y="62796"/>
                  </a:cubicBezTo>
                  <a:cubicBezTo>
                    <a:pt x="186288" y="57081"/>
                    <a:pt x="195813" y="62796"/>
                    <a:pt x="202480" y="79941"/>
                  </a:cubicBezTo>
                  <a:cubicBezTo>
                    <a:pt x="207243" y="95181"/>
                    <a:pt x="207243" y="110421"/>
                    <a:pt x="209148" y="126613"/>
                  </a:cubicBezTo>
                  <a:cubicBezTo>
                    <a:pt x="210101" y="136138"/>
                    <a:pt x="212005" y="143758"/>
                    <a:pt x="224388" y="143758"/>
                  </a:cubicBezTo>
                  <a:cubicBezTo>
                    <a:pt x="234865" y="143758"/>
                    <a:pt x="244390" y="145663"/>
                    <a:pt x="247248" y="132328"/>
                  </a:cubicBezTo>
                  <a:cubicBezTo>
                    <a:pt x="255821" y="99943"/>
                    <a:pt x="272965" y="76131"/>
                    <a:pt x="306303" y="66606"/>
                  </a:cubicBezTo>
                  <a:cubicBezTo>
                    <a:pt x="315828" y="63748"/>
                    <a:pt x="313923" y="55176"/>
                    <a:pt x="314876" y="48508"/>
                  </a:cubicBezTo>
                  <a:cubicBezTo>
                    <a:pt x="319638" y="15171"/>
                    <a:pt x="331068" y="2788"/>
                    <a:pt x="364405" y="1836"/>
                  </a:cubicBezTo>
                  <a:cubicBezTo>
                    <a:pt x="384408" y="883"/>
                    <a:pt x="405363" y="-4832"/>
                    <a:pt x="423460" y="10408"/>
                  </a:cubicBezTo>
                  <a:cubicBezTo>
                    <a:pt x="415840" y="26601"/>
                    <a:pt x="419651" y="44698"/>
                    <a:pt x="419651" y="61843"/>
                  </a:cubicBezTo>
                  <a:cubicBezTo>
                    <a:pt x="418698" y="84703"/>
                    <a:pt x="420603" y="107563"/>
                    <a:pt x="408221" y="128518"/>
                  </a:cubicBezTo>
                  <a:cubicBezTo>
                    <a:pt x="398696" y="143758"/>
                    <a:pt x="407268" y="158998"/>
                    <a:pt x="412030" y="173286"/>
                  </a:cubicBezTo>
                  <a:cubicBezTo>
                    <a:pt x="417746" y="188526"/>
                    <a:pt x="424413" y="203766"/>
                    <a:pt x="429176" y="219006"/>
                  </a:cubicBezTo>
                  <a:cubicBezTo>
                    <a:pt x="432985" y="232341"/>
                    <a:pt x="430128" y="244723"/>
                    <a:pt x="411078" y="241866"/>
                  </a:cubicBezTo>
                  <a:cubicBezTo>
                    <a:pt x="397743" y="239961"/>
                    <a:pt x="388218" y="243771"/>
                    <a:pt x="389171" y="259963"/>
                  </a:cubicBezTo>
                  <a:cubicBezTo>
                    <a:pt x="389171" y="260916"/>
                    <a:pt x="389171" y="261868"/>
                    <a:pt x="388218" y="261868"/>
                  </a:cubicBezTo>
                  <a:cubicBezTo>
                    <a:pt x="372978" y="279966"/>
                    <a:pt x="360596" y="299968"/>
                    <a:pt x="351071" y="321876"/>
                  </a:cubicBezTo>
                  <a:cubicBezTo>
                    <a:pt x="346308" y="334258"/>
                    <a:pt x="339640" y="345688"/>
                    <a:pt x="339640" y="359023"/>
                  </a:cubicBezTo>
                  <a:cubicBezTo>
                    <a:pt x="337735" y="396171"/>
                    <a:pt x="316780" y="411411"/>
                    <a:pt x="286301" y="392361"/>
                  </a:cubicBezTo>
                  <a:cubicBezTo>
                    <a:pt x="248201" y="369501"/>
                    <a:pt x="212958" y="379026"/>
                    <a:pt x="175810" y="389503"/>
                  </a:cubicBezTo>
                  <a:cubicBezTo>
                    <a:pt x="156760" y="395218"/>
                    <a:pt x="138663" y="406648"/>
                    <a:pt x="116755" y="404743"/>
                  </a:cubicBezTo>
                  <a:cubicBezTo>
                    <a:pt x="105326" y="400933"/>
                    <a:pt x="102468" y="389503"/>
                    <a:pt x="96753" y="380931"/>
                  </a:cubicBezTo>
                  <a:cubicBezTo>
                    <a:pt x="65321" y="325686"/>
                    <a:pt x="33888" y="271393"/>
                    <a:pt x="6265" y="215196"/>
                  </a:cubicBezTo>
                  <a:cubicBezTo>
                    <a:pt x="2455" y="207576"/>
                    <a:pt x="-7070" y="197098"/>
                    <a:pt x="9123" y="188526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Freeform: Shape 34">
              <a:extLst>
                <a:ext uri="{FF2B5EF4-FFF2-40B4-BE49-F238E27FC236}">
                  <a16:creationId xmlns:a16="http://schemas.microsoft.com/office/drawing/2014/main" id="{96C0A440-0886-41E1-8003-04008B77C82F}"/>
                </a:ext>
              </a:extLst>
            </p:cNvPr>
            <p:cNvSpPr/>
            <p:nvPr/>
          </p:nvSpPr>
          <p:spPr>
            <a:xfrm>
              <a:off x="6374974" y="157532"/>
              <a:ext cx="150102" cy="497214"/>
            </a:xfrm>
            <a:custGeom>
              <a:avLst/>
              <a:gdLst>
                <a:gd name="connsiteX0" fmla="*/ 49530 w 152400"/>
                <a:gd name="connsiteY0" fmla="*/ 116 h 504825"/>
                <a:gd name="connsiteX1" fmla="*/ 57150 w 152400"/>
                <a:gd name="connsiteY1" fmla="*/ 35359 h 504825"/>
                <a:gd name="connsiteX2" fmla="*/ 158115 w 152400"/>
                <a:gd name="connsiteY2" fmla="*/ 218239 h 504825"/>
                <a:gd name="connsiteX3" fmla="*/ 153353 w 152400"/>
                <a:gd name="connsiteY3" fmla="*/ 223002 h 504825"/>
                <a:gd name="connsiteX4" fmla="*/ 136208 w 152400"/>
                <a:gd name="connsiteY4" fmla="*/ 240146 h 504825"/>
                <a:gd name="connsiteX5" fmla="*/ 103823 w 152400"/>
                <a:gd name="connsiteY5" fmla="*/ 273484 h 504825"/>
                <a:gd name="connsiteX6" fmla="*/ 122873 w 152400"/>
                <a:gd name="connsiteY6" fmla="*/ 312536 h 504825"/>
                <a:gd name="connsiteX7" fmla="*/ 108585 w 152400"/>
                <a:gd name="connsiteY7" fmla="*/ 397309 h 504825"/>
                <a:gd name="connsiteX8" fmla="*/ 0 w 152400"/>
                <a:gd name="connsiteY8" fmla="*/ 512561 h 504825"/>
                <a:gd name="connsiteX9" fmla="*/ 44768 w 152400"/>
                <a:gd name="connsiteY9" fmla="*/ 346827 h 504825"/>
                <a:gd name="connsiteX10" fmla="*/ 58103 w 152400"/>
                <a:gd name="connsiteY10" fmla="*/ 96319 h 504825"/>
                <a:gd name="connsiteX11" fmla="*/ 34290 w 152400"/>
                <a:gd name="connsiteY11" fmla="*/ 19166 h 504825"/>
                <a:gd name="connsiteX12" fmla="*/ 49530 w 152400"/>
                <a:gd name="connsiteY12" fmla="*/ 116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2400" h="504825">
                  <a:moveTo>
                    <a:pt x="49530" y="116"/>
                  </a:moveTo>
                  <a:cubicBezTo>
                    <a:pt x="39053" y="14404"/>
                    <a:pt x="51435" y="24881"/>
                    <a:pt x="57150" y="35359"/>
                  </a:cubicBezTo>
                  <a:cubicBezTo>
                    <a:pt x="90488" y="96319"/>
                    <a:pt x="123825" y="157279"/>
                    <a:pt x="158115" y="218239"/>
                  </a:cubicBezTo>
                  <a:cubicBezTo>
                    <a:pt x="156210" y="220144"/>
                    <a:pt x="155258" y="221096"/>
                    <a:pt x="153353" y="223002"/>
                  </a:cubicBezTo>
                  <a:cubicBezTo>
                    <a:pt x="147638" y="228717"/>
                    <a:pt x="141923" y="234431"/>
                    <a:pt x="136208" y="240146"/>
                  </a:cubicBezTo>
                  <a:cubicBezTo>
                    <a:pt x="124778" y="251577"/>
                    <a:pt x="109538" y="260149"/>
                    <a:pt x="103823" y="273484"/>
                  </a:cubicBezTo>
                  <a:cubicBezTo>
                    <a:pt x="98108" y="287771"/>
                    <a:pt x="119063" y="298249"/>
                    <a:pt x="122873" y="312536"/>
                  </a:cubicBezTo>
                  <a:cubicBezTo>
                    <a:pt x="130493" y="343017"/>
                    <a:pt x="122873" y="370639"/>
                    <a:pt x="108585" y="397309"/>
                  </a:cubicBezTo>
                  <a:cubicBezTo>
                    <a:pt x="83820" y="445886"/>
                    <a:pt x="40005" y="477319"/>
                    <a:pt x="0" y="512561"/>
                  </a:cubicBezTo>
                  <a:cubicBezTo>
                    <a:pt x="20003" y="458269"/>
                    <a:pt x="36195" y="403977"/>
                    <a:pt x="44768" y="346827"/>
                  </a:cubicBezTo>
                  <a:cubicBezTo>
                    <a:pt x="57150" y="263959"/>
                    <a:pt x="68580" y="181091"/>
                    <a:pt x="58103" y="96319"/>
                  </a:cubicBezTo>
                  <a:cubicBezTo>
                    <a:pt x="55245" y="68696"/>
                    <a:pt x="47625" y="42979"/>
                    <a:pt x="34290" y="19166"/>
                  </a:cubicBezTo>
                  <a:cubicBezTo>
                    <a:pt x="26670" y="3927"/>
                    <a:pt x="34290" y="-836"/>
                    <a:pt x="49530" y="116"/>
                  </a:cubicBezTo>
                  <a:close/>
                </a:path>
              </a:pathLst>
            </a:custGeom>
            <a:grpFill/>
            <a:ln w="9525" cap="flat">
              <a:solidFill>
                <a:srgbClr val="4B6478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Freeform: Shape 35">
              <a:extLst>
                <a:ext uri="{FF2B5EF4-FFF2-40B4-BE49-F238E27FC236}">
                  <a16:creationId xmlns:a16="http://schemas.microsoft.com/office/drawing/2014/main" id="{354213AF-3921-4F0D-81CF-7A96E59C72EA}"/>
                </a:ext>
              </a:extLst>
            </p:cNvPr>
            <p:cNvSpPr/>
            <p:nvPr/>
          </p:nvSpPr>
          <p:spPr>
            <a:xfrm>
              <a:off x="5349699" y="779290"/>
              <a:ext cx="318966" cy="356493"/>
            </a:xfrm>
            <a:custGeom>
              <a:avLst/>
              <a:gdLst>
                <a:gd name="connsiteX0" fmla="*/ 230378 w 323850"/>
                <a:gd name="connsiteY0" fmla="*/ 180370 h 361950"/>
                <a:gd name="connsiteX1" fmla="*/ 212280 w 323850"/>
                <a:gd name="connsiteY1" fmla="*/ 280383 h 361950"/>
                <a:gd name="connsiteX2" fmla="*/ 175133 w 323850"/>
                <a:gd name="connsiteY2" fmla="*/ 337533 h 361950"/>
                <a:gd name="connsiteX3" fmla="*/ 151320 w 323850"/>
                <a:gd name="connsiteY3" fmla="*/ 348963 h 361950"/>
                <a:gd name="connsiteX4" fmla="*/ 101790 w 323850"/>
                <a:gd name="connsiteY4" fmla="*/ 359441 h 361950"/>
                <a:gd name="connsiteX5" fmla="*/ 74168 w 323850"/>
                <a:gd name="connsiteY5" fmla="*/ 357535 h 361950"/>
                <a:gd name="connsiteX6" fmla="*/ 73215 w 323850"/>
                <a:gd name="connsiteY6" fmla="*/ 321341 h 361950"/>
                <a:gd name="connsiteX7" fmla="*/ 44640 w 323850"/>
                <a:gd name="connsiteY7" fmla="*/ 270858 h 361950"/>
                <a:gd name="connsiteX8" fmla="*/ 63690 w 323850"/>
                <a:gd name="connsiteY8" fmla="*/ 184180 h 361950"/>
                <a:gd name="connsiteX9" fmla="*/ 47497 w 323850"/>
                <a:gd name="connsiteY9" fmla="*/ 221328 h 361950"/>
                <a:gd name="connsiteX10" fmla="*/ 15113 w 323850"/>
                <a:gd name="connsiteY10" fmla="*/ 236568 h 361950"/>
                <a:gd name="connsiteX11" fmla="*/ 2730 w 323850"/>
                <a:gd name="connsiteY11" fmla="*/ 203230 h 361950"/>
                <a:gd name="connsiteX12" fmla="*/ 78930 w 323850"/>
                <a:gd name="connsiteY12" fmla="*/ 12730 h 361950"/>
                <a:gd name="connsiteX13" fmla="*/ 100838 w 323850"/>
                <a:gd name="connsiteY13" fmla="*/ 2253 h 361950"/>
                <a:gd name="connsiteX14" fmla="*/ 234188 w 323850"/>
                <a:gd name="connsiteY14" fmla="*/ 60355 h 361950"/>
                <a:gd name="connsiteX15" fmla="*/ 269430 w 323850"/>
                <a:gd name="connsiteY15" fmla="*/ 114648 h 361950"/>
                <a:gd name="connsiteX16" fmla="*/ 313245 w 323850"/>
                <a:gd name="connsiteY16" fmla="*/ 218470 h 361950"/>
                <a:gd name="connsiteX17" fmla="*/ 322770 w 323850"/>
                <a:gd name="connsiteY17" fmla="*/ 248950 h 361950"/>
                <a:gd name="connsiteX18" fmla="*/ 284670 w 323850"/>
                <a:gd name="connsiteY18" fmla="*/ 246093 h 361950"/>
                <a:gd name="connsiteX19" fmla="*/ 254190 w 323850"/>
                <a:gd name="connsiteY19" fmla="*/ 210850 h 361950"/>
                <a:gd name="connsiteX20" fmla="*/ 230378 w 323850"/>
                <a:gd name="connsiteY20" fmla="*/ 18037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3850" h="361950">
                  <a:moveTo>
                    <a:pt x="230378" y="180370"/>
                  </a:moveTo>
                  <a:cubicBezTo>
                    <a:pt x="223710" y="215613"/>
                    <a:pt x="223710" y="248950"/>
                    <a:pt x="212280" y="280383"/>
                  </a:cubicBezTo>
                  <a:cubicBezTo>
                    <a:pt x="204660" y="302291"/>
                    <a:pt x="193230" y="322293"/>
                    <a:pt x="175133" y="337533"/>
                  </a:cubicBezTo>
                  <a:cubicBezTo>
                    <a:pt x="168465" y="343248"/>
                    <a:pt x="157988" y="351820"/>
                    <a:pt x="151320" y="348963"/>
                  </a:cubicBezTo>
                  <a:cubicBezTo>
                    <a:pt x="131318" y="339438"/>
                    <a:pt x="117030" y="348010"/>
                    <a:pt x="101790" y="359441"/>
                  </a:cubicBezTo>
                  <a:cubicBezTo>
                    <a:pt x="94170" y="365155"/>
                    <a:pt x="82740" y="365155"/>
                    <a:pt x="74168" y="357535"/>
                  </a:cubicBezTo>
                  <a:cubicBezTo>
                    <a:pt x="61785" y="346105"/>
                    <a:pt x="70358" y="333723"/>
                    <a:pt x="73215" y="321341"/>
                  </a:cubicBezTo>
                  <a:cubicBezTo>
                    <a:pt x="39878" y="313720"/>
                    <a:pt x="33210" y="303243"/>
                    <a:pt x="44640" y="270858"/>
                  </a:cubicBezTo>
                  <a:cubicBezTo>
                    <a:pt x="54165" y="243235"/>
                    <a:pt x="67500" y="216566"/>
                    <a:pt x="63690" y="184180"/>
                  </a:cubicBezTo>
                  <a:cubicBezTo>
                    <a:pt x="52260" y="194658"/>
                    <a:pt x="54165" y="210850"/>
                    <a:pt x="47497" y="221328"/>
                  </a:cubicBezTo>
                  <a:cubicBezTo>
                    <a:pt x="39878" y="233710"/>
                    <a:pt x="31305" y="243235"/>
                    <a:pt x="15113" y="236568"/>
                  </a:cubicBezTo>
                  <a:cubicBezTo>
                    <a:pt x="-128" y="230853"/>
                    <a:pt x="-2985" y="217518"/>
                    <a:pt x="2730" y="203230"/>
                  </a:cubicBezTo>
                  <a:cubicBezTo>
                    <a:pt x="27495" y="139413"/>
                    <a:pt x="37972" y="69880"/>
                    <a:pt x="78930" y="12730"/>
                  </a:cubicBezTo>
                  <a:cubicBezTo>
                    <a:pt x="84645" y="5110"/>
                    <a:pt x="86550" y="-4415"/>
                    <a:pt x="100838" y="2253"/>
                  </a:cubicBezTo>
                  <a:cubicBezTo>
                    <a:pt x="145605" y="21303"/>
                    <a:pt x="191325" y="37495"/>
                    <a:pt x="234188" y="60355"/>
                  </a:cubicBezTo>
                  <a:cubicBezTo>
                    <a:pt x="256095" y="71785"/>
                    <a:pt x="269430" y="87025"/>
                    <a:pt x="269430" y="114648"/>
                  </a:cubicBezTo>
                  <a:cubicBezTo>
                    <a:pt x="268478" y="154653"/>
                    <a:pt x="284670" y="189895"/>
                    <a:pt x="313245" y="218470"/>
                  </a:cubicBezTo>
                  <a:cubicBezTo>
                    <a:pt x="320865" y="226091"/>
                    <a:pt x="336105" y="235616"/>
                    <a:pt x="322770" y="248950"/>
                  </a:cubicBezTo>
                  <a:cubicBezTo>
                    <a:pt x="311340" y="261333"/>
                    <a:pt x="297053" y="254666"/>
                    <a:pt x="284670" y="246093"/>
                  </a:cubicBezTo>
                  <a:cubicBezTo>
                    <a:pt x="271335" y="237520"/>
                    <a:pt x="262763" y="223233"/>
                    <a:pt x="254190" y="210850"/>
                  </a:cubicBezTo>
                  <a:cubicBezTo>
                    <a:pt x="247522" y="201325"/>
                    <a:pt x="243713" y="189895"/>
                    <a:pt x="230378" y="180370"/>
                  </a:cubicBezTo>
                  <a:close/>
                </a:path>
              </a:pathLst>
            </a:custGeom>
            <a:grpFill/>
            <a:ln w="7533" cap="flat">
              <a:solidFill>
                <a:srgbClr val="4B6478"/>
              </a:solidFill>
              <a:prstDash val="solid"/>
              <a:miter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221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9747311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1428538"/>
            <a:ext cx="2429691" cy="1397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1428538"/>
            <a:ext cx="12192000" cy="142853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0"/>
            <a:ext cx="12192000" cy="1428539"/>
          </a:xfrm>
          <a:prstGeom prst="rect">
            <a:avLst/>
          </a:prstGeo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30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552509" y="6356350"/>
            <a:ext cx="3801291" cy="493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20"/>
          <p:cNvSpPr txBox="1"/>
          <p:nvPr/>
        </p:nvSpPr>
        <p:spPr>
          <a:xfrm>
            <a:off x="6864141" y="3167101"/>
            <a:ext cx="2922675" cy="3600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1300" b="1" dirty="0">
                <a:solidFill>
                  <a:schemeClr val="bg1"/>
                </a:solidFill>
                <a:cs typeface="Arial Narrow" pitchFamily="34" charset="0"/>
              </a:rPr>
              <a:t>Gerenciar reservas previdenciárias compatíveis e adequadas ao participante</a:t>
            </a:r>
            <a:endParaRPr lang="pt-BR" sz="1300" b="1" i="1" dirty="0">
              <a:solidFill>
                <a:schemeClr val="bg1"/>
              </a:solidFill>
              <a:cs typeface="Arial Narrow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07929" y="3688643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67897" y="3690331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554004" y="3683853"/>
            <a:ext cx="2448225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170611" y="3676371"/>
            <a:ext cx="3232354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748016" y="5243947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18738" y="5243947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089460" y="5265203"/>
            <a:ext cx="2270532" cy="1015663"/>
          </a:xfrm>
          <a:prstGeom prst="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49707" y="3605447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49707" y="327457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656347" y="5168887"/>
            <a:ext cx="7764378" cy="1167838"/>
          </a:xfrm>
          <a:prstGeom prst="rect">
            <a:avLst/>
          </a:prstGeom>
          <a:noFill/>
          <a:ln w="28575">
            <a:solidFill>
              <a:srgbClr val="EA664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581649" y="4857395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EA664F"/>
                </a:solidFill>
              </a:rPr>
              <a:t>Governança e Gestão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495518" y="3607440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5518493" y="3306651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27" name="Título 6"/>
          <p:cNvSpPr txBox="1">
            <a:spLocks/>
          </p:cNvSpPr>
          <p:nvPr/>
        </p:nvSpPr>
        <p:spPr>
          <a:xfrm>
            <a:off x="-296215" y="349714"/>
            <a:ext cx="12192000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600" b="1" spc="300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Objetivos estratégicos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162" y="328272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2012" y="418909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0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4493624" y="1631737"/>
            <a:ext cx="668892" cy="6412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5617029" y="1640647"/>
            <a:ext cx="674113" cy="63229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6745655" y="1640647"/>
            <a:ext cx="625165" cy="6855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" name="CaixaDeTexto 33"/>
          <p:cNvSpPr txBox="1"/>
          <p:nvPr/>
        </p:nvSpPr>
        <p:spPr>
          <a:xfrm>
            <a:off x="1165516" y="2928400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147443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31</a:t>
            </a:fld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0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0076597" y="1428538"/>
            <a:ext cx="2101755" cy="1596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981514" y="3353032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r>
              <a:rPr lang="pt-BR" sz="2400" b="1" spc="300" dirty="0">
                <a:solidFill>
                  <a:srgbClr val="76C48C"/>
                </a:solidFill>
              </a:rPr>
              <a:t>OE 07 - </a:t>
            </a:r>
            <a:r>
              <a:rPr lang="pt-BR" sz="2400" b="1" dirty="0">
                <a:solidFill>
                  <a:srgbClr val="76C48C"/>
                </a:solidFill>
                <a:cs typeface="Arial Narrow" pitchFamily="34" charset="0"/>
              </a:rPr>
              <a:t>Zelar pelo clima e engajamento organizacional</a:t>
            </a:r>
          </a:p>
          <a:p>
            <a:pPr algn="ctr"/>
            <a:endParaRPr lang="pt-BR" sz="2400" b="1" spc="300" dirty="0">
              <a:solidFill>
                <a:srgbClr val="76C48C"/>
              </a:solidFill>
            </a:endParaRPr>
          </a:p>
          <a:p>
            <a:pPr algn="ctr"/>
            <a:endParaRPr lang="pt-BR" sz="2400" b="1" dirty="0">
              <a:solidFill>
                <a:srgbClr val="76C48C"/>
              </a:solidFill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6096000" y="1954462"/>
            <a:ext cx="504967" cy="3875964"/>
          </a:xfrm>
          <a:prstGeom prst="leftBrace">
            <a:avLst/>
          </a:prstGeom>
          <a:solidFill>
            <a:srgbClr val="3D5063"/>
          </a:solidFill>
          <a:ln w="57150">
            <a:solidFill>
              <a:srgbClr val="76C4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6801423" y="2345784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b="1" spc="300" dirty="0">
                <a:solidFill>
                  <a:srgbClr val="3D5063"/>
                </a:solidFill>
              </a:rPr>
              <a:t>Retenção do Quadro Funcional</a:t>
            </a:r>
            <a:endParaRPr lang="pt-BR" sz="2200" b="1" dirty="0">
              <a:solidFill>
                <a:srgbClr val="3D5063"/>
              </a:solidFill>
            </a:endParaRP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6792145" y="4681785"/>
            <a:ext cx="4798069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spc="300" dirty="0">
              <a:solidFill>
                <a:srgbClr val="3D5063"/>
              </a:solidFill>
            </a:endParaRPr>
          </a:p>
          <a:p>
            <a:pPr algn="ctr"/>
            <a:r>
              <a:rPr lang="pt-BR" sz="2400" b="1" spc="300" dirty="0">
                <a:solidFill>
                  <a:srgbClr val="3D5063"/>
                </a:solidFill>
              </a:rPr>
              <a:t>Índice de Satisfação Interna</a:t>
            </a:r>
            <a:endParaRPr lang="pt-BR" sz="2400" b="1" dirty="0">
              <a:solidFill>
                <a:srgbClr val="3D5063"/>
              </a:solidFill>
            </a:endParaRPr>
          </a:p>
        </p:txBody>
      </p:sp>
      <p:pic>
        <p:nvPicPr>
          <p:cNvPr id="68" name="Imagem 6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9"/>
          <a:stretch/>
        </p:blipFill>
        <p:spPr>
          <a:xfrm>
            <a:off x="0" y="3"/>
            <a:ext cx="12192000" cy="1428539"/>
          </a:xfrm>
          <a:prstGeom prst="rect">
            <a:avLst/>
          </a:prstGeom>
        </p:spPr>
      </p:pic>
      <p:sp>
        <p:nvSpPr>
          <p:cNvPr id="69" name="Título 6"/>
          <p:cNvSpPr txBox="1">
            <a:spLocks/>
          </p:cNvSpPr>
          <p:nvPr/>
        </p:nvSpPr>
        <p:spPr>
          <a:xfrm>
            <a:off x="1894113" y="297463"/>
            <a:ext cx="8516983" cy="10788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3200" b="1" spc="300" dirty="0">
              <a:solidFill>
                <a:schemeClr val="bg1"/>
              </a:solidFill>
            </a:endParaRPr>
          </a:p>
          <a:p>
            <a:pPr algn="ctr"/>
            <a:r>
              <a:rPr lang="pt-BR" sz="3200" b="1" u="sng" spc="300" dirty="0">
                <a:solidFill>
                  <a:schemeClr val="bg1"/>
                </a:solidFill>
              </a:rPr>
              <a:t>Perspectiva: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  <a:r>
              <a:rPr lang="pt-BR" sz="3200" b="1" dirty="0">
                <a:solidFill>
                  <a:schemeClr val="bg1"/>
                </a:solidFill>
              </a:rPr>
              <a:t>Governança e Gestão</a:t>
            </a:r>
            <a:r>
              <a:rPr lang="pt-BR" sz="3200" b="1" spc="300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7" y="283815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1" name="Imagem 7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159" y="297463"/>
            <a:ext cx="1271520" cy="7719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2" name="Smiley Face 14">
            <a:extLst>
              <a:ext uri="{FF2B5EF4-FFF2-40B4-BE49-F238E27FC236}">
                <a16:creationId xmlns:a16="http://schemas.microsoft.com/office/drawing/2014/main" id="{BD37565A-D14C-4133-B9E1-D7F8BF1C6551}"/>
              </a:ext>
            </a:extLst>
          </p:cNvPr>
          <p:cNvSpPr/>
          <p:nvPr/>
        </p:nvSpPr>
        <p:spPr>
          <a:xfrm>
            <a:off x="2245446" y="442878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3" name="Smiley Face 12">
            <a:extLst>
              <a:ext uri="{FF2B5EF4-FFF2-40B4-BE49-F238E27FC236}">
                <a16:creationId xmlns:a16="http://schemas.microsoft.com/office/drawing/2014/main" id="{7F01996A-EF70-44A8-AD2D-1E270513DCED}"/>
              </a:ext>
            </a:extLst>
          </p:cNvPr>
          <p:cNvSpPr/>
          <p:nvPr/>
        </p:nvSpPr>
        <p:spPr>
          <a:xfrm>
            <a:off x="3943210" y="442878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4" name="Smiley Face 15">
            <a:extLst>
              <a:ext uri="{FF2B5EF4-FFF2-40B4-BE49-F238E27FC236}">
                <a16:creationId xmlns:a16="http://schemas.microsoft.com/office/drawing/2014/main" id="{7DB0A6EE-0534-4660-BA3C-A3E8C9FF112F}"/>
              </a:ext>
            </a:extLst>
          </p:cNvPr>
          <p:cNvSpPr/>
          <p:nvPr/>
        </p:nvSpPr>
        <p:spPr>
          <a:xfrm>
            <a:off x="3097399" y="4431857"/>
            <a:ext cx="553792" cy="553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6" name="Retângulo de cantos arredondados 15"/>
          <p:cNvSpPr/>
          <p:nvPr/>
        </p:nvSpPr>
        <p:spPr>
          <a:xfrm rot="20389051">
            <a:off x="10933400" y="1757172"/>
            <a:ext cx="850783" cy="444137"/>
          </a:xfrm>
          <a:prstGeom prst="roundRect">
            <a:avLst/>
          </a:prstGeom>
          <a:solidFill>
            <a:srgbClr val="EA664F"/>
          </a:solidFill>
          <a:ln>
            <a:solidFill>
              <a:srgbClr val="EA66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792278" y="1762539"/>
            <a:ext cx="235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>
                <a:solidFill>
                  <a:srgbClr val="3D5063"/>
                </a:solidFill>
              </a:rPr>
              <a:t>INDICADORES</a:t>
            </a:r>
          </a:p>
        </p:txBody>
      </p:sp>
    </p:spTree>
    <p:extLst>
      <p:ext uri="{BB962C8B-B14F-4D97-AF65-F5344CB8AC3E}">
        <p14:creationId xmlns:p14="http://schemas.microsoft.com/office/powerpoint/2010/main" val="373395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32</a:t>
            </a:fld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534016" y="3716309"/>
            <a:ext cx="56682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Criação </a:t>
            </a:r>
            <a:r>
              <a:rPr lang="pt-BR" dirty="0"/>
              <a:t>de programa interno de "desenvolvimento de embaixadores da Funpresp-Exe" por intermédio de profunda capacitação sobre previdência, planos de benefícios, etc., fazendo com que nossos colaboradores possam representar e "vender" a Fundação com mais assertividade e domínio.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Criar </a:t>
            </a:r>
            <a:r>
              <a:rPr lang="pt-BR" dirty="0"/>
              <a:t>programa para difundir conhecimento internamente, utilizando os talentos </a:t>
            </a:r>
            <a:r>
              <a:rPr lang="pt-BR" dirty="0" smtClean="0"/>
              <a:t>dos próprios colaboradores </a:t>
            </a:r>
            <a:r>
              <a:rPr lang="pt-BR" dirty="0"/>
              <a:t>em diversas áreas</a:t>
            </a:r>
            <a:r>
              <a:rPr lang="pt-B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Traçar </a:t>
            </a:r>
            <a:r>
              <a:rPr lang="pt-BR" dirty="0"/>
              <a:t>Plano de Ação para se tornar uma empresa GPTW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017897" y="1838146"/>
            <a:ext cx="5184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Elaborar Programa de Certificação para Conselheiros e Gestores da Fundação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106309" y="0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3000" b="1" u="sng" dirty="0" smtClean="0">
                <a:solidFill>
                  <a:srgbClr val="4B6478"/>
                </a:solidFill>
              </a:rPr>
              <a:t>07</a:t>
            </a:r>
            <a:endParaRPr lang="pt-BR" sz="3000" b="1" u="sng" dirty="0">
              <a:solidFill>
                <a:srgbClr val="4B6478"/>
              </a:solidFill>
            </a:endParaRPr>
          </a:p>
          <a:p>
            <a:pPr algn="ctr"/>
            <a:r>
              <a:rPr lang="pt-BR" sz="3000" b="1" dirty="0" smtClean="0">
                <a:solidFill>
                  <a:srgbClr val="4B6478"/>
                </a:solidFill>
              </a:rPr>
              <a:t>Zelar pelo clima e engajamento organizacional </a:t>
            </a:r>
            <a:endParaRPr lang="pt-BR" sz="3000" b="1" dirty="0">
              <a:solidFill>
                <a:srgbClr val="4B6478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078244" y="1322351"/>
            <a:ext cx="4858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  <a:p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6" name="Seta para a Direita 15"/>
          <p:cNvSpPr/>
          <p:nvPr/>
        </p:nvSpPr>
        <p:spPr>
          <a:xfrm>
            <a:off x="5651283" y="1887351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6617100" y="1224900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00B050"/>
                </a:solidFill>
              </a:rPr>
              <a:t>PAA 2023</a:t>
            </a:r>
            <a:endParaRPr lang="pt-BR" u="sng" dirty="0">
              <a:solidFill>
                <a:srgbClr val="00B050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617100" y="1784016"/>
            <a:ext cx="5184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Programa de Certificação para Conselheiros e Gestores da Fundação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92553" y="3200514"/>
            <a:ext cx="4858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20" name="Retângulo 19"/>
          <p:cNvSpPr/>
          <p:nvPr/>
        </p:nvSpPr>
        <p:spPr>
          <a:xfrm>
            <a:off x="6620853" y="2897130"/>
            <a:ext cx="5184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Programa de Capacitação “Embaixadores Funpresp”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Selo “</a:t>
            </a:r>
            <a:r>
              <a:rPr lang="pt-BR" dirty="0" err="1" smtClean="0">
                <a:solidFill>
                  <a:srgbClr val="00B050"/>
                </a:solidFill>
              </a:rPr>
              <a:t>Great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Place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to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Work</a:t>
            </a:r>
            <a:r>
              <a:rPr lang="pt-BR" dirty="0" smtClean="0">
                <a:solidFill>
                  <a:srgbClr val="00B050"/>
                </a:solidFill>
              </a:rPr>
              <a:t>”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 flipV="1">
            <a:off x="6098244" y="3255539"/>
            <a:ext cx="569552" cy="1470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V="1">
            <a:off x="5936974" y="3716309"/>
            <a:ext cx="834887" cy="2640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13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33</a:t>
            </a:fld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24869" y="2897130"/>
            <a:ext cx="61848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Criar cursos recorrentes e até </a:t>
            </a:r>
            <a:r>
              <a:rPr lang="pt-BR" dirty="0" err="1"/>
              <a:t>coachs</a:t>
            </a:r>
            <a:r>
              <a:rPr lang="pt-BR" dirty="0"/>
              <a:t> com atendimento personalizado para as lideranças existentes a fim de focar em autoconhecimento, inteligência emocional, empatia, foco no desenvolvimento de pessoas e como conseguir o engajamento da equipe (sinergia) para realização dos projetos.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Possibilidade de avaliação das lideranças por parte dos subordinados e acompanhamento da alta </a:t>
            </a:r>
            <a:r>
              <a:rPr lang="pt-BR" dirty="0" smtClean="0"/>
              <a:t>gestão</a:t>
            </a: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Revisão do Plano de Carreira de Analistas de Previdência Complementar da </a:t>
            </a:r>
            <a:r>
              <a:rPr lang="pt-BR" dirty="0" smtClean="0"/>
              <a:t>Funpresp-Exe</a:t>
            </a: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Plano de </a:t>
            </a:r>
            <a:r>
              <a:rPr lang="pt-BR" dirty="0" smtClean="0"/>
              <a:t>sucessão </a:t>
            </a:r>
            <a:r>
              <a:rPr lang="pt-BR" dirty="0"/>
              <a:t>de </a:t>
            </a:r>
            <a:r>
              <a:rPr lang="pt-BR" dirty="0" smtClean="0"/>
              <a:t>líderes </a:t>
            </a: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Programa de </a:t>
            </a:r>
            <a:r>
              <a:rPr lang="pt-BR" dirty="0" smtClean="0"/>
              <a:t>capacitação </a:t>
            </a:r>
            <a:r>
              <a:rPr lang="pt-BR" dirty="0"/>
              <a:t>e desenvolvimento dos profissionais, gestão por competências, construído conjuntamente entre os gestores e </a:t>
            </a:r>
            <a:r>
              <a:rPr lang="pt-BR" dirty="0" smtClean="0"/>
              <a:t>Gepes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1017897" y="1838146"/>
            <a:ext cx="5184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EA664F"/>
                </a:solidFill>
              </a:rPr>
              <a:t>Elaborar Programa de Certificação para Conselheiros e Gestores da Fundação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106309" y="0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u="sng" dirty="0">
                <a:solidFill>
                  <a:srgbClr val="4B6478"/>
                </a:solidFill>
              </a:rPr>
              <a:t>Objetivo Estratégico nº </a:t>
            </a:r>
            <a:r>
              <a:rPr lang="pt-BR" sz="3000" b="1" u="sng" dirty="0" smtClean="0">
                <a:solidFill>
                  <a:srgbClr val="4B6478"/>
                </a:solidFill>
              </a:rPr>
              <a:t>07</a:t>
            </a:r>
            <a:endParaRPr lang="pt-BR" sz="3000" b="1" u="sng" dirty="0">
              <a:solidFill>
                <a:srgbClr val="4B6478"/>
              </a:solidFill>
            </a:endParaRPr>
          </a:p>
          <a:p>
            <a:pPr algn="ctr"/>
            <a:r>
              <a:rPr lang="pt-BR" sz="3000" b="1" dirty="0" smtClean="0">
                <a:solidFill>
                  <a:srgbClr val="4B6478"/>
                </a:solidFill>
              </a:rPr>
              <a:t>Zelar pelo clima e engajamento organizacional </a:t>
            </a:r>
            <a:endParaRPr lang="pt-BR" sz="3000" b="1" dirty="0">
              <a:solidFill>
                <a:srgbClr val="4B6478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078244" y="1322351"/>
            <a:ext cx="4858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EA664F"/>
                </a:solidFill>
              </a:rPr>
              <a:t>Oriundo </a:t>
            </a:r>
            <a:r>
              <a:rPr lang="pt-BR" u="sng" dirty="0">
                <a:solidFill>
                  <a:srgbClr val="EA664F"/>
                </a:solidFill>
              </a:rPr>
              <a:t>dos Planos </a:t>
            </a:r>
            <a:r>
              <a:rPr lang="pt-BR" u="sng" dirty="0" smtClean="0">
                <a:solidFill>
                  <a:srgbClr val="EA664F"/>
                </a:solidFill>
              </a:rPr>
              <a:t>anteriores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EA664F"/>
              </a:solidFill>
            </a:endParaRPr>
          </a:p>
          <a:p>
            <a:endParaRPr lang="pt-BR" u="sng" dirty="0">
              <a:solidFill>
                <a:srgbClr val="EA664F"/>
              </a:solidFill>
            </a:endParaRPr>
          </a:p>
        </p:txBody>
      </p:sp>
      <p:sp>
        <p:nvSpPr>
          <p:cNvPr id="16" name="Seta para a Direita 15"/>
          <p:cNvSpPr/>
          <p:nvPr/>
        </p:nvSpPr>
        <p:spPr>
          <a:xfrm>
            <a:off x="5651283" y="1887351"/>
            <a:ext cx="446961" cy="410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6617100" y="1224900"/>
            <a:ext cx="485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 smtClean="0">
                <a:solidFill>
                  <a:srgbClr val="00B050"/>
                </a:solidFill>
              </a:rPr>
              <a:t>PAA 2023</a:t>
            </a:r>
            <a:endParaRPr lang="pt-BR" u="sng" dirty="0">
              <a:solidFill>
                <a:srgbClr val="00B050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617100" y="1784016"/>
            <a:ext cx="5184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Programa de Certificação para Conselheiros e Gestores da Fundação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03106" y="2497020"/>
            <a:ext cx="53014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u="sng" dirty="0" smtClean="0"/>
              <a:t>Novas sugestões</a:t>
            </a:r>
            <a:endParaRPr lang="pt-BR" sz="2000" u="sng" dirty="0"/>
          </a:p>
        </p:txBody>
      </p:sp>
      <p:sp>
        <p:nvSpPr>
          <p:cNvPr id="20" name="Retângulo 19"/>
          <p:cNvSpPr/>
          <p:nvPr/>
        </p:nvSpPr>
        <p:spPr>
          <a:xfrm>
            <a:off x="6620853" y="2897130"/>
            <a:ext cx="5184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Programa de Capacitação “Embaixadores Funpresp”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rgbClr val="00B050"/>
                </a:solidFill>
              </a:rPr>
              <a:t>Selo “</a:t>
            </a:r>
            <a:r>
              <a:rPr lang="pt-BR" dirty="0" err="1" smtClean="0">
                <a:solidFill>
                  <a:srgbClr val="00B050"/>
                </a:solidFill>
              </a:rPr>
              <a:t>Great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Place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to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 err="1" smtClean="0">
                <a:solidFill>
                  <a:srgbClr val="00B050"/>
                </a:solidFill>
              </a:rPr>
              <a:t>Work</a:t>
            </a:r>
            <a:r>
              <a:rPr lang="pt-BR" dirty="0" smtClean="0">
                <a:solidFill>
                  <a:srgbClr val="00B050"/>
                </a:solidFill>
              </a:rPr>
              <a:t>”</a:t>
            </a:r>
            <a:endParaRPr lang="pt-BR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2" name="Chave Direita 1"/>
          <p:cNvSpPr/>
          <p:nvPr/>
        </p:nvSpPr>
        <p:spPr>
          <a:xfrm>
            <a:off x="5936974" y="2897130"/>
            <a:ext cx="472731" cy="38243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6617100" y="4525651"/>
            <a:ext cx="3843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Já contemplados nos processos em curso na Gepes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545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34</a:t>
            </a:fld>
            <a:endParaRPr lang="pt-BR"/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1874200" y="4620545"/>
            <a:ext cx="10182818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pt-BR" sz="1600" dirty="0">
              <a:solidFill>
                <a:srgbClr val="4B6478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506527"/>
              </p:ext>
            </p:extLst>
          </p:nvPr>
        </p:nvGraphicFramePr>
        <p:xfrm>
          <a:off x="0" y="0"/>
          <a:ext cx="12192000" cy="7155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7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6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9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37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495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Objetivos Estratégicos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959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 Objetivo 01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>
                          <a:solidFill>
                            <a:schemeClr val="bg1"/>
                          </a:solidFill>
                        </a:rPr>
                        <a:t>Objetivo 02</a:t>
                      </a:r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 03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 04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 05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 06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Objetivo 07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875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Ser uma Entidade Focada no Cliente</a:t>
                      </a:r>
                    </a:p>
                    <a:p>
                      <a:pPr algn="ctr"/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Ser </a:t>
                      </a:r>
                      <a:r>
                        <a:rPr lang="pt-BR" sz="1200" b="1" dirty="0" smtClean="0">
                          <a:solidFill>
                            <a:schemeClr val="bg1"/>
                          </a:solidFill>
                        </a:rPr>
                        <a:t>Reconhecido </a:t>
                      </a:r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pela Qualidade e Credibilidade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Buscar Rentabilidade Consistente para os Planos/Perfis</a:t>
                      </a:r>
                    </a:p>
                    <a:p>
                      <a:pPr algn="ctr"/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Gerenciar Reservas Previdenciárias Compatíveis e Adequadas ao Participante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Garantir Governança de Alto Desempenho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Garantir Eficiência e Escala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Zelar pelo Clima e Engajamento Organizacional</a:t>
                      </a:r>
                    </a:p>
                  </a:txBody>
                  <a:tcPr>
                    <a:solidFill>
                      <a:srgbClr val="3D50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7684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Educação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Financeira e Previdenciária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Nova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estratégia de marketing digital/redes sociais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Serviços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aos assistidos na Sala do Participante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Automatização dos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Processos de Arrecadação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Automatização dos Processos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Cadastro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Empréstimos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para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servidores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BC/Legislativo 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Investimento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em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derivativos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Novo modelo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de perfis de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investimentos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Sistema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“front </a:t>
                      </a:r>
                      <a:r>
                        <a:rPr lang="pt-BR" sz="1400" baseline="0" dirty="0" err="1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400" baseline="0" dirty="0" err="1" smtClean="0">
                          <a:solidFill>
                            <a:schemeClr val="tx1"/>
                          </a:solidFill>
                        </a:rPr>
                        <a:t>back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Simulador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de expectativas dos benefícios não programados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Integração da Funpresp-Exe ao Gov.br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Funcionalidade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no aplicativo para acompanhamento de planejamento previdenciário </a:t>
                      </a: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Reformular a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Intranet (Comunicação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Interna como Gestão Estratégica)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Implementar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processo de avaliação dos Colegiados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Mapeamento e redesenho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de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 processos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Ampliação dos Meios de Pagamento (Débito Automático, PIX etc.)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Programa de Certificação para Conselheiros e Gestores da Fundação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Ø"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C4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311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Sistema Próprio de Gestão de Ouvidoria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Canal Externo de Denúncias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Plano de Dados Abertos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pt-B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pt-BR" sz="1400" dirty="0"/>
                    </a:p>
                    <a:p>
                      <a:pPr algn="l"/>
                      <a:endParaRPr lang="pt-BR" sz="1400" dirty="0"/>
                    </a:p>
                    <a:p>
                      <a:pPr algn="l"/>
                      <a:endParaRPr lang="pt-BR" sz="1400" dirty="0"/>
                    </a:p>
                    <a:p>
                      <a:pPr algn="l"/>
                      <a:endParaRPr lang="pt-BR" sz="1400" dirty="0"/>
                    </a:p>
                    <a:p>
                      <a:pPr algn="l"/>
                      <a:endParaRPr lang="pt-B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Criação de Planos Instituídos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Incorporação de Planos de benefícios de autarquias</a:t>
                      </a:r>
                      <a:r>
                        <a:rPr lang="pt-B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federais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Novos produtos ao participante (cartão de crédito, plano de saúde etc.)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Comunicação ao</a:t>
                      </a:r>
                      <a:r>
                        <a:rPr lang="pt-B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participante sobre investimentos e resultados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Investimento em crédito privado no exterior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Investimento ativo em renda variável no Brasil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direta de crédito privado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B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/>
                        <a:t>Certificação</a:t>
                      </a:r>
                      <a:r>
                        <a:rPr lang="pt-BR" sz="1400" baseline="0" dirty="0" smtClean="0"/>
                        <a:t> de governança e Compliance (</a:t>
                      </a:r>
                      <a:r>
                        <a:rPr lang="pt-BR" sz="1400" baseline="0" dirty="0" err="1" smtClean="0"/>
                        <a:t>Autorregulação</a:t>
                      </a:r>
                      <a:r>
                        <a:rPr lang="pt-BR" sz="1400" baseline="0" dirty="0" smtClean="0"/>
                        <a:t> Abrapp, Selo </a:t>
                      </a:r>
                      <a:r>
                        <a:rPr lang="pt-BR" sz="1400" baseline="0" dirty="0" err="1" smtClean="0"/>
                        <a:t>Pró-Ética</a:t>
                      </a:r>
                      <a:r>
                        <a:rPr lang="pt-BR" sz="1400" baseline="0" dirty="0" smtClean="0"/>
                        <a:t> e ISO 37301)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baseline="0" dirty="0" smtClean="0"/>
                        <a:t>Programa ESG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baseline="0" dirty="0" smtClean="0"/>
                        <a:t>Painel de Transparência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baseline="0" dirty="0" smtClean="0"/>
                        <a:t>Sistema de Gestão de Riscos</a:t>
                      </a:r>
                      <a:endParaRPr lang="pt-B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/>
                        <a:t>Redução do tempo de disponibilização</a:t>
                      </a:r>
                      <a:r>
                        <a:rPr lang="pt-BR" sz="1400" baseline="0" dirty="0" smtClean="0"/>
                        <a:t> da cota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baseline="0" dirty="0" smtClean="0"/>
                        <a:t>Redução de despesas administrativas (aluguel,  tarifas bancárias etc.)</a:t>
                      </a:r>
                      <a:endParaRPr lang="pt-B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/>
                        <a:t>Selo “</a:t>
                      </a:r>
                      <a:r>
                        <a:rPr lang="pt-BR" sz="1400" dirty="0" err="1" smtClean="0"/>
                        <a:t>Great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Place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to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Work</a:t>
                      </a:r>
                      <a:r>
                        <a:rPr lang="pt-BR" sz="1400" dirty="0" smtClean="0"/>
                        <a:t>”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 smtClean="0"/>
                        <a:t>Programa de Capacitação “Embaixadores</a:t>
                      </a:r>
                      <a:r>
                        <a:rPr lang="pt-BR" sz="1400" baseline="0" dirty="0" smtClean="0"/>
                        <a:t> Funpresp”</a:t>
                      </a:r>
                      <a:endParaRPr lang="pt-B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CaixaDeTexto 14"/>
          <p:cNvSpPr txBox="1"/>
          <p:nvPr/>
        </p:nvSpPr>
        <p:spPr>
          <a:xfrm rot="16200000">
            <a:off x="11187784" y="5943393"/>
            <a:ext cx="1459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Novas ações </a:t>
            </a:r>
          </a:p>
        </p:txBody>
      </p:sp>
      <p:sp>
        <p:nvSpPr>
          <p:cNvPr id="8" name="CaixaDeTexto 7"/>
          <p:cNvSpPr txBox="1"/>
          <p:nvPr/>
        </p:nvSpPr>
        <p:spPr>
          <a:xfrm rot="16200000">
            <a:off x="10874450" y="2697397"/>
            <a:ext cx="1988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Ações anos anteriores</a:t>
            </a:r>
          </a:p>
        </p:txBody>
      </p:sp>
      <p:sp>
        <p:nvSpPr>
          <p:cNvPr id="9" name="Rounded Rectangle 51">
            <a:extLst>
              <a:ext uri="{FF2B5EF4-FFF2-40B4-BE49-F238E27FC236}">
                <a16:creationId xmlns:a16="http://schemas.microsoft.com/office/drawing/2014/main" id="{899650AB-B4FC-42EE-9756-4C4FA4E2086E}"/>
              </a:ext>
            </a:extLst>
          </p:cNvPr>
          <p:cNvSpPr/>
          <p:nvPr/>
        </p:nvSpPr>
        <p:spPr>
          <a:xfrm rot="16200000" flipH="1">
            <a:off x="11434277" y="6134136"/>
            <a:ext cx="488433" cy="470169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31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>
                <a:solidFill>
                  <a:schemeClr val="bg1"/>
                </a:solidFill>
              </a:rPr>
              <a:t>35</a:t>
            </a:fld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4"/>
          <a:stretch/>
        </p:blipFill>
        <p:spPr>
          <a:xfrm>
            <a:off x="0" y="0"/>
            <a:ext cx="12192000" cy="696259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0" y="1081824"/>
            <a:ext cx="7778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spc="300" dirty="0">
                <a:solidFill>
                  <a:schemeClr val="bg1"/>
                </a:solidFill>
              </a:rPr>
              <a:t>Obrigado</a:t>
            </a:r>
            <a:endParaRPr lang="pt-BR" sz="3200" b="1" dirty="0">
              <a:solidFill>
                <a:srgbClr val="62B279"/>
              </a:solidFill>
              <a:latin typeface="Agenda Medium" charset="0"/>
              <a:ea typeface="Agenda Medium" charset="0"/>
              <a:cs typeface="Agenda Medium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809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4</a:t>
            </a:fld>
            <a:endParaRPr lang="pt-BR" dirty="0"/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Planos de Ação Anual (PAA)</a:t>
            </a:r>
          </a:p>
        </p:txBody>
      </p:sp>
      <p:graphicFrame>
        <p:nvGraphicFramePr>
          <p:cNvPr id="3" name="Diagrama 2"/>
          <p:cNvGraphicFramePr/>
          <p:nvPr/>
        </p:nvGraphicFramePr>
        <p:xfrm>
          <a:off x="0" y="2821576"/>
          <a:ext cx="12192000" cy="403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3745644" y="1522830"/>
            <a:ext cx="813294" cy="856275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60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7278344" y="1527675"/>
            <a:ext cx="836221" cy="82653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483657" y="1518738"/>
            <a:ext cx="874811" cy="84031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706139" y="845474"/>
            <a:ext cx="4779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4B6478"/>
                </a:solidFill>
              </a:rPr>
              <a:t>Total de ações propostas a cada ano</a:t>
            </a:r>
          </a:p>
          <a:p>
            <a:pPr algn="ctr"/>
            <a:endParaRPr lang="pt-BR" sz="2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9144000" y="1518738"/>
            <a:ext cx="2358887" cy="369332"/>
          </a:xfrm>
          <a:prstGeom prst="rect">
            <a:avLst/>
          </a:prstGeom>
          <a:solidFill>
            <a:srgbClr val="CBD8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Total = 98 ações</a:t>
            </a:r>
          </a:p>
        </p:txBody>
      </p:sp>
    </p:spTree>
    <p:extLst>
      <p:ext uri="{BB962C8B-B14F-4D97-AF65-F5344CB8AC3E}">
        <p14:creationId xmlns:p14="http://schemas.microsoft.com/office/powerpoint/2010/main" val="34908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5</a:t>
            </a:fld>
            <a:endParaRPr lang="pt-BR" dirty="0"/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Planos de Ação Anual (PAA)</a:t>
            </a:r>
          </a:p>
        </p:txBody>
      </p:sp>
      <p:graphicFrame>
        <p:nvGraphicFramePr>
          <p:cNvPr id="3" name="Diagrama 2"/>
          <p:cNvGraphicFramePr/>
          <p:nvPr/>
        </p:nvGraphicFramePr>
        <p:xfrm>
          <a:off x="0" y="2821576"/>
          <a:ext cx="12192000" cy="403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3745644" y="1522830"/>
            <a:ext cx="813294" cy="856275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60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7278344" y="1527675"/>
            <a:ext cx="836221" cy="82653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483657" y="1518738"/>
            <a:ext cx="874811" cy="84031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743200" y="845474"/>
            <a:ext cx="6533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4B6478"/>
                </a:solidFill>
              </a:rPr>
              <a:t>Total de ações remanescentes no início de 2022</a:t>
            </a:r>
          </a:p>
          <a:p>
            <a:pPr algn="ctr"/>
            <a:endParaRPr lang="pt-BR" sz="2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9144000" y="1518738"/>
            <a:ext cx="2358887" cy="369332"/>
          </a:xfrm>
          <a:prstGeom prst="rect">
            <a:avLst/>
          </a:prstGeom>
          <a:solidFill>
            <a:srgbClr val="CBD8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Total = 50 ações</a:t>
            </a:r>
          </a:p>
        </p:txBody>
      </p:sp>
    </p:spTree>
    <p:extLst>
      <p:ext uri="{BB962C8B-B14F-4D97-AF65-F5344CB8AC3E}">
        <p14:creationId xmlns:p14="http://schemas.microsoft.com/office/powerpoint/2010/main" val="517909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6</a:t>
            </a:fld>
            <a:endParaRPr lang="pt-BR" dirty="0"/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Planos de Ação Anual (PAA)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82048584"/>
              </p:ext>
            </p:extLst>
          </p:nvPr>
        </p:nvGraphicFramePr>
        <p:xfrm>
          <a:off x="0" y="2821576"/>
          <a:ext cx="12192000" cy="403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3745644" y="1522830"/>
            <a:ext cx="813294" cy="856275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60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7278344" y="1527675"/>
            <a:ext cx="836221" cy="82653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483657" y="1518738"/>
            <a:ext cx="874811" cy="84031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3745645" y="1522831"/>
            <a:ext cx="813294" cy="856275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1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7278345" y="1527676"/>
            <a:ext cx="836221" cy="82653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2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483658" y="1518739"/>
            <a:ext cx="874811" cy="84031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743200" y="845474"/>
            <a:ext cx="6533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4B6478"/>
                </a:solidFill>
              </a:rPr>
              <a:t>Total de ações remanescentes ao final de 2022</a:t>
            </a:r>
          </a:p>
          <a:p>
            <a:pPr algn="ctr"/>
            <a:endParaRPr lang="pt-BR" sz="24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9144000" y="1518738"/>
            <a:ext cx="2358887" cy="369332"/>
          </a:xfrm>
          <a:prstGeom prst="rect">
            <a:avLst/>
          </a:prstGeom>
          <a:solidFill>
            <a:srgbClr val="CBD8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Total = </a:t>
            </a:r>
            <a:r>
              <a:rPr lang="pt-BR" b="1" dirty="0" smtClean="0">
                <a:solidFill>
                  <a:schemeClr val="bg1"/>
                </a:solidFill>
              </a:rPr>
              <a:t>17 </a:t>
            </a:r>
            <a:r>
              <a:rPr lang="pt-BR" b="1" dirty="0">
                <a:solidFill>
                  <a:schemeClr val="bg1"/>
                </a:solidFill>
              </a:rPr>
              <a:t>ações</a:t>
            </a:r>
          </a:p>
        </p:txBody>
      </p:sp>
    </p:spTree>
    <p:extLst>
      <p:ext uri="{BB962C8B-B14F-4D97-AF65-F5344CB8AC3E}">
        <p14:creationId xmlns:p14="http://schemas.microsoft.com/office/powerpoint/2010/main" val="19080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7</a:t>
            </a:fld>
            <a:endParaRPr lang="pt-BR"/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1" y="-2556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Planos de Ação Anual (PAA)</a:t>
            </a:r>
          </a:p>
        </p:txBody>
      </p:sp>
      <p:sp>
        <p:nvSpPr>
          <p:cNvPr id="6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3745645" y="1522831"/>
            <a:ext cx="813294" cy="856275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7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7278345" y="1527676"/>
            <a:ext cx="836221" cy="82653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483658" y="1518739"/>
            <a:ext cx="874811" cy="84031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76C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1874200" y="4620545"/>
            <a:ext cx="10182818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1600" b="1" u="sng" dirty="0">
                <a:solidFill>
                  <a:srgbClr val="4B6478"/>
                </a:solidFill>
              </a:rPr>
              <a:t>PAA 2022: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Elaborar Programa de Certificação para Conselheiros e Gestores   da Fundação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Desenvolver interação dos aplicativos Funpresp-Exe e </a:t>
            </a:r>
            <a:r>
              <a:rPr lang="pt-BR" sz="1600" dirty="0" err="1">
                <a:solidFill>
                  <a:srgbClr val="4B6478"/>
                </a:solidFill>
              </a:rPr>
              <a:t>SouGov</a:t>
            </a:r>
            <a:endParaRPr lang="pt-BR" sz="1600" dirty="0">
              <a:solidFill>
                <a:srgbClr val="4B6478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Operacionalizar empréstimos para o BACEN/Legislativo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Desenvolver projeto para aplicação em derivativos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Revisão do modelo de perfis de investimentos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Implementar processo de avaliação dos Colegiados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Elaborar nova estratégia de marketing digital/redes sociais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Oferecer serviço de assessoria previdenciária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Disponibilizar serviços aos assistidos na Sala do Participante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Desenvolver funcionalidade no aplicativo da Funpresp para acompanhamento de planejamento </a:t>
            </a:r>
            <a:r>
              <a:rPr lang="pt-BR" sz="1600" dirty="0" smtClean="0">
                <a:solidFill>
                  <a:srgbClr val="4B6478"/>
                </a:solidFill>
              </a:rPr>
              <a:t>previdenciário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solidFill>
                  <a:srgbClr val="4B6478"/>
                </a:solidFill>
              </a:rPr>
              <a:t>Sistema front-</a:t>
            </a:r>
            <a:r>
              <a:rPr lang="pt-BR" sz="1600" dirty="0" err="1" smtClean="0">
                <a:solidFill>
                  <a:srgbClr val="4B6478"/>
                </a:solidFill>
              </a:rPr>
              <a:t>to</a:t>
            </a:r>
            <a:r>
              <a:rPr lang="pt-BR" sz="1600" dirty="0" smtClean="0">
                <a:solidFill>
                  <a:srgbClr val="4B6478"/>
                </a:solidFill>
              </a:rPr>
              <a:t>-</a:t>
            </a:r>
            <a:r>
              <a:rPr lang="pt-BR" sz="1600" dirty="0" err="1" smtClean="0">
                <a:solidFill>
                  <a:srgbClr val="4B6478"/>
                </a:solidFill>
              </a:rPr>
              <a:t>back</a:t>
            </a:r>
            <a:endParaRPr lang="pt-BR" sz="1600" dirty="0">
              <a:solidFill>
                <a:srgbClr val="4B6478"/>
              </a:solidFill>
            </a:endParaRPr>
          </a:p>
        </p:txBody>
      </p:sp>
      <p:sp>
        <p:nvSpPr>
          <p:cNvPr id="13" name="Título 6"/>
          <p:cNvSpPr txBox="1">
            <a:spLocks/>
          </p:cNvSpPr>
          <p:nvPr/>
        </p:nvSpPr>
        <p:spPr>
          <a:xfrm>
            <a:off x="1364748" y="2637484"/>
            <a:ext cx="3847332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1600" b="1" u="sng" dirty="0">
                <a:solidFill>
                  <a:srgbClr val="4B6478"/>
                </a:solidFill>
              </a:rPr>
              <a:t>PAA 2020: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Reformular a Intranet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Automatizar Processos de Arrecadação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Automatizar Processos de Cadastro</a:t>
            </a:r>
          </a:p>
          <a:p>
            <a:pPr algn="just"/>
            <a:endParaRPr lang="pt-BR" sz="1600" b="1" u="sng" dirty="0">
              <a:solidFill>
                <a:srgbClr val="4B6478"/>
              </a:solidFill>
            </a:endParaRPr>
          </a:p>
        </p:txBody>
      </p:sp>
      <p:sp>
        <p:nvSpPr>
          <p:cNvPr id="14" name="Título 6"/>
          <p:cNvSpPr txBox="1">
            <a:spLocks/>
          </p:cNvSpPr>
          <p:nvPr/>
        </p:nvSpPr>
        <p:spPr>
          <a:xfrm>
            <a:off x="5799908" y="2637483"/>
            <a:ext cx="6701246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1600" b="1" u="sng" dirty="0">
                <a:solidFill>
                  <a:srgbClr val="4B6478"/>
                </a:solidFill>
              </a:rPr>
              <a:t>PAA 2021: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Ampliar Meios de Pagamento (Débito Automático, PIX etc.)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Aperfeiçoar simulador de expectativas dos benefícios não programados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B6478"/>
                </a:solidFill>
              </a:rPr>
              <a:t>Ampliar as ações de Educação Financeira e Previdenciária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43200" y="845474"/>
            <a:ext cx="6533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4B6478"/>
                </a:solidFill>
              </a:rPr>
              <a:t>Lista de ações remanescentes ao final de 2022</a:t>
            </a:r>
          </a:p>
          <a:p>
            <a:pPr algn="ctr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94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67654-A65D-4322-86E3-AE99C3423E7A}" type="slidenum">
              <a:rPr lang="pt-BR" smtClean="0"/>
              <a:t>8</a:t>
            </a:fld>
            <a:endParaRPr lang="pt-BR" dirty="0"/>
          </a:p>
        </p:txBody>
      </p:sp>
      <p:grpSp>
        <p:nvGrpSpPr>
          <p:cNvPr id="8" name="Group 7"/>
          <p:cNvGrpSpPr/>
          <p:nvPr/>
        </p:nvGrpSpPr>
        <p:grpSpPr>
          <a:xfrm>
            <a:off x="1970354" y="1404435"/>
            <a:ext cx="5047470" cy="4632244"/>
            <a:chOff x="1767246" y="2090027"/>
            <a:chExt cx="5047470" cy="4632244"/>
          </a:xfrm>
          <a:solidFill>
            <a:srgbClr val="4B6478"/>
          </a:solidFill>
        </p:grpSpPr>
        <p:sp>
          <p:nvSpPr>
            <p:cNvPr id="13" name="Diamond 31">
              <a:extLst>
                <a:ext uri="{FF2B5EF4-FFF2-40B4-BE49-F238E27FC236}">
                  <a16:creationId xmlns:a16="http://schemas.microsoft.com/office/drawing/2014/main" id="{B93BF9D9-673E-47C8-9EA1-F3761E12788C}"/>
                </a:ext>
              </a:extLst>
            </p:cNvPr>
            <p:cNvSpPr/>
            <p:nvPr/>
          </p:nvSpPr>
          <p:spPr>
            <a:xfrm>
              <a:off x="4523890" y="4431446"/>
              <a:ext cx="2290826" cy="2290825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4" name="Diamond 52">
              <a:extLst>
                <a:ext uri="{FF2B5EF4-FFF2-40B4-BE49-F238E27FC236}">
                  <a16:creationId xmlns:a16="http://schemas.microsoft.com/office/drawing/2014/main" id="{6078BC5D-66A4-4642-9FCC-88A1B2E5A3E6}"/>
                </a:ext>
              </a:extLst>
            </p:cNvPr>
            <p:cNvSpPr/>
            <p:nvPr/>
          </p:nvSpPr>
          <p:spPr>
            <a:xfrm>
              <a:off x="3626678" y="2965349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5" name="Diamond 53">
              <a:extLst>
                <a:ext uri="{FF2B5EF4-FFF2-40B4-BE49-F238E27FC236}">
                  <a16:creationId xmlns:a16="http://schemas.microsoft.com/office/drawing/2014/main" id="{F5EA0F88-09B2-4B48-9C4D-988DB01AD7E5}"/>
                </a:ext>
              </a:extLst>
            </p:cNvPr>
            <p:cNvSpPr/>
            <p:nvPr/>
          </p:nvSpPr>
          <p:spPr>
            <a:xfrm>
              <a:off x="5457177" y="3553831"/>
              <a:ext cx="1141411" cy="1141411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6" name="Diamond 54">
              <a:extLst>
                <a:ext uri="{FF2B5EF4-FFF2-40B4-BE49-F238E27FC236}">
                  <a16:creationId xmlns:a16="http://schemas.microsoft.com/office/drawing/2014/main" id="{C552C5A0-9CB7-43EA-A984-32499E135081}"/>
                </a:ext>
              </a:extLst>
            </p:cNvPr>
            <p:cNvSpPr/>
            <p:nvPr/>
          </p:nvSpPr>
          <p:spPr>
            <a:xfrm>
              <a:off x="3836371" y="2090027"/>
              <a:ext cx="2659497" cy="2672567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7" name="Diamond 55">
              <a:extLst>
                <a:ext uri="{FF2B5EF4-FFF2-40B4-BE49-F238E27FC236}">
                  <a16:creationId xmlns:a16="http://schemas.microsoft.com/office/drawing/2014/main" id="{5AD9C9E2-151F-4CFA-AD5D-7B5CC0A1C28B}"/>
                </a:ext>
              </a:extLst>
            </p:cNvPr>
            <p:cNvSpPr/>
            <p:nvPr/>
          </p:nvSpPr>
          <p:spPr>
            <a:xfrm>
              <a:off x="3408768" y="4992152"/>
              <a:ext cx="1028449" cy="1028448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8" name="Diamond 56">
              <a:extLst>
                <a:ext uri="{FF2B5EF4-FFF2-40B4-BE49-F238E27FC236}">
                  <a16:creationId xmlns:a16="http://schemas.microsoft.com/office/drawing/2014/main" id="{C6964116-454B-4EB8-9B70-27C5DDD768D0}"/>
                </a:ext>
              </a:extLst>
            </p:cNvPr>
            <p:cNvSpPr/>
            <p:nvPr/>
          </p:nvSpPr>
          <p:spPr>
            <a:xfrm>
              <a:off x="6097520" y="4416617"/>
              <a:ext cx="702986" cy="673425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9" name="Diamond 57">
              <a:extLst>
                <a:ext uri="{FF2B5EF4-FFF2-40B4-BE49-F238E27FC236}">
                  <a16:creationId xmlns:a16="http://schemas.microsoft.com/office/drawing/2014/main" id="{453C91AC-6463-41FD-879E-6E4D18675B50}"/>
                </a:ext>
              </a:extLst>
            </p:cNvPr>
            <p:cNvSpPr/>
            <p:nvPr/>
          </p:nvSpPr>
          <p:spPr>
            <a:xfrm>
              <a:off x="2156425" y="3330461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0" name="Diamond 58">
              <a:extLst>
                <a:ext uri="{FF2B5EF4-FFF2-40B4-BE49-F238E27FC236}">
                  <a16:creationId xmlns:a16="http://schemas.microsoft.com/office/drawing/2014/main" id="{FBD28FCE-CCB1-491E-8714-9CB5F20F5BA3}"/>
                </a:ext>
              </a:extLst>
            </p:cNvPr>
            <p:cNvSpPr/>
            <p:nvPr/>
          </p:nvSpPr>
          <p:spPr>
            <a:xfrm>
              <a:off x="3229438" y="5388585"/>
              <a:ext cx="426621" cy="426621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1" name="Diamond 59">
              <a:extLst>
                <a:ext uri="{FF2B5EF4-FFF2-40B4-BE49-F238E27FC236}">
                  <a16:creationId xmlns:a16="http://schemas.microsoft.com/office/drawing/2014/main" id="{B118F888-EED8-46D6-9CF1-925FE2FC9CF2}"/>
                </a:ext>
              </a:extLst>
            </p:cNvPr>
            <p:cNvSpPr/>
            <p:nvPr/>
          </p:nvSpPr>
          <p:spPr>
            <a:xfrm>
              <a:off x="3868124" y="4193136"/>
              <a:ext cx="1305930" cy="1285736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2" name="RBContent56">
              <a:extLst>
                <a:ext uri="{FF2B5EF4-FFF2-40B4-BE49-F238E27FC236}">
                  <a16:creationId xmlns:a16="http://schemas.microsoft.com/office/drawing/2014/main" id="{AD1321C2-C712-41C8-9D57-094CAE4D9F12}"/>
                </a:ext>
              </a:extLst>
            </p:cNvPr>
            <p:cNvSpPr txBox="1">
              <a:spLocks/>
            </p:cNvSpPr>
            <p:nvPr/>
          </p:nvSpPr>
          <p:spPr>
            <a:xfrm>
              <a:off x="4437679" y="2590103"/>
              <a:ext cx="1491742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Missão</a:t>
              </a:r>
            </a:p>
          </p:txBody>
        </p:sp>
        <p:sp>
          <p:nvSpPr>
            <p:cNvPr id="23" name="RBContent56">
              <a:extLst>
                <a:ext uri="{FF2B5EF4-FFF2-40B4-BE49-F238E27FC236}">
                  <a16:creationId xmlns:a16="http://schemas.microsoft.com/office/drawing/2014/main" id="{C6C8A907-8243-4939-A207-6D9FBA21BC3E}"/>
                </a:ext>
              </a:extLst>
            </p:cNvPr>
            <p:cNvSpPr txBox="1">
              <a:spLocks/>
            </p:cNvSpPr>
            <p:nvPr/>
          </p:nvSpPr>
          <p:spPr>
            <a:xfrm>
              <a:off x="5045004" y="5044007"/>
              <a:ext cx="1247459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Valores</a:t>
              </a:r>
            </a:p>
          </p:txBody>
        </p:sp>
        <p:sp>
          <p:nvSpPr>
            <p:cNvPr id="24" name="RBContent6">
              <a:extLst>
                <a:ext uri="{FF2B5EF4-FFF2-40B4-BE49-F238E27FC236}">
                  <a16:creationId xmlns:a16="http://schemas.microsoft.com/office/drawing/2014/main" id="{6B7614F7-29B7-49B8-A147-4692B7834C4C}"/>
                </a:ext>
              </a:extLst>
            </p:cNvPr>
            <p:cNvSpPr txBox="1">
              <a:spLocks/>
            </p:cNvSpPr>
            <p:nvPr/>
          </p:nvSpPr>
          <p:spPr>
            <a:xfrm>
              <a:off x="4067692" y="3093911"/>
              <a:ext cx="2158833" cy="623248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dirty="0">
                  <a:solidFill>
                    <a:srgbClr val="FFFFFF"/>
                  </a:solidFill>
                  <a:sym typeface="+mn-lt"/>
                </a:rPr>
                <a:t>Zelar pela segurança e prosperidade do servidor e de sua família hoje e amanhã</a:t>
              </a:r>
            </a:p>
          </p:txBody>
        </p:sp>
        <p:sp>
          <p:nvSpPr>
            <p:cNvPr id="25" name="Diamond 37">
              <a:extLst>
                <a:ext uri="{FF2B5EF4-FFF2-40B4-BE49-F238E27FC236}">
                  <a16:creationId xmlns:a16="http://schemas.microsoft.com/office/drawing/2014/main" id="{72A65C8A-8C28-4BC5-BCC9-742E7A11418D}"/>
                </a:ext>
              </a:extLst>
            </p:cNvPr>
            <p:cNvSpPr/>
            <p:nvPr/>
          </p:nvSpPr>
          <p:spPr>
            <a:xfrm>
              <a:off x="2097535" y="2903605"/>
              <a:ext cx="2319630" cy="2319629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26" name="RBContent56">
              <a:extLst>
                <a:ext uri="{FF2B5EF4-FFF2-40B4-BE49-F238E27FC236}">
                  <a16:creationId xmlns:a16="http://schemas.microsoft.com/office/drawing/2014/main" id="{EDBC12E4-5008-4D65-832C-23FAC25F1895}"/>
                </a:ext>
              </a:extLst>
            </p:cNvPr>
            <p:cNvSpPr txBox="1">
              <a:spLocks/>
            </p:cNvSpPr>
            <p:nvPr/>
          </p:nvSpPr>
          <p:spPr>
            <a:xfrm>
              <a:off x="2636655" y="3394557"/>
              <a:ext cx="1125407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rgbClr val="FFFFFF"/>
                  </a:solidFill>
                  <a:sym typeface="+mn-lt"/>
                </a:rPr>
                <a:t>Visão</a:t>
              </a:r>
            </a:p>
          </p:txBody>
        </p:sp>
        <p:sp>
          <p:nvSpPr>
            <p:cNvPr id="27" name="RBContent6">
              <a:extLst>
                <a:ext uri="{FF2B5EF4-FFF2-40B4-BE49-F238E27FC236}">
                  <a16:creationId xmlns:a16="http://schemas.microsoft.com/office/drawing/2014/main" id="{915AF1CE-2F5D-4D42-80D0-09993D70BB67}"/>
                </a:ext>
              </a:extLst>
            </p:cNvPr>
            <p:cNvSpPr txBox="1">
              <a:spLocks/>
            </p:cNvSpPr>
            <p:nvPr/>
          </p:nvSpPr>
          <p:spPr>
            <a:xfrm>
              <a:off x="2395263" y="3789002"/>
              <a:ext cx="1724175" cy="830997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spc="-30" dirty="0">
                  <a:solidFill>
                    <a:srgbClr val="FFFFFF"/>
                  </a:solidFill>
                  <a:sym typeface="+mn-lt"/>
                </a:rPr>
                <a:t>Ser a instituição privada de previdência líder no segmento de servidores públicos</a:t>
              </a:r>
            </a:p>
          </p:txBody>
        </p:sp>
        <p:sp>
          <p:nvSpPr>
            <p:cNvPr id="28" name="RBContent6">
              <a:extLst>
                <a:ext uri="{FF2B5EF4-FFF2-40B4-BE49-F238E27FC236}">
                  <a16:creationId xmlns:a16="http://schemas.microsoft.com/office/drawing/2014/main" id="{81D79691-B4C4-413B-8ACC-4E05D4F1D1CB}"/>
                </a:ext>
              </a:extLst>
            </p:cNvPr>
            <p:cNvSpPr txBox="1">
              <a:spLocks/>
            </p:cNvSpPr>
            <p:nvPr/>
          </p:nvSpPr>
          <p:spPr>
            <a:xfrm>
              <a:off x="4807413" y="5522574"/>
              <a:ext cx="1696407" cy="701474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1.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Transparência</a:t>
              </a:r>
            </a:p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2.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Confiança</a:t>
              </a:r>
            </a:p>
            <a:p>
              <a:pPr algn="ctr" fontAlgn="base">
                <a:lnSpc>
                  <a:spcPts val="1400"/>
                </a:lnSpc>
                <a:spcBef>
                  <a:spcPts val="600"/>
                </a:spcBef>
                <a:spcAft>
                  <a:spcPct val="0"/>
                </a:spcAft>
                <a:buSzPct val="100000"/>
              </a:pPr>
              <a:r>
                <a:rPr lang="pt-BR" sz="1500" b="1" spc="-20" dirty="0">
                  <a:solidFill>
                    <a:srgbClr val="FFFFFF"/>
                  </a:solidFill>
                  <a:sym typeface="+mn-lt"/>
                </a:rPr>
                <a:t>3. </a:t>
              </a:r>
              <a:r>
                <a:rPr lang="pt-BR" sz="1500" spc="-20" dirty="0">
                  <a:solidFill>
                    <a:srgbClr val="FFFFFF"/>
                  </a:solidFill>
                  <a:sym typeface="+mn-lt"/>
                </a:rPr>
                <a:t>Empatia</a:t>
              </a:r>
            </a:p>
          </p:txBody>
        </p:sp>
        <p:sp>
          <p:nvSpPr>
            <p:cNvPr id="29" name="Diamond 33">
              <a:extLst>
                <a:ext uri="{FF2B5EF4-FFF2-40B4-BE49-F238E27FC236}">
                  <a16:creationId xmlns:a16="http://schemas.microsoft.com/office/drawing/2014/main" id="{6078BC5D-66A4-4642-9FCC-88A1B2E5A3E6}"/>
                </a:ext>
              </a:extLst>
            </p:cNvPr>
            <p:cNvSpPr/>
            <p:nvPr/>
          </p:nvSpPr>
          <p:spPr>
            <a:xfrm>
              <a:off x="4267289" y="5601895"/>
              <a:ext cx="367487" cy="367487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30" name="Diamond 41">
              <a:extLst>
                <a:ext uri="{FF2B5EF4-FFF2-40B4-BE49-F238E27FC236}">
                  <a16:creationId xmlns:a16="http://schemas.microsoft.com/office/drawing/2014/main" id="{453C91AC-6463-41FD-879E-6E4D18675B50}"/>
                </a:ext>
              </a:extLst>
            </p:cNvPr>
            <p:cNvSpPr/>
            <p:nvPr/>
          </p:nvSpPr>
          <p:spPr>
            <a:xfrm>
              <a:off x="1767246" y="3483286"/>
              <a:ext cx="526805" cy="526805"/>
            </a:xfrm>
            <a:prstGeom prst="diamond">
              <a:avLst/>
            </a:prstGeom>
            <a:solidFill>
              <a:srgbClr val="76C48C"/>
            </a:solidFill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9821" y="3331208"/>
            <a:ext cx="2902891" cy="2849499"/>
            <a:chOff x="511487" y="4112049"/>
            <a:chExt cx="2902891" cy="2849499"/>
          </a:xfrm>
          <a:solidFill>
            <a:srgbClr val="4B6478"/>
          </a:solidFill>
          <a:effectLst/>
        </p:grpSpPr>
        <p:sp>
          <p:nvSpPr>
            <p:cNvPr id="10" name="Diamond 32">
              <a:extLst>
                <a:ext uri="{FF2B5EF4-FFF2-40B4-BE49-F238E27FC236}">
                  <a16:creationId xmlns:a16="http://schemas.microsoft.com/office/drawing/2014/main" id="{B118F888-EED8-46D6-9CF1-925FE2FC9CF2}"/>
                </a:ext>
              </a:extLst>
            </p:cNvPr>
            <p:cNvSpPr/>
            <p:nvPr/>
          </p:nvSpPr>
          <p:spPr>
            <a:xfrm>
              <a:off x="511487" y="4112049"/>
              <a:ext cx="2902891" cy="2849499"/>
            </a:xfrm>
            <a:prstGeom prst="diamond">
              <a:avLst/>
            </a:prstGeom>
            <a:grpFill/>
            <a:ln w="9525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72000" tIns="72000" rIns="72000" bIns="72000" rtlCol="0" anchor="t" anchorCtr="0">
              <a:no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</a:pPr>
              <a:endParaRPr lang="pt-BR" sz="1500" dirty="0">
                <a:solidFill>
                  <a:srgbClr val="000000"/>
                </a:solidFill>
              </a:endParaRPr>
            </a:p>
          </p:txBody>
        </p:sp>
        <p:sp>
          <p:nvSpPr>
            <p:cNvPr id="11" name="RBContent56">
              <a:extLst>
                <a:ext uri="{FF2B5EF4-FFF2-40B4-BE49-F238E27FC236}">
                  <a16:creationId xmlns:a16="http://schemas.microsoft.com/office/drawing/2014/main" id="{C6C8A907-8243-4939-A207-6D9FBA21BC3E}"/>
                </a:ext>
              </a:extLst>
            </p:cNvPr>
            <p:cNvSpPr txBox="1">
              <a:spLocks/>
            </p:cNvSpPr>
            <p:nvPr/>
          </p:nvSpPr>
          <p:spPr>
            <a:xfrm>
              <a:off x="1378774" y="4720001"/>
              <a:ext cx="1304677" cy="318549"/>
            </a:xfrm>
            <a:prstGeom prst="rect">
              <a:avLst/>
            </a:prstGeom>
            <a:solidFill>
              <a:srgbClr val="76C48C"/>
            </a:solidFill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2300" b="1" dirty="0">
                  <a:solidFill>
                    <a:schemeClr val="bg1"/>
                  </a:solidFill>
                  <a:sym typeface="+mn-lt"/>
                </a:rPr>
                <a:t>Propósito</a:t>
              </a:r>
            </a:p>
          </p:txBody>
        </p:sp>
        <p:sp>
          <p:nvSpPr>
            <p:cNvPr id="12" name="RBContent6">
              <a:extLst>
                <a:ext uri="{FF2B5EF4-FFF2-40B4-BE49-F238E27FC236}">
                  <a16:creationId xmlns:a16="http://schemas.microsoft.com/office/drawing/2014/main" id="{915AF1CE-2F5D-4D42-80D0-09993D70BB67}"/>
                </a:ext>
              </a:extLst>
            </p:cNvPr>
            <p:cNvSpPr txBox="1">
              <a:spLocks/>
            </p:cNvSpPr>
            <p:nvPr/>
          </p:nvSpPr>
          <p:spPr>
            <a:xfrm>
              <a:off x="1082815" y="5130806"/>
              <a:ext cx="1896593" cy="830997"/>
            </a:xfrm>
            <a:prstGeom prst="rect">
              <a:avLst/>
            </a:prstGeom>
            <a:grp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SzPct val="100000"/>
              </a:pPr>
              <a:r>
                <a:rPr lang="pt-BR" sz="1500" spc="-30" dirty="0">
                  <a:solidFill>
                    <a:schemeClr val="bg1"/>
                  </a:solidFill>
                  <a:sym typeface="+mn-lt"/>
                </a:rPr>
                <a:t>Ser o exemplo na gestão previdenciária brasileira regida pelos interesses dos participantes</a:t>
              </a:r>
            </a:p>
          </p:txBody>
        </p:sp>
      </p:grpSp>
      <p:grpSp>
        <p:nvGrpSpPr>
          <p:cNvPr id="101" name="Group 47"/>
          <p:cNvGrpSpPr/>
          <p:nvPr/>
        </p:nvGrpSpPr>
        <p:grpSpPr>
          <a:xfrm>
            <a:off x="8011435" y="3379815"/>
            <a:ext cx="2521823" cy="585980"/>
            <a:chOff x="738000" y="2393148"/>
            <a:chExt cx="2521823" cy="585980"/>
          </a:xfrm>
        </p:grpSpPr>
        <p:sp>
          <p:nvSpPr>
            <p:cNvPr id="102" name="LegendIcon"/>
            <p:cNvSpPr/>
            <p:nvPr/>
          </p:nvSpPr>
          <p:spPr>
            <a:xfrm>
              <a:off x="738000" y="2393148"/>
              <a:ext cx="116359" cy="585980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3" name="637091030261875379Table First Content Row Header 17"/>
            <p:cNvSpPr txBox="1"/>
            <p:nvPr/>
          </p:nvSpPr>
          <p:spPr>
            <a:xfrm>
              <a:off x="935596" y="2393148"/>
              <a:ext cx="2324227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Buscar rentabilidade consistente para os planos/perfis</a:t>
              </a:r>
            </a:p>
          </p:txBody>
        </p:sp>
      </p:grpSp>
      <p:grpSp>
        <p:nvGrpSpPr>
          <p:cNvPr id="104" name="Group 50"/>
          <p:cNvGrpSpPr/>
          <p:nvPr/>
        </p:nvGrpSpPr>
        <p:grpSpPr>
          <a:xfrm>
            <a:off x="8005475" y="2839962"/>
            <a:ext cx="2538439" cy="360099"/>
            <a:chOff x="738000" y="4205812"/>
            <a:chExt cx="2538439" cy="360099"/>
          </a:xfrm>
        </p:grpSpPr>
        <p:sp>
          <p:nvSpPr>
            <p:cNvPr id="105" name="LegendIcon"/>
            <p:cNvSpPr/>
            <p:nvPr/>
          </p:nvSpPr>
          <p:spPr>
            <a:xfrm>
              <a:off x="738000" y="4205812"/>
              <a:ext cx="108000" cy="18004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6" name="637091030261875379Table First Content Row Header 25"/>
            <p:cNvSpPr txBox="1"/>
            <p:nvPr/>
          </p:nvSpPr>
          <p:spPr>
            <a:xfrm>
              <a:off x="934574" y="4205812"/>
              <a:ext cx="2341865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Ser uma entidade focada no cliente</a:t>
              </a:r>
            </a:p>
          </p:txBody>
        </p:sp>
      </p:grpSp>
      <p:grpSp>
        <p:nvGrpSpPr>
          <p:cNvPr id="107" name="Group 67"/>
          <p:cNvGrpSpPr/>
          <p:nvPr/>
        </p:nvGrpSpPr>
        <p:grpSpPr>
          <a:xfrm>
            <a:off x="8011436" y="4847692"/>
            <a:ext cx="2538440" cy="432000"/>
            <a:chOff x="738000" y="4683596"/>
            <a:chExt cx="2538440" cy="432000"/>
          </a:xfrm>
        </p:grpSpPr>
        <p:sp>
          <p:nvSpPr>
            <p:cNvPr id="108" name="LegendIcon"/>
            <p:cNvSpPr/>
            <p:nvPr/>
          </p:nvSpPr>
          <p:spPr>
            <a:xfrm>
              <a:off x="738000" y="4683596"/>
              <a:ext cx="108000" cy="432000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09" name="637091030261875379Table First Content Row Header 33"/>
            <p:cNvSpPr txBox="1"/>
            <p:nvPr/>
          </p:nvSpPr>
          <p:spPr>
            <a:xfrm>
              <a:off x="934574" y="4683596"/>
              <a:ext cx="2341866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Zelar pelo clima e engajamento organizacional</a:t>
              </a:r>
            </a:p>
          </p:txBody>
        </p:sp>
      </p:grpSp>
      <p:grpSp>
        <p:nvGrpSpPr>
          <p:cNvPr id="110" name="Group 70"/>
          <p:cNvGrpSpPr/>
          <p:nvPr/>
        </p:nvGrpSpPr>
        <p:grpSpPr>
          <a:xfrm>
            <a:off x="8011435" y="5425149"/>
            <a:ext cx="2530404" cy="360099"/>
            <a:chOff x="738000" y="5196174"/>
            <a:chExt cx="2530404" cy="360099"/>
          </a:xfrm>
        </p:grpSpPr>
        <p:sp>
          <p:nvSpPr>
            <p:cNvPr id="111" name="LegendIcon"/>
            <p:cNvSpPr/>
            <p:nvPr/>
          </p:nvSpPr>
          <p:spPr>
            <a:xfrm>
              <a:off x="738000" y="5196174"/>
              <a:ext cx="99594" cy="36009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12" name="637091030261875379Table First Content Row Header 41"/>
            <p:cNvSpPr txBox="1"/>
            <p:nvPr/>
          </p:nvSpPr>
          <p:spPr>
            <a:xfrm>
              <a:off x="934574" y="5196174"/>
              <a:ext cx="2333830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Garantir governança de alto desempenho</a:t>
              </a:r>
            </a:p>
          </p:txBody>
        </p:sp>
      </p:grpSp>
      <p:grpSp>
        <p:nvGrpSpPr>
          <p:cNvPr id="113" name="Group 74"/>
          <p:cNvGrpSpPr/>
          <p:nvPr/>
        </p:nvGrpSpPr>
        <p:grpSpPr>
          <a:xfrm>
            <a:off x="8019570" y="2288855"/>
            <a:ext cx="2572200" cy="360099"/>
            <a:chOff x="738000" y="5875000"/>
            <a:chExt cx="2572200" cy="360099"/>
          </a:xfrm>
        </p:grpSpPr>
        <p:sp>
          <p:nvSpPr>
            <p:cNvPr id="114" name="637091030261875379Table First Content Row Header 45"/>
            <p:cNvSpPr txBox="1"/>
            <p:nvPr/>
          </p:nvSpPr>
          <p:spPr>
            <a:xfrm>
              <a:off x="934574" y="5875000"/>
              <a:ext cx="2375626" cy="3600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Ser reconhecido pela qualidade e  credibilidade</a:t>
              </a:r>
            </a:p>
          </p:txBody>
        </p:sp>
        <p:sp>
          <p:nvSpPr>
            <p:cNvPr id="115" name="LegendIcon"/>
            <p:cNvSpPr/>
            <p:nvPr/>
          </p:nvSpPr>
          <p:spPr>
            <a:xfrm>
              <a:off x="738000" y="5875000"/>
              <a:ext cx="108000" cy="360099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</p:grpSp>
      <p:grpSp>
        <p:nvGrpSpPr>
          <p:cNvPr id="116" name="Group 48"/>
          <p:cNvGrpSpPr/>
          <p:nvPr/>
        </p:nvGrpSpPr>
        <p:grpSpPr>
          <a:xfrm>
            <a:off x="8011435" y="4111252"/>
            <a:ext cx="2416284" cy="575853"/>
            <a:chOff x="738000" y="3062180"/>
            <a:chExt cx="2416284" cy="575853"/>
          </a:xfrm>
        </p:grpSpPr>
        <p:sp>
          <p:nvSpPr>
            <p:cNvPr id="117" name="CaixaDeTexto 20"/>
            <p:cNvSpPr txBox="1"/>
            <p:nvPr/>
          </p:nvSpPr>
          <p:spPr>
            <a:xfrm>
              <a:off x="922107" y="3062180"/>
              <a:ext cx="2232177" cy="54014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Gerenciar reservas previdenciárias compatíveis e adequadas ao participante</a:t>
              </a:r>
              <a:endParaRPr lang="pt-BR" sz="1300" b="1" i="1" dirty="0">
                <a:solidFill>
                  <a:srgbClr val="4B6478"/>
                </a:solidFill>
                <a:cs typeface="Arial Narrow" pitchFamily="34" charset="0"/>
              </a:endParaRPr>
            </a:p>
          </p:txBody>
        </p:sp>
        <p:sp>
          <p:nvSpPr>
            <p:cNvPr id="118" name="LegendIcon"/>
            <p:cNvSpPr/>
            <p:nvPr/>
          </p:nvSpPr>
          <p:spPr>
            <a:xfrm>
              <a:off x="738000" y="3062180"/>
              <a:ext cx="109089" cy="575853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</p:grpSp>
      <p:grpSp>
        <p:nvGrpSpPr>
          <p:cNvPr id="119" name="Group 49">
            <a:extLst>
              <a:ext uri="{FF2B5EF4-FFF2-40B4-BE49-F238E27FC236}">
                <a16:creationId xmlns:a16="http://schemas.microsoft.com/office/drawing/2014/main" id="{6D44D195-F3B6-4D40-8D59-3B10193901B1}"/>
              </a:ext>
            </a:extLst>
          </p:cNvPr>
          <p:cNvGrpSpPr/>
          <p:nvPr/>
        </p:nvGrpSpPr>
        <p:grpSpPr>
          <a:xfrm>
            <a:off x="8022659" y="5940852"/>
            <a:ext cx="2514528" cy="415498"/>
            <a:chOff x="738000" y="3731212"/>
            <a:chExt cx="2514528" cy="415498"/>
          </a:xfrm>
        </p:grpSpPr>
        <p:sp>
          <p:nvSpPr>
            <p:cNvPr id="120" name="LegendIcon">
              <a:extLst>
                <a:ext uri="{FF2B5EF4-FFF2-40B4-BE49-F238E27FC236}">
                  <a16:creationId xmlns:a16="http://schemas.microsoft.com/office/drawing/2014/main" id="{8FBCE839-D659-4957-B8F9-AD2FA004A90D}"/>
                </a:ext>
              </a:extLst>
            </p:cNvPr>
            <p:cNvSpPr/>
            <p:nvPr/>
          </p:nvSpPr>
          <p:spPr>
            <a:xfrm>
              <a:off x="738000" y="3731212"/>
              <a:ext cx="102339" cy="415498"/>
            </a:xfrm>
            <a:prstGeom prst="rect">
              <a:avLst/>
            </a:prstGeom>
            <a:solidFill>
              <a:srgbClr val="4B6478"/>
            </a:solidFill>
            <a:ln w="952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endParaRPr lang="pt-BR" sz="1300" b="1" kern="0" dirty="0">
                <a:solidFill>
                  <a:srgbClr val="4B6478"/>
                </a:solidFill>
                <a:sym typeface="+mn-lt"/>
              </a:endParaRPr>
            </a:p>
          </p:txBody>
        </p:sp>
        <p:sp>
          <p:nvSpPr>
            <p:cNvPr id="121" name="637091030261875379Table First Content Row Header 13">
              <a:extLst>
                <a:ext uri="{FF2B5EF4-FFF2-40B4-BE49-F238E27FC236}">
                  <a16:creationId xmlns:a16="http://schemas.microsoft.com/office/drawing/2014/main" id="{0FAC8D65-7573-4D7D-B9B5-BAD2055EAFC9}"/>
                </a:ext>
              </a:extLst>
            </p:cNvPr>
            <p:cNvSpPr txBox="1"/>
            <p:nvPr/>
          </p:nvSpPr>
          <p:spPr>
            <a:xfrm>
              <a:off x="953476" y="3731212"/>
              <a:ext cx="2299052" cy="18004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 anchor="t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9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pt-BR" sz="1300" b="1" dirty="0">
                  <a:solidFill>
                    <a:srgbClr val="4B6478"/>
                  </a:solidFill>
                  <a:cs typeface="Arial Narrow" pitchFamily="34" charset="0"/>
                </a:rPr>
                <a:t>Garantir eficiência e escala</a:t>
              </a:r>
            </a:p>
          </p:txBody>
        </p:sp>
      </p:grpSp>
      <p:sp>
        <p:nvSpPr>
          <p:cNvPr id="50" name="RBContent56">
            <a:extLst>
              <a:ext uri="{FF2B5EF4-FFF2-40B4-BE49-F238E27FC236}">
                <a16:creationId xmlns:a16="http://schemas.microsoft.com/office/drawing/2014/main" id="{AD1321C2-C712-41C8-9D57-094CAE4D9F12}"/>
              </a:ext>
            </a:extLst>
          </p:cNvPr>
          <p:cNvSpPr txBox="1">
            <a:spLocks/>
          </p:cNvSpPr>
          <p:nvPr/>
        </p:nvSpPr>
        <p:spPr>
          <a:xfrm>
            <a:off x="7797502" y="1470978"/>
            <a:ext cx="2470645" cy="276999"/>
          </a:xfrm>
          <a:prstGeom prst="rect">
            <a:avLst/>
          </a:prstGeom>
          <a:solidFill>
            <a:srgbClr val="76C48C"/>
          </a:solidFill>
          <a:ln w="9525">
            <a:noFill/>
          </a:ln>
        </p:spPr>
        <p:txBody>
          <a:bodyPr vert="horz" wrap="square" lIns="0" tIns="0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SzPct val="100000"/>
            </a:pPr>
            <a:r>
              <a:rPr lang="pt-BR" sz="2000" b="1" dirty="0">
                <a:solidFill>
                  <a:srgbClr val="FFFFFF"/>
                </a:solidFill>
                <a:sym typeface="+mn-lt"/>
              </a:rPr>
              <a:t>Objetivos Estratégicos</a:t>
            </a:r>
          </a:p>
        </p:txBody>
      </p:sp>
      <p:sp>
        <p:nvSpPr>
          <p:cNvPr id="49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Planejamento  Estratégico (2020-2024)</a:t>
            </a:r>
          </a:p>
        </p:txBody>
      </p:sp>
      <p:sp>
        <p:nvSpPr>
          <p:cNvPr id="51" name="Elipse 50"/>
          <p:cNvSpPr/>
          <p:nvPr/>
        </p:nvSpPr>
        <p:spPr>
          <a:xfrm>
            <a:off x="7354256" y="2178801"/>
            <a:ext cx="3704023" cy="1093635"/>
          </a:xfrm>
          <a:prstGeom prst="ellipse">
            <a:avLst/>
          </a:prstGeom>
          <a:noFill/>
          <a:ln w="28575">
            <a:solidFill>
              <a:srgbClr val="EA664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CaixaDeTexto 51"/>
          <p:cNvSpPr txBox="1"/>
          <p:nvPr/>
        </p:nvSpPr>
        <p:spPr>
          <a:xfrm rot="20064319">
            <a:off x="10077820" y="1834924"/>
            <a:ext cx="1960917" cy="584775"/>
          </a:xfrm>
          <a:prstGeom prst="rect">
            <a:avLst/>
          </a:prstGeom>
          <a:solidFill>
            <a:srgbClr val="EA66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Relacionamento com Participantes</a:t>
            </a:r>
          </a:p>
        </p:txBody>
      </p:sp>
      <p:sp>
        <p:nvSpPr>
          <p:cNvPr id="54" name="CaixaDeTexto 53"/>
          <p:cNvSpPr txBox="1"/>
          <p:nvPr/>
        </p:nvSpPr>
        <p:spPr>
          <a:xfrm rot="20122668">
            <a:off x="10636064" y="4473076"/>
            <a:ext cx="1362610" cy="584775"/>
          </a:xfrm>
          <a:prstGeom prst="rect">
            <a:avLst/>
          </a:prstGeom>
          <a:solidFill>
            <a:srgbClr val="EA66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Governança e Gestão</a:t>
            </a:r>
          </a:p>
        </p:txBody>
      </p:sp>
      <p:sp>
        <p:nvSpPr>
          <p:cNvPr id="55" name="Elipse 54"/>
          <p:cNvSpPr/>
          <p:nvPr/>
        </p:nvSpPr>
        <p:spPr>
          <a:xfrm>
            <a:off x="7419907" y="3260556"/>
            <a:ext cx="3704023" cy="1509549"/>
          </a:xfrm>
          <a:prstGeom prst="ellipse">
            <a:avLst/>
          </a:prstGeom>
          <a:noFill/>
          <a:ln w="28575">
            <a:solidFill>
              <a:srgbClr val="EA664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Elipse 55"/>
          <p:cNvSpPr/>
          <p:nvPr/>
        </p:nvSpPr>
        <p:spPr>
          <a:xfrm>
            <a:off x="7506656" y="4773957"/>
            <a:ext cx="3704023" cy="1499393"/>
          </a:xfrm>
          <a:prstGeom prst="ellipse">
            <a:avLst/>
          </a:prstGeom>
          <a:noFill/>
          <a:ln w="28575">
            <a:solidFill>
              <a:srgbClr val="EA664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 rot="20199346">
            <a:off x="10518328" y="3364584"/>
            <a:ext cx="1594269" cy="584775"/>
          </a:xfrm>
          <a:prstGeom prst="rect">
            <a:avLst/>
          </a:prstGeom>
          <a:solidFill>
            <a:srgbClr val="EA66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Investimentos e benefícios</a:t>
            </a:r>
          </a:p>
        </p:txBody>
      </p:sp>
    </p:spTree>
    <p:extLst>
      <p:ext uri="{BB962C8B-B14F-4D97-AF65-F5344CB8AC3E}">
        <p14:creationId xmlns:p14="http://schemas.microsoft.com/office/powerpoint/2010/main" val="83616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0BC7-C779-44D5-B638-8C312D21D914}" type="slidenum">
              <a:rPr lang="pt-BR" smtClean="0"/>
              <a:t>9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07929" y="2891805"/>
            <a:ext cx="1578071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Foco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cliente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67897" y="2893493"/>
            <a:ext cx="2561303" cy="1015663"/>
          </a:xfrm>
          <a:prstGeom prst="rect">
            <a:avLst/>
          </a:prstGeom>
          <a:solidFill>
            <a:srgbClr val="3D5063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Ser reconhecido pela qualidade e credibilidade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554004" y="2887015"/>
            <a:ext cx="2448225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Buscar rentabilidade consistente para os planos/perfis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8170611" y="2879533"/>
            <a:ext cx="3232354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Gerenciar reservas previdenciárias compatíveis e adequadas ao participante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748016" y="4447109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governança de alto desempenho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418738" y="4447109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Garantir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eficiência 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escala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089460" y="4468365"/>
            <a:ext cx="2270532" cy="1015663"/>
          </a:xfrm>
          <a:prstGeom prst="rect">
            <a:avLst/>
          </a:prstGeom>
          <a:solidFill>
            <a:srgbClr val="3D5063"/>
          </a:solidFill>
          <a:ln>
            <a:solidFill>
              <a:srgbClr val="3D506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Zelar pelo clima e engajamento organizacional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49707" y="2795549"/>
            <a:ext cx="4415589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649707" y="2477733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Relacionamento com participantes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656347" y="4358989"/>
            <a:ext cx="7764378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1581649" y="4060557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Governança e Gestão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5495518" y="2797542"/>
            <a:ext cx="5970576" cy="1167838"/>
          </a:xfrm>
          <a:prstGeom prst="rect">
            <a:avLst/>
          </a:prstGeom>
          <a:noFill/>
          <a:ln w="28575">
            <a:solidFill>
              <a:srgbClr val="3D506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5518493" y="2509813"/>
            <a:ext cx="397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3D5063"/>
                </a:solidFill>
              </a:rPr>
              <a:t>Investimentos e benefícios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134908" y="1483993"/>
            <a:ext cx="9577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solidFill>
                  <a:srgbClr val="3D5063"/>
                </a:solidFill>
              </a:rPr>
              <a:t>Visão:</a:t>
            </a:r>
            <a:r>
              <a:rPr lang="pt-BR" sz="2000" b="1" dirty="0">
                <a:solidFill>
                  <a:srgbClr val="3D5063"/>
                </a:solidFill>
              </a:rPr>
              <a:t> </a:t>
            </a:r>
            <a:r>
              <a:rPr lang="pt-BR" sz="2000" b="1" spc="-30" dirty="0">
                <a:solidFill>
                  <a:srgbClr val="3D5063"/>
                </a:solidFill>
                <a:sym typeface="+mn-lt"/>
              </a:rPr>
              <a:t>Ser a instituição privada de previdência líder no segmento de servidores públicos</a:t>
            </a:r>
          </a:p>
        </p:txBody>
      </p:sp>
      <p:sp>
        <p:nvSpPr>
          <p:cNvPr id="20" name="Título 6"/>
          <p:cNvSpPr txBox="1">
            <a:spLocks/>
          </p:cNvSpPr>
          <p:nvPr/>
        </p:nvSpPr>
        <p:spPr>
          <a:xfrm>
            <a:off x="0" y="-2557"/>
            <a:ext cx="12192000" cy="107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solidFill>
                  <a:srgbClr val="4B6478"/>
                </a:solidFill>
              </a:rPr>
              <a:t>Mapa Estratégico (2020-2024)</a:t>
            </a:r>
          </a:p>
        </p:txBody>
      </p:sp>
    </p:spTree>
    <p:extLst>
      <p:ext uri="{BB962C8B-B14F-4D97-AF65-F5344CB8AC3E}">
        <p14:creationId xmlns:p14="http://schemas.microsoft.com/office/powerpoint/2010/main" val="305090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 2020 Funpresp 16x9" id="{E8087229-D63E-4E50-A3D8-47B767D6AB0E}" vid="{0907377B-0EBE-4F11-AAB6-E1A1445D8058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16x9-Modelo-2020-Funpresp</Template>
  <TotalTime>34312</TotalTime>
  <Words>2840</Words>
  <Application>Microsoft Office PowerPoint</Application>
  <PresentationFormat>Widescreen</PresentationFormat>
  <Paragraphs>593</Paragraphs>
  <Slides>35</Slides>
  <Notes>16</Notes>
  <HiddenSlides>1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4" baseType="lpstr">
      <vt:lpstr>맑은 고딕</vt:lpstr>
      <vt:lpstr>Agenda Medium</vt:lpstr>
      <vt:lpstr>Arial</vt:lpstr>
      <vt:lpstr>Arial Narrow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Encadeamento metodológico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SITUAÇÃO ATUAL E PERSPECTIVAS</dc:title>
  <dc:creator>Domingos Marques da Silva</dc:creator>
  <cp:lastModifiedBy>Cristiano Rocha Heckert</cp:lastModifiedBy>
  <cp:revision>1590</cp:revision>
  <dcterms:created xsi:type="dcterms:W3CDTF">2020-09-28T19:50:22Z</dcterms:created>
  <dcterms:modified xsi:type="dcterms:W3CDTF">2022-10-25T10:00:23Z</dcterms:modified>
</cp:coreProperties>
</file>