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0.jpg" ContentType="image/jpg"/>
  <Override PartName="/ppt/media/image21.jpg" ContentType="image/jp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45.jpg" ContentType="image/gif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51.jpg" ContentType="image/jpg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78" r:id="rId3"/>
    <p:sldMasterId id="2147483682" r:id="rId4"/>
    <p:sldMasterId id="2147483686" r:id="rId5"/>
  </p:sldMasterIdLst>
  <p:notesMasterIdLst>
    <p:notesMasterId r:id="rId72"/>
  </p:notesMasterIdLst>
  <p:handoutMasterIdLst>
    <p:handoutMasterId r:id="rId73"/>
  </p:handoutMasterIdLst>
  <p:sldIdLst>
    <p:sldId id="488" r:id="rId6"/>
    <p:sldId id="489" r:id="rId7"/>
    <p:sldId id="493" r:id="rId8"/>
    <p:sldId id="495" r:id="rId9"/>
    <p:sldId id="468" r:id="rId10"/>
    <p:sldId id="496" r:id="rId11"/>
    <p:sldId id="497" r:id="rId12"/>
    <p:sldId id="559" r:id="rId13"/>
    <p:sldId id="573" r:id="rId14"/>
    <p:sldId id="499" r:id="rId15"/>
    <p:sldId id="574" r:id="rId16"/>
    <p:sldId id="575" r:id="rId17"/>
    <p:sldId id="576" r:id="rId18"/>
    <p:sldId id="502" r:id="rId19"/>
    <p:sldId id="503" r:id="rId20"/>
    <p:sldId id="520" r:id="rId21"/>
    <p:sldId id="519" r:id="rId22"/>
    <p:sldId id="506" r:id="rId23"/>
    <p:sldId id="570" r:id="rId24"/>
    <p:sldId id="505" r:id="rId25"/>
    <p:sldId id="451" r:id="rId26"/>
    <p:sldId id="508" r:id="rId27"/>
    <p:sldId id="523" r:id="rId28"/>
    <p:sldId id="522" r:id="rId29"/>
    <p:sldId id="507" r:id="rId30"/>
    <p:sldId id="457" r:id="rId31"/>
    <p:sldId id="458" r:id="rId32"/>
    <p:sldId id="636" r:id="rId33"/>
    <p:sldId id="459" r:id="rId34"/>
    <p:sldId id="568" r:id="rId35"/>
    <p:sldId id="569" r:id="rId36"/>
    <p:sldId id="635" r:id="rId37"/>
    <p:sldId id="580" r:id="rId38"/>
    <p:sldId id="466" r:id="rId39"/>
    <p:sldId id="601" r:id="rId40"/>
    <p:sldId id="365" r:id="rId41"/>
    <p:sldId id="604" r:id="rId42"/>
    <p:sldId id="300" r:id="rId43"/>
    <p:sldId id="616" r:id="rId44"/>
    <p:sldId id="637" r:id="rId45"/>
    <p:sldId id="638" r:id="rId46"/>
    <p:sldId id="639" r:id="rId47"/>
    <p:sldId id="640" r:id="rId48"/>
    <p:sldId id="607" r:id="rId49"/>
    <p:sldId id="643" r:id="rId50"/>
    <p:sldId id="644" r:id="rId51"/>
    <p:sldId id="591" r:id="rId52"/>
    <p:sldId id="645" r:id="rId53"/>
    <p:sldId id="648" r:id="rId54"/>
    <p:sldId id="592" r:id="rId55"/>
    <p:sldId id="594" r:id="rId56"/>
    <p:sldId id="596" r:id="rId57"/>
    <p:sldId id="647" r:id="rId58"/>
    <p:sldId id="597" r:id="rId59"/>
    <p:sldId id="598" r:id="rId60"/>
    <p:sldId id="646" r:id="rId61"/>
    <p:sldId id="602" r:id="rId62"/>
    <p:sldId id="626" r:id="rId63"/>
    <p:sldId id="625" r:id="rId64"/>
    <p:sldId id="629" r:id="rId65"/>
    <p:sldId id="627" r:id="rId66"/>
    <p:sldId id="631" r:id="rId67"/>
    <p:sldId id="634" r:id="rId68"/>
    <p:sldId id="374" r:id="rId69"/>
    <p:sldId id="624" r:id="rId70"/>
    <p:sldId id="542" r:id="rId71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cero Rafael Barros Dias" initials="CRBD" lastIdx="1" clrIdx="0">
    <p:extLst>
      <p:ext uri="{19B8F6BF-5375-455C-9EA6-DF929625EA0E}">
        <p15:presenceInfo xmlns:p15="http://schemas.microsoft.com/office/powerpoint/2012/main" userId="S-1-5-21-722483219-1166078332-2419008765-1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3764"/>
    <a:srgbClr val="48B05B"/>
    <a:srgbClr val="73C594"/>
    <a:srgbClr val="496179"/>
    <a:srgbClr val="6886A4"/>
    <a:srgbClr val="74C695"/>
    <a:srgbClr val="7A94AE"/>
    <a:srgbClr val="358344"/>
    <a:srgbClr val="1E2832"/>
    <a:srgbClr val="2F3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_100718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_100718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Planilha_do_Microsoft_Excel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Planilha_do_Microsoft_Excel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Planilha_do_Microsoft_Excel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FUNPRESP.EXE\ARQUIVOS\GECOP\Acompanhamento%20da%20Carteira%20Funpresp\18.Aloca&#231;&#227;o_Carteir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FUNPRESP.EXE\ARQUIVOS\GECOP\Acompanhamento%20da%20Carteira%20Funpresp\18.Aloca&#231;&#227;o_Carteir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FUNPRESP.EXE\ARQUIVOS\GECOP\Acompanhamento%20da%20Carteira%20Funpresp\18.Aloca&#231;&#227;o_Carteira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UNPRESP.EXE\ARQUIVOS\GEBEN\Geral\Atu&#225;ria\Simuladores\Simulador%20Taxa%20de%20Adm\Simulador%20Adm.xlsm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FUNPRESP.EXE\ARQUIVOS\GEBEN\Geral\Atu&#225;ria\Simuladores\Simulador%20Taxa%20de%20Adm\Simulador%20Adm_100718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r>
              <a:rPr lang="pt-BR" sz="1050" b="1" dirty="0">
                <a:latin typeface="+mn-lt"/>
              </a:rPr>
              <a:t>RPPS/BD - Alíquota de Contribuição - 1988 a 2018*</a:t>
            </a:r>
          </a:p>
        </c:rich>
      </c:tx>
      <c:layout>
        <c:manualLayout>
          <c:xMode val="edge"/>
          <c:yMode val="edge"/>
          <c:x val="0.16692221029057053"/>
          <c:y val="4.0953210151236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641129110156894"/>
          <c:y val="0.16931612976040761"/>
          <c:w val="0.82143437719840939"/>
          <c:h val="0.563737061042855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E7-4914-85BA-9B752F8D2624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E7-4914-85BA-9B752F8D2624}"/>
              </c:ext>
            </c:extLst>
          </c:dPt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4E7-4914-85BA-9B752F8D2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4E7-4914-85BA-9B752F8D2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2.9920750063728841E-2"/>
                  <c:y val="-5.1191512689045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4E7-4914-85BA-9B752F8D2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4E7-4914-85BA-9B752F8D26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Plan1!$F$5:$F$35</c:f>
              <c:strCache>
                <c:ptCount val="31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2011(1)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2018(2)</c:v>
                </c:pt>
              </c:strCache>
            </c:strRef>
          </c:cat>
          <c:val>
            <c:numRef>
              <c:f>Plan1!$G$5:$G$35</c:f>
              <c:numCache>
                <c:formatCode>0%</c:formatCode>
                <c:ptCount val="31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0.06</c:v>
                </c:pt>
                <c:pt idx="10">
                  <c:v>0.11</c:v>
                </c:pt>
                <c:pt idx="11">
                  <c:v>0.11</c:v>
                </c:pt>
                <c:pt idx="12">
                  <c:v>0.11</c:v>
                </c:pt>
                <c:pt idx="13">
                  <c:v>0.11</c:v>
                </c:pt>
                <c:pt idx="14">
                  <c:v>0.11</c:v>
                </c:pt>
                <c:pt idx="15">
                  <c:v>0.11</c:v>
                </c:pt>
                <c:pt idx="16">
                  <c:v>0.11</c:v>
                </c:pt>
                <c:pt idx="17">
                  <c:v>0.11</c:v>
                </c:pt>
                <c:pt idx="18">
                  <c:v>0.11</c:v>
                </c:pt>
                <c:pt idx="19">
                  <c:v>0.11</c:v>
                </c:pt>
                <c:pt idx="20">
                  <c:v>0.11</c:v>
                </c:pt>
                <c:pt idx="21">
                  <c:v>0.11</c:v>
                </c:pt>
                <c:pt idx="22">
                  <c:v>0.11</c:v>
                </c:pt>
                <c:pt idx="23">
                  <c:v>0.11</c:v>
                </c:pt>
                <c:pt idx="24">
                  <c:v>0.11</c:v>
                </c:pt>
                <c:pt idx="25">
                  <c:v>0.11</c:v>
                </c:pt>
                <c:pt idx="26">
                  <c:v>0.11</c:v>
                </c:pt>
                <c:pt idx="27">
                  <c:v>0.11</c:v>
                </c:pt>
                <c:pt idx="28">
                  <c:v>0.11</c:v>
                </c:pt>
                <c:pt idx="29">
                  <c:v>0.11</c:v>
                </c:pt>
                <c:pt idx="30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4E7-4914-85BA-9B752F8D2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01870368"/>
        <c:axId val="-501866560"/>
      </c:barChart>
      <c:catAx>
        <c:axId val="-5018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501866560"/>
        <c:crosses val="autoZero"/>
        <c:auto val="1"/>
        <c:lblAlgn val="ctr"/>
        <c:lblOffset val="100"/>
        <c:noMultiLvlLbl val="0"/>
      </c:catAx>
      <c:valAx>
        <c:axId val="-5018665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pt-BR" sz="800"/>
                  <a:t>% de Contribuição RPPS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50187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pPr>
            <a:r>
              <a:rPr lang="pt-BR" b="1" dirty="0" err="1">
                <a:solidFill>
                  <a:schemeClr val="accent5"/>
                </a:solidFill>
              </a:rPr>
              <a:t>Funpresp</a:t>
            </a:r>
            <a:endParaRPr lang="pt-BR" b="1" dirty="0">
              <a:solidFill>
                <a:schemeClr val="accent5"/>
              </a:solidFill>
            </a:endParaRPr>
          </a:p>
        </c:rich>
      </c:tx>
      <c:layout>
        <c:manualLayout>
          <c:xMode val="edge"/>
          <c:yMode val="edge"/>
          <c:x val="0.31862414285091012"/>
          <c:y val="7.81997072744815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accent5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309351373498319"/>
          <c:y val="0.15381943995463182"/>
          <c:w val="0.51360096299614888"/>
          <c:h val="0.6813635935413199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2B-4964-9637-69470364518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2B-4964-9637-69470364518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2B-4964-9637-6947036451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'Anual (2)'!$G$449:$G$451</c:f>
              <c:strCache>
                <c:ptCount val="3"/>
                <c:pt idx="0">
                  <c:v>Patrocinador</c:v>
                </c:pt>
                <c:pt idx="1">
                  <c:v>Participante</c:v>
                </c:pt>
                <c:pt idx="2">
                  <c:v>Rentabilidade</c:v>
                </c:pt>
              </c:strCache>
            </c:strRef>
          </c:cat>
          <c:val>
            <c:numRef>
              <c:f>'Anual (2)'!$H$449:$H$451</c:f>
              <c:numCache>
                <c:formatCode>_(* #,##0.00_);_(* \(#,##0.00\);_(* "-"??_);_(@_)</c:formatCode>
                <c:ptCount val="3"/>
                <c:pt idx="0">
                  <c:v>690944.9399999982</c:v>
                </c:pt>
                <c:pt idx="1">
                  <c:v>690944.9399999982</c:v>
                </c:pt>
                <c:pt idx="2">
                  <c:v>840572.4665848919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2B-4964-9637-694703645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chemeClr val="accent6"/>
                </a:solidFill>
              </a:rPr>
              <a:t>PGBL</a:t>
            </a:r>
          </a:p>
        </c:rich>
      </c:tx>
      <c:layout>
        <c:manualLayout>
          <c:xMode val="edge"/>
          <c:yMode val="edge"/>
          <c:x val="0.44657540947213559"/>
          <c:y val="3.2092024762630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294105031060814"/>
          <c:y val="0.16506544668954123"/>
          <c:w val="0.57146130662342098"/>
          <c:h val="0.689308407312600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70-45F7-8D28-43FEE2268BD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70-45F7-8D28-43FEE2268BD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70-45F7-8D28-43FEE2268B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'Anual (2)'!$G$453:$G$455</c:f>
              <c:strCache>
                <c:ptCount val="3"/>
                <c:pt idx="0">
                  <c:v>Patrocinador</c:v>
                </c:pt>
                <c:pt idx="1">
                  <c:v>Participante</c:v>
                </c:pt>
                <c:pt idx="2">
                  <c:v>Rentabilidade</c:v>
                </c:pt>
              </c:strCache>
            </c:strRef>
          </c:cat>
          <c:val>
            <c:numRef>
              <c:f>'Anual (2)'!$H$453:$H$455</c:f>
              <c:numCache>
                <c:formatCode>_(* #,##0.00_);_(* \(#,##0.00\);_(* "-"??_);_(@_)</c:formatCode>
                <c:ptCount val="3"/>
                <c:pt idx="0">
                  <c:v>690944.9399999982</c:v>
                </c:pt>
                <c:pt idx="1">
                  <c:v>690944.9399999982</c:v>
                </c:pt>
                <c:pt idx="2">
                  <c:v>77122.794410598464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70-45F7-8D28-43FEE2268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786659897214024E-2"/>
          <c:y val="0.84436940616887246"/>
          <c:w val="0.88535610866175551"/>
          <c:h val="0.1479452220588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v>Total</c:v>
          </c:tx>
          <c:dPt>
            <c:idx val="0"/>
            <c:bubble3D val="0"/>
            <c:spPr>
              <a:solidFill>
                <a:srgbClr val="77C39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1-4822-A880-383330869202}"/>
              </c:ext>
            </c:extLst>
          </c:dPt>
          <c:dPt>
            <c:idx val="1"/>
            <c:bubble3D val="0"/>
            <c:spPr>
              <a:solidFill>
                <a:srgbClr val="4C647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41-4822-A880-383330869202}"/>
              </c:ext>
            </c:extLst>
          </c:dPt>
          <c:dLbls>
            <c:dLbl>
              <c:idx val="0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41-4822-A880-383330869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41-4822-A880-3833308692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Plan1!$B$2:$B$3</c:f>
              <c:strCache>
                <c:ptCount val="2"/>
                <c:pt idx="0">
                  <c:v>Fem</c:v>
                </c:pt>
                <c:pt idx="1">
                  <c:v>Mas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3211</c:v>
                </c:pt>
                <c:pt idx="1">
                  <c:v>7634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541-4822-A880-383330869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72864930560978E-2"/>
          <c:y val="0"/>
          <c:w val="0.9234498107204786"/>
          <c:h val="0.84074346478508288"/>
        </c:manualLayout>
      </c:layout>
      <c:barChart>
        <c:barDir val="col"/>
        <c:grouping val="clustered"/>
        <c:varyColors val="0"/>
        <c:ser>
          <c:idx val="0"/>
          <c:order val="0"/>
          <c:tx>
            <c:v>Qt</c:v>
          </c:tx>
          <c:spPr>
            <a:solidFill>
              <a:srgbClr val="73C594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3C59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Plan1!$B$4:$B$7</c:f>
              <c:strCache>
                <c:ptCount val="4"/>
                <c:pt idx="0">
                  <c:v>De 25 a 34</c:v>
                </c:pt>
                <c:pt idx="1">
                  <c:v>De 35 a 44</c:v>
                </c:pt>
                <c:pt idx="2">
                  <c:v>De 45 a 54</c:v>
                </c:pt>
                <c:pt idx="3">
                  <c:v>Acima de 54</c:v>
                </c:pt>
              </c:strCache>
            </c:strRef>
          </c:cat>
          <c:val>
            <c:numRef>
              <c:f>Plan1!$C$4:$C$7</c:f>
              <c:numCache>
                <c:formatCode>General</c:formatCode>
                <c:ptCount val="4"/>
                <c:pt idx="0">
                  <c:v>1703</c:v>
                </c:pt>
                <c:pt idx="1">
                  <c:v>7673</c:v>
                </c:pt>
                <c:pt idx="2">
                  <c:v>1383</c:v>
                </c:pt>
                <c:pt idx="3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3D-492A-8F48-6E674754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1863840"/>
        <c:axId val="-501872544"/>
      </c:barChart>
      <c:lineChart>
        <c:grouping val="standard"/>
        <c:varyColors val="0"/>
        <c:ser>
          <c:idx val="1"/>
          <c:order val="1"/>
          <c:tx>
            <c:v>Percentual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8.9511665136484952E-2"/>
                  <c:y val="-0.184966862997179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3D-492A-8F48-6E67475474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4C647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[1]CALCULOS!$M$3:$M$7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cat>
          <c:val>
            <c:numRef>
              <c:f>Plan1!$D$4:$D$7</c:f>
              <c:numCache>
                <c:formatCode>0%</c:formatCode>
                <c:ptCount val="4"/>
                <c:pt idx="0">
                  <c:v>0.1570308898109728</c:v>
                </c:pt>
                <c:pt idx="1">
                  <c:v>0.70751498386353162</c:v>
                </c:pt>
                <c:pt idx="2">
                  <c:v>0.12752420470262793</c:v>
                </c:pt>
                <c:pt idx="3">
                  <c:v>7.9299216228676805E-3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F3D-492A-8F48-6E6747547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01866016"/>
        <c:axId val="-501870912"/>
      </c:lineChart>
      <c:catAx>
        <c:axId val="-50186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-501872544"/>
        <c:crosses val="autoZero"/>
        <c:auto val="1"/>
        <c:lblAlgn val="ctr"/>
        <c:lblOffset val="100"/>
        <c:noMultiLvlLbl val="0"/>
      </c:catAx>
      <c:valAx>
        <c:axId val="-50187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01863840"/>
        <c:crosses val="autoZero"/>
        <c:crossBetween val="between"/>
      </c:valAx>
      <c:valAx>
        <c:axId val="-5018709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01866016"/>
        <c:crosses val="max"/>
        <c:crossBetween val="between"/>
      </c:valAx>
      <c:catAx>
        <c:axId val="-501866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01870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70AD47">
          <a:lumMod val="75000"/>
        </a:srgbClr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Qt</c:v>
          </c:tx>
          <c:spPr>
            <a:solidFill>
              <a:srgbClr val="73C594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73C594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Plan1!$B$4:$B$10</c:f>
              <c:strCache>
                <c:ptCount val="7"/>
                <c:pt idx="0">
                  <c:v>Até $ 5.645,80</c:v>
                </c:pt>
                <c:pt idx="1">
                  <c:v>De $ 5.645,81 a $ 6.774,97 </c:v>
                </c:pt>
                <c:pt idx="2">
                  <c:v>De $ 6.774,98 a $ 8.000,00</c:v>
                </c:pt>
                <c:pt idx="3">
                  <c:v>De $ 8.000,01 a $ 9.000,00</c:v>
                </c:pt>
                <c:pt idx="4">
                  <c:v>De $ 9.000,01 a $ 10.000,00</c:v>
                </c:pt>
                <c:pt idx="5">
                  <c:v>De $ 10.000,01 a $ 14.000</c:v>
                </c:pt>
                <c:pt idx="6">
                  <c:v>Acima de $ 14.000,00</c:v>
                </c:pt>
              </c:strCache>
            </c:strRef>
          </c:cat>
          <c:val>
            <c:numRef>
              <c:f>Plan1!$C$4:$C$10</c:f>
              <c:numCache>
                <c:formatCode>General</c:formatCode>
                <c:ptCount val="7"/>
                <c:pt idx="0">
                  <c:v>238</c:v>
                </c:pt>
                <c:pt idx="1">
                  <c:v>95</c:v>
                </c:pt>
                <c:pt idx="2">
                  <c:v>181</c:v>
                </c:pt>
                <c:pt idx="3">
                  <c:v>194</c:v>
                </c:pt>
                <c:pt idx="4">
                  <c:v>235</c:v>
                </c:pt>
                <c:pt idx="5">
                  <c:v>806</c:v>
                </c:pt>
                <c:pt idx="6">
                  <c:v>9096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95-4592-BF0E-927FA8512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1872000"/>
        <c:axId val="-501871456"/>
      </c:barChart>
      <c:lineChart>
        <c:grouping val="standard"/>
        <c:varyColors val="0"/>
        <c:ser>
          <c:idx val="1"/>
          <c:order val="1"/>
          <c:tx>
            <c:v>Percentual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318354264083919E-2"/>
                  <c:y val="-0.154590446577171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95-4592-BF0E-927FA8512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31835426408394E-2"/>
                  <c:y val="-0.139402238367167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95-4592-BF0E-927FA8512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797908322243968E-2"/>
                  <c:y val="-0.129276766227165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95-4592-BF0E-927FA8512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3838800205923912E-2"/>
                  <c:y val="-0.1292767662271653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795-4592-BF0E-927FA8512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23657049672415E-2"/>
                  <c:y val="-0.159653182647173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95-4592-BF0E-927FA85122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4C647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Plan1!$B$4:$B$10</c:f>
              <c:strCache>
                <c:ptCount val="7"/>
                <c:pt idx="0">
                  <c:v>Até $ 5.645,80</c:v>
                </c:pt>
                <c:pt idx="1">
                  <c:v>De $ 5.645,81 a $ 6.774,97 </c:v>
                </c:pt>
                <c:pt idx="2">
                  <c:v>De $ 6.774,98 a $ 8.000,00</c:v>
                </c:pt>
                <c:pt idx="3">
                  <c:v>De $ 8.000,01 a $ 9.000,00</c:v>
                </c:pt>
                <c:pt idx="4">
                  <c:v>De $ 9.000,01 a $ 10.000,00</c:v>
                </c:pt>
                <c:pt idx="5">
                  <c:v>De $ 10.000,01 a $ 14.000</c:v>
                </c:pt>
                <c:pt idx="6">
                  <c:v>Acima de $ 14.000,00</c:v>
                </c:pt>
              </c:strCache>
            </c:strRef>
          </c:cat>
          <c:val>
            <c:numRef>
              <c:f>Plan1!$D$4:$D$10</c:f>
              <c:numCache>
                <c:formatCode>0%</c:formatCode>
                <c:ptCount val="7"/>
                <c:pt idx="0">
                  <c:v>2.1945597049331488E-2</c:v>
                </c:pt>
                <c:pt idx="1">
                  <c:v>8.7597971415398802E-3</c:v>
                </c:pt>
                <c:pt idx="2">
                  <c:v>1.6689718764407561E-2</c:v>
                </c:pt>
                <c:pt idx="3">
                  <c:v>1.788842784693407E-2</c:v>
                </c:pt>
                <c:pt idx="4">
                  <c:v>2.1668971876440755E-2</c:v>
                </c:pt>
                <c:pt idx="5">
                  <c:v>7.4319963116643614E-2</c:v>
                </c:pt>
                <c:pt idx="6">
                  <c:v>0.83872752420470265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795-4592-BF0E-927FA8512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01860576"/>
        <c:axId val="-501862752"/>
      </c:lineChart>
      <c:catAx>
        <c:axId val="-5018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-501871456"/>
        <c:crosses val="autoZero"/>
        <c:auto val="0"/>
        <c:lblAlgn val="ctr"/>
        <c:lblOffset val="100"/>
        <c:noMultiLvlLbl val="0"/>
      </c:catAx>
      <c:valAx>
        <c:axId val="-50187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01872000"/>
        <c:crosses val="autoZero"/>
        <c:crossBetween val="between"/>
      </c:valAx>
      <c:valAx>
        <c:axId val="-50186275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01860576"/>
        <c:crosses val="max"/>
        <c:crossBetween val="between"/>
      </c:valAx>
      <c:catAx>
        <c:axId val="-501860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01862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 cap="flat" cmpd="sng" algn="ctr">
      <a:solidFill>
        <a:srgbClr val="73C594"/>
      </a:solidFill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'Anual (2)'!$A$14:$A$733</c:f>
              <c:numCache>
                <c:formatCode>General</c:formatCode>
                <c:ptCount val="7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</c:numCache>
            </c:numRef>
          </c:cat>
          <c:val>
            <c:numRef>
              <c:f>'Anual (2)'!$E$14:$E$733</c:f>
              <c:numCache>
                <c:formatCode>_(* #,##0.00_);_(* \(#,##0.00\);_(* "-"??_);_(@_)</c:formatCode>
                <c:ptCount val="720"/>
                <c:pt idx="0">
                  <c:v>2367.4073086500007</c:v>
                </c:pt>
                <c:pt idx="1">
                  <c:v>4742.564892786997</c:v>
                </c:pt>
                <c:pt idx="2">
                  <c:v>7125.498124796175</c:v>
                </c:pt>
                <c:pt idx="3">
                  <c:v>9516.232460125304</c:v>
                </c:pt>
                <c:pt idx="4">
                  <c:v>11914.793437556669</c:v>
                </c:pt>
                <c:pt idx="5">
                  <c:v>14321.206679479883</c:v>
                </c:pt>
                <c:pt idx="6">
                  <c:v>16735.497892165589</c:v>
                </c:pt>
                <c:pt idx="7">
                  <c:v>19157.692866040077</c:v>
                </c:pt>
                <c:pt idx="8">
                  <c:v>21587.817475960779</c:v>
                </c:pt>
                <c:pt idx="9">
                  <c:v>24025.897681492679</c:v>
                </c:pt>
                <c:pt idx="10">
                  <c:v>26471.959527185623</c:v>
                </c:pt>
                <c:pt idx="11">
                  <c:v>28926.029142852531</c:v>
                </c:pt>
                <c:pt idx="12">
                  <c:v>31388.132743848531</c:v>
                </c:pt>
                <c:pt idx="13">
                  <c:v>33858.296631351011</c:v>
                </c:pt>
                <c:pt idx="14">
                  <c:v>36336.547192640559</c:v>
                </c:pt>
                <c:pt idx="15">
                  <c:v>38822.910901382857</c:v>
                </c:pt>
                <c:pt idx="16">
                  <c:v>41317.414317911476</c:v>
                </c:pt>
                <c:pt idx="17">
                  <c:v>43820.08408951162</c:v>
                </c:pt>
                <c:pt idx="18">
                  <c:v>46330.946950704754</c:v>
                </c:pt>
                <c:pt idx="19">
                  <c:v>48850.029723534222</c:v>
                </c:pt>
                <c:pt idx="20">
                  <c:v>51377.359317851755</c:v>
                </c:pt>
                <c:pt idx="21">
                  <c:v>53912.96273160493</c:v>
                </c:pt>
                <c:pt idx="22">
                  <c:v>56456.867051125591</c:v>
                </c:pt>
                <c:pt idx="23">
                  <c:v>59009.099451419177</c:v>
                </c:pt>
                <c:pt idx="24">
                  <c:v>61569.687196455023</c:v>
                </c:pt>
                <c:pt idx="25">
                  <c:v>64138.657639457597</c:v>
                </c:pt>
                <c:pt idx="26">
                  <c:v>66716.038223198731</c:v>
                </c:pt>
                <c:pt idx="27">
                  <c:v>69301.85648029072</c:v>
                </c:pt>
                <c:pt idx="28">
                  <c:v>71896.140033480493</c:v>
                </c:pt>
                <c:pt idx="29">
                  <c:v>74498.91659594464</c:v>
                </c:pt>
                <c:pt idx="30">
                  <c:v>77110.213971585501</c:v>
                </c:pt>
                <c:pt idx="31">
                  <c:v>79730.060055328155</c:v>
                </c:pt>
                <c:pt idx="32">
                  <c:v>82358.482833418384</c:v>
                </c:pt>
                <c:pt idx="33">
                  <c:v>84995.510383721688</c:v>
                </c:pt>
                <c:pt idx="34">
                  <c:v>87641.170876023185</c:v>
                </c:pt>
                <c:pt idx="35">
                  <c:v>90295.492572328512</c:v>
                </c:pt>
                <c:pt idx="36">
                  <c:v>92958.503827165783</c:v>
                </c:pt>
                <c:pt idx="37">
                  <c:v>95630.233087888468</c:v>
                </c:pt>
                <c:pt idx="38">
                  <c:v>98310.708894979238</c:v>
                </c:pt>
                <c:pt idx="39">
                  <c:v>100999.9598823549</c:v>
                </c:pt>
                <c:pt idx="40">
                  <c:v>103698.01477767226</c:v>
                </c:pt>
                <c:pt idx="41">
                  <c:v>106404.90240263498</c:v>
                </c:pt>
                <c:pt idx="42">
                  <c:v>109120.65167330147</c:v>
                </c:pt>
                <c:pt idx="43">
                  <c:v>111845.29160039383</c:v>
                </c:pt>
                <c:pt idx="44">
                  <c:v>114578.85128960767</c:v>
                </c:pt>
                <c:pt idx="45">
                  <c:v>117321.35994192312</c:v>
                </c:pt>
                <c:pt idx="46">
                  <c:v>120072.84685391666</c:v>
                </c:pt>
                <c:pt idx="47">
                  <c:v>122833.34141807421</c:v>
                </c:pt>
                <c:pt idx="48">
                  <c:v>125602.87312310498</c:v>
                </c:pt>
                <c:pt idx="49">
                  <c:v>128381.47155425657</c:v>
                </c:pt>
                <c:pt idx="50">
                  <c:v>131169.16639363099</c:v>
                </c:pt>
                <c:pt idx="51">
                  <c:v>133965.98742050168</c:v>
                </c:pt>
                <c:pt idx="52">
                  <c:v>136771.96451163173</c:v>
                </c:pt>
                <c:pt idx="53">
                  <c:v>139587.12764159296</c:v>
                </c:pt>
                <c:pt idx="54">
                  <c:v>142411.50688308611</c:v>
                </c:pt>
                <c:pt idx="55">
                  <c:v>145245.13240726216</c:v>
                </c:pt>
                <c:pt idx="56">
                  <c:v>148088.03448404456</c:v>
                </c:pt>
                <c:pt idx="57">
                  <c:v>150940.24348245261</c:v>
                </c:pt>
                <c:pt idx="58">
                  <c:v>153801.78987092592</c:v>
                </c:pt>
                <c:pt idx="59">
                  <c:v>156672.70421764976</c:v>
                </c:pt>
                <c:pt idx="60">
                  <c:v>159553.01719088177</c:v>
                </c:pt>
                <c:pt idx="61">
                  <c:v>162442.75955927942</c:v>
                </c:pt>
                <c:pt idx="62">
                  <c:v>165341.96219222882</c:v>
                </c:pt>
                <c:pt idx="63">
                  <c:v>168250.65606017434</c:v>
                </c:pt>
                <c:pt idx="64">
                  <c:v>171168.87223494961</c:v>
                </c:pt>
                <c:pt idx="65">
                  <c:v>174096.64189010928</c:v>
                </c:pt>
                <c:pt idx="66">
                  <c:v>177033.99630126217</c:v>
                </c:pt>
                <c:pt idx="67">
                  <c:v>179980.96684640527</c:v>
                </c:pt>
                <c:pt idx="68">
                  <c:v>182937.58500625897</c:v>
                </c:pt>
                <c:pt idx="69">
                  <c:v>185903.88236460337</c:v>
                </c:pt>
                <c:pt idx="70">
                  <c:v>188879.89060861559</c:v>
                </c:pt>
                <c:pt idx="71">
                  <c:v>191865.6415292084</c:v>
                </c:pt>
                <c:pt idx="72">
                  <c:v>194861.16702136968</c:v>
                </c:pt>
                <c:pt idx="73">
                  <c:v>197866.49908450324</c:v>
                </c:pt>
                <c:pt idx="74">
                  <c:v>200881.66982277061</c:v>
                </c:pt>
                <c:pt idx="75">
                  <c:v>203906.71144543396</c:v>
                </c:pt>
                <c:pt idx="76">
                  <c:v>206941.65626720022</c:v>
                </c:pt>
                <c:pt idx="77">
                  <c:v>209986.53670856627</c:v>
                </c:pt>
                <c:pt idx="78">
                  <c:v>213041.38529616527</c:v>
                </c:pt>
                <c:pt idx="79">
                  <c:v>216106.2346631141</c:v>
                </c:pt>
                <c:pt idx="80">
                  <c:v>219181.11754936195</c:v>
                </c:pt>
                <c:pt idx="81">
                  <c:v>222266.06680204012</c:v>
                </c:pt>
                <c:pt idx="82">
                  <c:v>225361.11537581283</c:v>
                </c:pt>
                <c:pt idx="83">
                  <c:v>228466.29633322934</c:v>
                </c:pt>
                <c:pt idx="84">
                  <c:v>231581.64284507709</c:v>
                </c:pt>
                <c:pt idx="85">
                  <c:v>234707.18819073599</c:v>
                </c:pt>
                <c:pt idx="86">
                  <c:v>237842.96575853406</c:v>
                </c:pt>
                <c:pt idx="87">
                  <c:v>240989.00904610395</c:v>
                </c:pt>
                <c:pt idx="88">
                  <c:v>244145.35166074088</c:v>
                </c:pt>
                <c:pt idx="89">
                  <c:v>247312.0273197616</c:v>
                </c:pt>
                <c:pt idx="90">
                  <c:v>250489.06985086456</c:v>
                </c:pt>
                <c:pt idx="91">
                  <c:v>253676.51319249134</c:v>
                </c:pt>
                <c:pt idx="92">
                  <c:v>256874.39139418912</c:v>
                </c:pt>
                <c:pt idx="93">
                  <c:v>260082.73861697441</c:v>
                </c:pt>
                <c:pt idx="94">
                  <c:v>263301.58913369809</c:v>
                </c:pt>
                <c:pt idx="95">
                  <c:v>266530.97732941131</c:v>
                </c:pt>
                <c:pt idx="96">
                  <c:v>269770.93770173297</c:v>
                </c:pt>
                <c:pt idx="97">
                  <c:v>273021.50486121827</c:v>
                </c:pt>
                <c:pt idx="98">
                  <c:v>276282.71353172831</c:v>
                </c:pt>
                <c:pt idx="99">
                  <c:v>279554.59855080105</c:v>
                </c:pt>
                <c:pt idx="100">
                  <c:v>282837.19487002346</c:v>
                </c:pt>
                <c:pt idx="101">
                  <c:v>286130.53755540506</c:v>
                </c:pt>
                <c:pt idx="102">
                  <c:v>289434.66178775218</c:v>
                </c:pt>
                <c:pt idx="103">
                  <c:v>292749.60286304407</c:v>
                </c:pt>
                <c:pt idx="104">
                  <c:v>296075.3961928098</c:v>
                </c:pt>
                <c:pt idx="105">
                  <c:v>299412.07730450656</c:v>
                </c:pt>
                <c:pt idx="106">
                  <c:v>302759.68184189918</c:v>
                </c:pt>
                <c:pt idx="107">
                  <c:v>306118.24556544091</c:v>
                </c:pt>
                <c:pt idx="108">
                  <c:v>309487.80435265548</c:v>
                </c:pt>
                <c:pt idx="109">
                  <c:v>312868.39419852017</c:v>
                </c:pt>
                <c:pt idx="110">
                  <c:v>316260.05121585057</c:v>
                </c:pt>
                <c:pt idx="111">
                  <c:v>319662.8116356862</c:v>
                </c:pt>
                <c:pt idx="112">
                  <c:v>323076.71180767752</c:v>
                </c:pt>
                <c:pt idx="113">
                  <c:v>326501.78820047434</c:v>
                </c:pt>
                <c:pt idx="114">
                  <c:v>329938.07740211533</c:v>
                </c:pt>
                <c:pt idx="115">
                  <c:v>333385.61612041888</c:v>
                </c:pt>
                <c:pt idx="116">
                  <c:v>336844.44118337519</c:v>
                </c:pt>
                <c:pt idx="117">
                  <c:v>340314.58953953983</c:v>
                </c:pt>
                <c:pt idx="118">
                  <c:v>343796.09825842816</c:v>
                </c:pt>
                <c:pt idx="119">
                  <c:v>347289.00453091157</c:v>
                </c:pt>
                <c:pt idx="120">
                  <c:v>350793.34566961467</c:v>
                </c:pt>
                <c:pt idx="121">
                  <c:v>354309.15910931397</c:v>
                </c:pt>
                <c:pt idx="122">
                  <c:v>357836.48240733758</c:v>
                </c:pt>
                <c:pt idx="123">
                  <c:v>361375.35324396665</c:v>
                </c:pt>
                <c:pt idx="124">
                  <c:v>364925.80942283763</c:v>
                </c:pt>
                <c:pt idx="125">
                  <c:v>368487.88887134637</c:v>
                </c:pt>
                <c:pt idx="126">
                  <c:v>372061.62964105303</c:v>
                </c:pt>
                <c:pt idx="127">
                  <c:v>375647.06990808871</c:v>
                </c:pt>
                <c:pt idx="128">
                  <c:v>379244.24797356332</c:v>
                </c:pt>
                <c:pt idx="129">
                  <c:v>382853.20226397453</c:v>
                </c:pt>
                <c:pt idx="130">
                  <c:v>386473.97133161838</c:v>
                </c:pt>
                <c:pt idx="131">
                  <c:v>390106.59385500115</c:v>
                </c:pt>
                <c:pt idx="132">
                  <c:v>393751.10863925243</c:v>
                </c:pt>
                <c:pt idx="133">
                  <c:v>397407.55461653968</c:v>
                </c:pt>
                <c:pt idx="134">
                  <c:v>401075.97084648424</c:v>
                </c:pt>
                <c:pt idx="135">
                  <c:v>404756.39651657845</c:v>
                </c:pt>
                <c:pt idx="136">
                  <c:v>408448.87094260426</c:v>
                </c:pt>
                <c:pt idx="137">
                  <c:v>412153.4335690533</c:v>
                </c:pt>
                <c:pt idx="138">
                  <c:v>415870.12396954821</c:v>
                </c:pt>
                <c:pt idx="139">
                  <c:v>419598.98184726533</c:v>
                </c:pt>
                <c:pt idx="140">
                  <c:v>423340.0470353589</c:v>
                </c:pt>
                <c:pt idx="141">
                  <c:v>427093.35949738655</c:v>
                </c:pt>
                <c:pt idx="142">
                  <c:v>430858.95932773617</c:v>
                </c:pt>
                <c:pt idx="143">
                  <c:v>434636.88675205421</c:v>
                </c:pt>
                <c:pt idx="144">
                  <c:v>438427.18212767551</c:v>
                </c:pt>
                <c:pt idx="145">
                  <c:v>442229.88594405429</c:v>
                </c:pt>
                <c:pt idx="146">
                  <c:v>446045.03882319666</c:v>
                </c:pt>
                <c:pt idx="147">
                  <c:v>449872.68152009463</c:v>
                </c:pt>
                <c:pt idx="148">
                  <c:v>453712.8549231615</c:v>
                </c:pt>
                <c:pt idx="149">
                  <c:v>457565.60005466855</c:v>
                </c:pt>
                <c:pt idx="150">
                  <c:v>461430.9580711833</c:v>
                </c:pt>
                <c:pt idx="151">
                  <c:v>465308.97026400914</c:v>
                </c:pt>
                <c:pt idx="152">
                  <c:v>469199.67805962649</c:v>
                </c:pt>
                <c:pt idx="153">
                  <c:v>473103.12302013522</c:v>
                </c:pt>
                <c:pt idx="154">
                  <c:v>477019.34684369882</c:v>
                </c:pt>
                <c:pt idx="155">
                  <c:v>480948.39136498963</c:v>
                </c:pt>
                <c:pt idx="156">
                  <c:v>484890.29855563579</c:v>
                </c:pt>
                <c:pt idx="157">
                  <c:v>488845.1105246697</c:v>
                </c:pt>
                <c:pt idx="158">
                  <c:v>492812.86951897776</c:v>
                </c:pt>
                <c:pt idx="159">
                  <c:v>496793.61792375165</c:v>
                </c:pt>
                <c:pt idx="160">
                  <c:v>500787.39826294116</c:v>
                </c:pt>
                <c:pt idx="161">
                  <c:v>504794.25319970847</c:v>
                </c:pt>
                <c:pt idx="162">
                  <c:v>508814.22553688375</c:v>
                </c:pt>
                <c:pt idx="163">
                  <c:v>512847.35821742262</c:v>
                </c:pt>
                <c:pt idx="164">
                  <c:v>516893.69432486466</c:v>
                </c:pt>
                <c:pt idx="165">
                  <c:v>520953.27708379377</c:v>
                </c:pt>
                <c:pt idx="166">
                  <c:v>525026.14986029989</c:v>
                </c:pt>
                <c:pt idx="167">
                  <c:v>529112.35616244224</c:v>
                </c:pt>
                <c:pt idx="168">
                  <c:v>533211.9396407142</c:v>
                </c:pt>
                <c:pt idx="169">
                  <c:v>537324.94408850942</c:v>
                </c:pt>
                <c:pt idx="170">
                  <c:v>541451.41344258981</c:v>
                </c:pt>
                <c:pt idx="171">
                  <c:v>545591.39178355457</c:v>
                </c:pt>
                <c:pt idx="172">
                  <c:v>549744.92333631159</c:v>
                </c:pt>
                <c:pt idx="173">
                  <c:v>553912.05247054959</c:v>
                </c:pt>
                <c:pt idx="174">
                  <c:v>558092.82370121183</c:v>
                </c:pt>
                <c:pt idx="175">
                  <c:v>562287.28168897214</c:v>
                </c:pt>
                <c:pt idx="176">
                  <c:v>566495.47124071175</c:v>
                </c:pt>
                <c:pt idx="177">
                  <c:v>570717.43730999797</c:v>
                </c:pt>
                <c:pt idx="178">
                  <c:v>574953.22499756434</c:v>
                </c:pt>
                <c:pt idx="179">
                  <c:v>579202.8795517924</c:v>
                </c:pt>
                <c:pt idx="180">
                  <c:v>583466.44636919524</c:v>
                </c:pt>
                <c:pt idx="181">
                  <c:v>587743.97099490231</c:v>
                </c:pt>
                <c:pt idx="182">
                  <c:v>592035.49912314583</c:v>
                </c:pt>
                <c:pt idx="183">
                  <c:v>596341.07659774926</c:v>
                </c:pt>
                <c:pt idx="184">
                  <c:v>600660.7494126166</c:v>
                </c:pt>
                <c:pt idx="185">
                  <c:v>604994.56371222402</c:v>
                </c:pt>
                <c:pt idx="186">
                  <c:v>609342.56579211273</c:v>
                </c:pt>
                <c:pt idx="187">
                  <c:v>613704.80209938355</c:v>
                </c:pt>
                <c:pt idx="188">
                  <c:v>618081.31923319283</c:v>
                </c:pt>
                <c:pt idx="189">
                  <c:v>622472.16394525045</c:v>
                </c:pt>
                <c:pt idx="190">
                  <c:v>626877.38314031938</c:v>
                </c:pt>
                <c:pt idx="191">
                  <c:v>631297.02387671662</c:v>
                </c:pt>
                <c:pt idx="192">
                  <c:v>635731.13336681551</c:v>
                </c:pt>
                <c:pt idx="193">
                  <c:v>640179.75897755078</c:v>
                </c:pt>
                <c:pt idx="194">
                  <c:v>644642.94823092408</c:v>
                </c:pt>
                <c:pt idx="195">
                  <c:v>649120.74880451162</c:v>
                </c:pt>
                <c:pt idx="196">
                  <c:v>653613.20853197365</c:v>
                </c:pt>
                <c:pt idx="197">
                  <c:v>658120.37540356547</c:v>
                </c:pt>
                <c:pt idx="198">
                  <c:v>662642.29756664974</c:v>
                </c:pt>
                <c:pt idx="199">
                  <c:v>667179.02332621138</c:v>
                </c:pt>
                <c:pt idx="200">
                  <c:v>671730.60114537296</c:v>
                </c:pt>
                <c:pt idx="201">
                  <c:v>676297.07964591298</c:v>
                </c:pt>
                <c:pt idx="202">
                  <c:v>680878.50760878471</c:v>
                </c:pt>
                <c:pt idx="203">
                  <c:v>685474.93397463777</c:v>
                </c:pt>
                <c:pt idx="204">
                  <c:v>690086.40784434066</c:v>
                </c:pt>
                <c:pt idx="205">
                  <c:v>694712.9784795054</c:v>
                </c:pt>
                <c:pt idx="206">
                  <c:v>699354.69530301366</c:v>
                </c:pt>
                <c:pt idx="207">
                  <c:v>704011.60789954476</c:v>
                </c:pt>
                <c:pt idx="208">
                  <c:v>708683.76601610531</c:v>
                </c:pt>
                <c:pt idx="209">
                  <c:v>713371.21956256079</c:v>
                </c:pt>
                <c:pt idx="210">
                  <c:v>718074.0186121685</c:v>
                </c:pt>
                <c:pt idx="211">
                  <c:v>722792.2134021126</c:v>
                </c:pt>
                <c:pt idx="212">
                  <c:v>727525.85433404066</c:v>
                </c:pt>
                <c:pt idx="213">
                  <c:v>732274.99197460222</c:v>
                </c:pt>
                <c:pt idx="214">
                  <c:v>737039.67705598881</c:v>
                </c:pt>
                <c:pt idx="215">
                  <c:v>741819.960476476</c:v>
                </c:pt>
                <c:pt idx="216">
                  <c:v>746615.89330096706</c:v>
                </c:pt>
                <c:pt idx="217">
                  <c:v>751427.52676153835</c:v>
                </c:pt>
                <c:pt idx="218">
                  <c:v>756254.91225798696</c:v>
                </c:pt>
                <c:pt idx="219">
                  <c:v>761098.10135837924</c:v>
                </c:pt>
                <c:pt idx="220">
                  <c:v>765957.14579960215</c:v>
                </c:pt>
                <c:pt idx="221">
                  <c:v>770832.09748791577</c:v>
                </c:pt>
                <c:pt idx="222">
                  <c:v>775723.00849950779</c:v>
                </c:pt>
                <c:pt idx="223">
                  <c:v>780629.93108104961</c:v>
                </c:pt>
                <c:pt idx="224">
                  <c:v>785552.91765025479</c:v>
                </c:pt>
                <c:pt idx="225">
                  <c:v>790492.0207964388</c:v>
                </c:pt>
                <c:pt idx="226">
                  <c:v>795447.2932810809</c:v>
                </c:pt>
                <c:pt idx="227">
                  <c:v>800418.78803838755</c:v>
                </c:pt>
                <c:pt idx="228">
                  <c:v>805406.55817585823</c:v>
                </c:pt>
                <c:pt idx="229">
                  <c:v>810410.65697485243</c:v>
                </c:pt>
                <c:pt idx="230">
                  <c:v>815431.13789115893</c:v>
                </c:pt>
                <c:pt idx="231">
                  <c:v>820468.05455556687</c:v>
                </c:pt>
                <c:pt idx="232">
                  <c:v>825521.46077443869</c:v>
                </c:pt>
                <c:pt idx="233">
                  <c:v>830591.41053028486</c:v>
                </c:pt>
                <c:pt idx="234">
                  <c:v>835677.95798234048</c:v>
                </c:pt>
                <c:pt idx="235">
                  <c:v>840781.15746714396</c:v>
                </c:pt>
                <c:pt idx="236">
                  <c:v>845901.06349911739</c:v>
                </c:pt>
                <c:pt idx="237">
                  <c:v>851037.73077114881</c:v>
                </c:pt>
                <c:pt idx="238">
                  <c:v>856191.21415517654</c:v>
                </c:pt>
                <c:pt idx="239">
                  <c:v>861361.56870277552</c:v>
                </c:pt>
                <c:pt idx="240">
                  <c:v>866548.84964574501</c:v>
                </c:pt>
                <c:pt idx="241">
                  <c:v>871753.11239669891</c:v>
                </c:pt>
                <c:pt idx="242">
                  <c:v>876974.41254965763</c:v>
                </c:pt>
                <c:pt idx="243">
                  <c:v>882212.80588064191</c:v>
                </c:pt>
                <c:pt idx="244">
                  <c:v>887468.34834826866</c:v>
                </c:pt>
                <c:pt idx="245">
                  <c:v>892741.0960943487</c:v>
                </c:pt>
                <c:pt idx="246">
                  <c:v>898031.1054444866</c:v>
                </c:pt>
                <c:pt idx="247">
                  <c:v>903338.43290868227</c:v>
                </c:pt>
                <c:pt idx="248">
                  <c:v>908663.13518193457</c:v>
                </c:pt>
                <c:pt idx="249">
                  <c:v>914005.26914484717</c:v>
                </c:pt>
                <c:pt idx="250">
                  <c:v>919364.89186423609</c:v>
                </c:pt>
                <c:pt idx="251">
                  <c:v>924742.06059373904</c:v>
                </c:pt>
                <c:pt idx="252">
                  <c:v>930136.83277442737</c:v>
                </c:pt>
                <c:pt idx="253">
                  <c:v>935549.26603541954</c:v>
                </c:pt>
                <c:pt idx="254">
                  <c:v>940979.41819449665</c:v>
                </c:pt>
                <c:pt idx="255">
                  <c:v>946427.34725872031</c:v>
                </c:pt>
                <c:pt idx="256">
                  <c:v>951893.11142505216</c:v>
                </c:pt>
                <c:pt idx="257">
                  <c:v>957376.76908097544</c:v>
                </c:pt>
                <c:pt idx="258">
                  <c:v>962878.37880511885</c:v>
                </c:pt>
                <c:pt idx="259">
                  <c:v>968397.99936788238</c:v>
                </c:pt>
                <c:pt idx="260">
                  <c:v>973935.68973206484</c:v>
                </c:pt>
                <c:pt idx="261">
                  <c:v>979491.50905349397</c:v>
                </c:pt>
                <c:pt idx="262">
                  <c:v>985065.51668165845</c:v>
                </c:pt>
                <c:pt idx="263">
                  <c:v>990657.7721603415</c:v>
                </c:pt>
                <c:pt idx="264">
                  <c:v>996268.33522825735</c:v>
                </c:pt>
                <c:pt idx="265">
                  <c:v>1001897.2658196891</c:v>
                </c:pt>
                <c:pt idx="266">
                  <c:v>1007544.6240651293</c:v>
                </c:pt>
                <c:pt idx="267">
                  <c:v>1013210.470291922</c:v>
                </c:pt>
                <c:pt idx="268">
                  <c:v>1018894.865024907</c:v>
                </c:pt>
                <c:pt idx="269">
                  <c:v>1024597.8689870673</c:v>
                </c:pt>
                <c:pt idx="270">
                  <c:v>1030319.5431001764</c:v>
                </c:pt>
                <c:pt idx="271">
                  <c:v>1036059.9484854504</c:v>
                </c:pt>
                <c:pt idx="272">
                  <c:v>1041819.1464642001</c:v>
                </c:pt>
                <c:pt idx="273">
                  <c:v>1047597.1985584864</c:v>
                </c:pt>
                <c:pt idx="274">
                  <c:v>1053394.1664917774</c:v>
                </c:pt>
                <c:pt idx="275">
                  <c:v>1059210.1121896077</c:v>
                </c:pt>
                <c:pt idx="276">
                  <c:v>1065045.0977802402</c:v>
                </c:pt>
                <c:pt idx="277">
                  <c:v>1070899.1855953294</c:v>
                </c:pt>
                <c:pt idx="278">
                  <c:v>1076772.4381705872</c:v>
                </c:pt>
                <c:pt idx="279">
                  <c:v>1082664.9182464515</c:v>
                </c:pt>
                <c:pt idx="280">
                  <c:v>1088576.6887687561</c:v>
                </c:pt>
                <c:pt idx="281">
                  <c:v>1094507.8128894027</c:v>
                </c:pt>
                <c:pt idx="282">
                  <c:v>1100458.3539670364</c:v>
                </c:pt>
                <c:pt idx="283">
                  <c:v>1106428.3755677214</c:v>
                </c:pt>
                <c:pt idx="284">
                  <c:v>1112417.9414656211</c:v>
                </c:pt>
                <c:pt idx="285">
                  <c:v>1118427.1156436789</c:v>
                </c:pt>
                <c:pt idx="286">
                  <c:v>1124455.9622943015</c:v>
                </c:pt>
                <c:pt idx="287">
                  <c:v>1130504.5458200451</c:v>
                </c:pt>
                <c:pt idx="288">
                  <c:v>1136572.9308343029</c:v>
                </c:pt>
                <c:pt idx="289">
                  <c:v>1142661.1821619954</c:v>
                </c:pt>
                <c:pt idx="290">
                  <c:v>1148769.3648402635</c:v>
                </c:pt>
                <c:pt idx="291">
                  <c:v>1154897.5441191625</c:v>
                </c:pt>
                <c:pt idx="292">
                  <c:v>1161045.7854623592</c:v>
                </c:pt>
                <c:pt idx="293">
                  <c:v>1167214.1545478317</c:v>
                </c:pt>
                <c:pt idx="294">
                  <c:v>1173402.7172685706</c:v>
                </c:pt>
                <c:pt idx="295">
                  <c:v>1179611.539733283</c:v>
                </c:pt>
                <c:pt idx="296">
                  <c:v>1185840.6882670987</c:v>
                </c:pt>
                <c:pt idx="297">
                  <c:v>1192090.2294122789</c:v>
                </c:pt>
                <c:pt idx="298">
                  <c:v>1198360.2299289263</c:v>
                </c:pt>
                <c:pt idx="299">
                  <c:v>1204650.7567956997</c:v>
                </c:pt>
                <c:pt idx="300">
                  <c:v>1210961.8772105279</c:v>
                </c:pt>
                <c:pt idx="301">
                  <c:v>1217293.6585913282</c:v>
                </c:pt>
                <c:pt idx="302">
                  <c:v>1223646.1685767272</c:v>
                </c:pt>
                <c:pt idx="303">
                  <c:v>1230019.4750267821</c:v>
                </c:pt>
                <c:pt idx="304">
                  <c:v>1236413.6460237068</c:v>
                </c:pt>
                <c:pt idx="305">
                  <c:v>1242828.7498725981</c:v>
                </c:pt>
                <c:pt idx="306">
                  <c:v>1249264.8551021665</c:v>
                </c:pt>
                <c:pt idx="307">
                  <c:v>1255722.0304654674</c:v>
                </c:pt>
                <c:pt idx="308">
                  <c:v>1262200.3449406358</c:v>
                </c:pt>
                <c:pt idx="309">
                  <c:v>1268699.8677316231</c:v>
                </c:pt>
                <c:pt idx="310">
                  <c:v>1275220.6682689367</c:v>
                </c:pt>
                <c:pt idx="311">
                  <c:v>1281762.816210381</c:v>
                </c:pt>
                <c:pt idx="312">
                  <c:v>1288326.3814418023</c:v>
                </c:pt>
                <c:pt idx="313">
                  <c:v>1294911.4340778347</c:v>
                </c:pt>
                <c:pt idx="314">
                  <c:v>1301518.0444626496</c:v>
                </c:pt>
                <c:pt idx="315">
                  <c:v>1308146.2831707066</c:v>
                </c:pt>
                <c:pt idx="316">
                  <c:v>1314796.2210075082</c:v>
                </c:pt>
                <c:pt idx="317">
                  <c:v>1321467.9290103554</c:v>
                </c:pt>
                <c:pt idx="318">
                  <c:v>1328161.4784491064</c:v>
                </c:pt>
                <c:pt idx="319">
                  <c:v>1334876.9408269394</c:v>
                </c:pt>
                <c:pt idx="320">
                  <c:v>1341614.3878811146</c:v>
                </c:pt>
                <c:pt idx="321">
                  <c:v>1348373.8915837414</c:v>
                </c:pt>
                <c:pt idx="322">
                  <c:v>1355155.5241425475</c:v>
                </c:pt>
                <c:pt idx="323">
                  <c:v>1361959.3580016496</c:v>
                </c:pt>
                <c:pt idx="324">
                  <c:v>1368785.4658423276</c:v>
                </c:pt>
                <c:pt idx="325">
                  <c:v>1375633.9205838013</c:v>
                </c:pt>
                <c:pt idx="326">
                  <c:v>1382504.7953840087</c:v>
                </c:pt>
                <c:pt idx="327">
                  <c:v>1389398.1636403881</c:v>
                </c:pt>
                <c:pt idx="328">
                  <c:v>1396314.0989906618</c:v>
                </c:pt>
                <c:pt idx="329">
                  <c:v>1403252.6753136227</c:v>
                </c:pt>
                <c:pt idx="330">
                  <c:v>1410213.9667299238</c:v>
                </c:pt>
                <c:pt idx="331">
                  <c:v>1417198.04760287</c:v>
                </c:pt>
                <c:pt idx="332">
                  <c:v>1424204.9925392121</c:v>
                </c:pt>
                <c:pt idx="333">
                  <c:v>1431234.876389944</c:v>
                </c:pt>
                <c:pt idx="334">
                  <c:v>1438287.7742511022</c:v>
                </c:pt>
                <c:pt idx="335">
                  <c:v>1445363.7614645683</c:v>
                </c:pt>
                <c:pt idx="336">
                  <c:v>1452462.9136188736</c:v>
                </c:pt>
                <c:pt idx="337">
                  <c:v>1459585.3065500061</c:v>
                </c:pt>
                <c:pt idx="338">
                  <c:v>1466731.0163422218</c:v>
                </c:pt>
                <c:pt idx="339">
                  <c:v>1473900.1193288562</c:v>
                </c:pt>
                <c:pt idx="340">
                  <c:v>1481092.6920931409</c:v>
                </c:pt>
                <c:pt idx="341">
                  <c:v>1488308.8114690203</c:v>
                </c:pt>
                <c:pt idx="342">
                  <c:v>1495548.5545419736</c:v>
                </c:pt>
                <c:pt idx="343">
                  <c:v>1502811.9986498377</c:v>
                </c:pt>
                <c:pt idx="344">
                  <c:v>1510099.2213836336</c:v>
                </c:pt>
                <c:pt idx="345">
                  <c:v>1517410.3005883947</c:v>
                </c:pt>
                <c:pt idx="346">
                  <c:v>1524745.3143639993</c:v>
                </c:pt>
                <c:pt idx="347">
                  <c:v>1532104.341066004</c:v>
                </c:pt>
                <c:pt idx="348">
                  <c:v>1539487.4593064815</c:v>
                </c:pt>
                <c:pt idx="349">
                  <c:v>1546894.7479548594</c:v>
                </c:pt>
                <c:pt idx="350">
                  <c:v>1554326.2861387637</c:v>
                </c:pt>
                <c:pt idx="351">
                  <c:v>1561782.1532448635</c:v>
                </c:pt>
                <c:pt idx="352">
                  <c:v>1569262.4289197195</c:v>
                </c:pt>
                <c:pt idx="353">
                  <c:v>1576767.193070634</c:v>
                </c:pt>
                <c:pt idx="354">
                  <c:v>1584296.5258665055</c:v>
                </c:pt>
                <c:pt idx="355">
                  <c:v>1591850.5077386841</c:v>
                </c:pt>
                <c:pt idx="356">
                  <c:v>1599429.2193818318</c:v>
                </c:pt>
                <c:pt idx="357">
                  <c:v>1607032.7417547836</c:v>
                </c:pt>
                <c:pt idx="358">
                  <c:v>1614661.1560814125</c:v>
                </c:pt>
                <c:pt idx="359">
                  <c:v>1622314.5438514974</c:v>
                </c:pt>
                <c:pt idx="360">
                  <c:v>1629992.9868215939</c:v>
                </c:pt>
                <c:pt idx="361">
                  <c:v>1637696.567015907</c:v>
                </c:pt>
                <c:pt idx="362">
                  <c:v>1645425.3667271675</c:v>
                </c:pt>
                <c:pt idx="363">
                  <c:v>1653179.4685175114</c:v>
                </c:pt>
                <c:pt idx="364">
                  <c:v>1660958.9552193617</c:v>
                </c:pt>
                <c:pt idx="365">
                  <c:v>1668763.9099363128</c:v>
                </c:pt>
                <c:pt idx="366">
                  <c:v>1676594.4160440192</c:v>
                </c:pt>
                <c:pt idx="367">
                  <c:v>1684450.5571910851</c:v>
                </c:pt>
                <c:pt idx="368">
                  <c:v>1692332.4172999586</c:v>
                </c:pt>
                <c:pt idx="369">
                  <c:v>1700240.0805678284</c:v>
                </c:pt>
                <c:pt idx="370">
                  <c:v>1708173.6314675224</c:v>
                </c:pt>
                <c:pt idx="371">
                  <c:v>1716133.1547484107</c:v>
                </c:pt>
                <c:pt idx="372">
                  <c:v>1724118.735437311</c:v>
                </c:pt>
                <c:pt idx="373">
                  <c:v>1732130.4588393965</c:v>
                </c:pt>
                <c:pt idx="374">
                  <c:v>1740168.4105391074</c:v>
                </c:pt>
                <c:pt idx="375">
                  <c:v>1748232.6764010652</c:v>
                </c:pt>
                <c:pt idx="376">
                  <c:v>1756323.3425709894</c:v>
                </c:pt>
                <c:pt idx="377">
                  <c:v>1764440.4954766186</c:v>
                </c:pt>
                <c:pt idx="378">
                  <c:v>1772584.2218286332</c:v>
                </c:pt>
                <c:pt idx="379">
                  <c:v>1780754.6086215817</c:v>
                </c:pt>
                <c:pt idx="380">
                  <c:v>1788951.7431348101</c:v>
                </c:pt>
                <c:pt idx="381">
                  <c:v>1797175.7129333946</c:v>
                </c:pt>
                <c:pt idx="382">
                  <c:v>1805426.6058690762</c:v>
                </c:pt>
                <c:pt idx="383">
                  <c:v>1813704.5100812002</c:v>
                </c:pt>
                <c:pt idx="384">
                  <c:v>1822009.5139976565</c:v>
                </c:pt>
                <c:pt idx="385">
                  <c:v>1830341.7063358256</c:v>
                </c:pt>
                <c:pt idx="386">
                  <c:v>1838701.1761035251</c:v>
                </c:pt>
                <c:pt idx="387">
                  <c:v>1847088.0125999611</c:v>
                </c:pt>
                <c:pt idx="388">
                  <c:v>1855502.3054166823</c:v>
                </c:pt>
                <c:pt idx="389">
                  <c:v>1863944.1444385366</c:v>
                </c:pt>
                <c:pt idx="390">
                  <c:v>1872413.6198446318</c:v>
                </c:pt>
                <c:pt idx="391">
                  <c:v>1880910.8221092981</c:v>
                </c:pt>
                <c:pt idx="392">
                  <c:v>1889435.8420030556</c:v>
                </c:pt>
                <c:pt idx="393">
                  <c:v>1897988.7705935836</c:v>
                </c:pt>
                <c:pt idx="394">
                  <c:v>1906569.6992466925</c:v>
                </c:pt>
                <c:pt idx="395">
                  <c:v>1915178.7196273014</c:v>
                </c:pt>
                <c:pt idx="396">
                  <c:v>1923815.923700416</c:v>
                </c:pt>
                <c:pt idx="397">
                  <c:v>1932481.4037321117</c:v>
                </c:pt>
                <c:pt idx="398">
                  <c:v>1941175.252290519</c:v>
                </c:pt>
                <c:pt idx="399">
                  <c:v>1949897.5622468125</c:v>
                </c:pt>
                <c:pt idx="400">
                  <c:v>1958648.4267762026</c:v>
                </c:pt>
                <c:pt idx="401">
                  <c:v>1967427.9393589313</c:v>
                </c:pt>
                <c:pt idx="402">
                  <c:v>1976236.1937812702</c:v>
                </c:pt>
                <c:pt idx="403">
                  <c:v>1985073.2841365233</c:v>
                </c:pt>
                <c:pt idx="404">
                  <c:v>1993939.3048260312</c:v>
                </c:pt>
                <c:pt idx="405">
                  <c:v>2002834.3505601801</c:v>
                </c:pt>
                <c:pt idx="406">
                  <c:v>2011758.5163594135</c:v>
                </c:pt>
                <c:pt idx="407">
                  <c:v>2020711.8975552467</c:v>
                </c:pt>
                <c:pt idx="408">
                  <c:v>2029694.589791286</c:v>
                </c:pt>
                <c:pt idx="409">
                  <c:v>2038706.6890242496</c:v>
                </c:pt>
                <c:pt idx="410">
                  <c:v>2047748.2915249933</c:v>
                </c:pt>
                <c:pt idx="411">
                  <c:v>2056819.4938795385</c:v>
                </c:pt>
                <c:pt idx="412">
                  <c:v>2065920.3929901042</c:v>
                </c:pt>
                <c:pt idx="413">
                  <c:v>2075051.0860761418</c:v>
                </c:pt>
                <c:pt idx="414">
                  <c:v>2084211.6706753743</c:v>
                </c:pt>
                <c:pt idx="415">
                  <c:v>2093402.2446448375</c:v>
                </c:pt>
                <c:pt idx="416">
                  <c:v>2102622.9061619258</c:v>
                </c:pt>
                <c:pt idx="417">
                  <c:v>2111873.7537254412</c:v>
                </c:pt>
                <c:pt idx="418">
                  <c:v>2121154.8861566442</c:v>
                </c:pt>
                <c:pt idx="419">
                  <c:v>2130466.4026003112</c:v>
                </c:pt>
                <c:pt idx="420">
                  <c:v>2126279.5611411608</c:v>
                </c:pt>
                <c:pt idx="421">
                  <c:v>2122079.0130525636</c:v>
                </c:pt>
                <c:pt idx="422">
                  <c:v>2117864.7134625819</c:v>
                </c:pt>
                <c:pt idx="423">
                  <c:v>2113636.6173523781</c:v>
                </c:pt>
                <c:pt idx="424">
                  <c:v>2109394.6795557356</c:v>
                </c:pt>
                <c:pt idx="425">
                  <c:v>2105138.8547585746</c:v>
                </c:pt>
                <c:pt idx="426">
                  <c:v>2100869.0974984691</c:v>
                </c:pt>
                <c:pt idx="427">
                  <c:v>2096585.3621641607</c:v>
                </c:pt>
                <c:pt idx="428">
                  <c:v>2092287.602995072</c:v>
                </c:pt>
                <c:pt idx="429">
                  <c:v>2087975.7740808171</c:v>
                </c:pt>
                <c:pt idx="430">
                  <c:v>2083649.8293607116</c:v>
                </c:pt>
                <c:pt idx="431">
                  <c:v>2079309.7226232805</c:v>
                </c:pt>
                <c:pt idx="432">
                  <c:v>2074955.4075057639</c:v>
                </c:pt>
                <c:pt idx="433">
                  <c:v>2070586.8374936229</c:v>
                </c:pt>
                <c:pt idx="434">
                  <c:v>2066203.9659200418</c:v>
                </c:pt>
                <c:pt idx="435">
                  <c:v>2061806.74596543</c:v>
                </c:pt>
                <c:pt idx="436">
                  <c:v>2057395.1306569218</c:v>
                </c:pt>
                <c:pt idx="437">
                  <c:v>2052969.0728678743</c:v>
                </c:pt>
                <c:pt idx="438">
                  <c:v>2048528.5253173646</c:v>
                </c:pt>
                <c:pt idx="439">
                  <c:v>2044073.4405696839</c:v>
                </c:pt>
                <c:pt idx="440">
                  <c:v>2039603.7710338316</c:v>
                </c:pt>
                <c:pt idx="441">
                  <c:v>2035119.4689630067</c:v>
                </c:pt>
                <c:pt idx="442">
                  <c:v>2030620.4864540971</c:v>
                </c:pt>
                <c:pt idx="443">
                  <c:v>2026106.7754471686</c:v>
                </c:pt>
                <c:pt idx="444">
                  <c:v>2021578.2877249515</c:v>
                </c:pt>
                <c:pt idx="445">
                  <c:v>2017034.9749123249</c:v>
                </c:pt>
                <c:pt idx="446">
                  <c:v>2012476.7884758005</c:v>
                </c:pt>
                <c:pt idx="447">
                  <c:v>2007903.6797230043</c:v>
                </c:pt>
                <c:pt idx="448">
                  <c:v>2003315.5998021557</c:v>
                </c:pt>
                <c:pt idx="449">
                  <c:v>1998712.4997015463</c:v>
                </c:pt>
                <c:pt idx="450">
                  <c:v>1994094.3302490162</c:v>
                </c:pt>
                <c:pt idx="451">
                  <c:v>1989461.0421114282</c:v>
                </c:pt>
                <c:pt idx="452">
                  <c:v>1984812.585794142</c:v>
                </c:pt>
                <c:pt idx="453">
                  <c:v>1980148.9116404839</c:v>
                </c:pt>
                <c:pt idx="454">
                  <c:v>1975469.9698312178</c:v>
                </c:pt>
                <c:pt idx="455">
                  <c:v>1970775.7103840122</c:v>
                </c:pt>
                <c:pt idx="456">
                  <c:v>1966066.0831529063</c:v>
                </c:pt>
                <c:pt idx="457">
                  <c:v>1961341.0378277746</c:v>
                </c:pt>
                <c:pt idx="458">
                  <c:v>1956600.5239337895</c:v>
                </c:pt>
                <c:pt idx="459">
                  <c:v>1951844.4908308813</c:v>
                </c:pt>
                <c:pt idx="460">
                  <c:v>1947072.8877131988</c:v>
                </c:pt>
                <c:pt idx="461">
                  <c:v>1942285.663608565</c:v>
                </c:pt>
                <c:pt idx="462">
                  <c:v>1937482.7673779335</c:v>
                </c:pt>
                <c:pt idx="463">
                  <c:v>1932664.1477148421</c:v>
                </c:pt>
                <c:pt idx="464">
                  <c:v>1927829.7531448645</c:v>
                </c:pt>
                <c:pt idx="465">
                  <c:v>1922979.5320250602</c:v>
                </c:pt>
                <c:pt idx="466">
                  <c:v>1918113.4325434235</c:v>
                </c:pt>
                <c:pt idx="467">
                  <c:v>1913231.4027183296</c:v>
                </c:pt>
                <c:pt idx="468">
                  <c:v>1908333.3903979794</c:v>
                </c:pt>
                <c:pt idx="469">
                  <c:v>1903419.3432598424</c:v>
                </c:pt>
                <c:pt idx="470">
                  <c:v>1898489.2088100978</c:v>
                </c:pt>
                <c:pt idx="471">
                  <c:v>1893542.9343830734</c:v>
                </c:pt>
                <c:pt idx="472">
                  <c:v>1888580.4671406834</c:v>
                </c:pt>
                <c:pt idx="473">
                  <c:v>1883601.7540718643</c:v>
                </c:pt>
                <c:pt idx="474">
                  <c:v>1878606.7419920077</c:v>
                </c:pt>
                <c:pt idx="475">
                  <c:v>1873595.3775423926</c:v>
                </c:pt>
                <c:pt idx="476">
                  <c:v>1868567.6071896157</c:v>
                </c:pt>
                <c:pt idx="477">
                  <c:v>1863523.3772250193</c:v>
                </c:pt>
                <c:pt idx="478">
                  <c:v>1858462.633764117</c:v>
                </c:pt>
                <c:pt idx="479">
                  <c:v>1853385.3227460193</c:v>
                </c:pt>
                <c:pt idx="480">
                  <c:v>1848291.3899328553</c:v>
                </c:pt>
                <c:pt idx="481">
                  <c:v>1843180.7809091927</c:v>
                </c:pt>
                <c:pt idx="482">
                  <c:v>1838053.4410814582</c:v>
                </c:pt>
                <c:pt idx="483">
                  <c:v>1832909.3156773529</c:v>
                </c:pt>
                <c:pt idx="484">
                  <c:v>1827748.3497452675</c:v>
                </c:pt>
                <c:pt idx="485">
                  <c:v>1822570.4881536956</c:v>
                </c:pt>
                <c:pt idx="486">
                  <c:v>1817375.6755906446</c:v>
                </c:pt>
                <c:pt idx="487">
                  <c:v>1812163.8565630449</c:v>
                </c:pt>
                <c:pt idx="488">
                  <c:v>1806934.975396157</c:v>
                </c:pt>
                <c:pt idx="489">
                  <c:v>1801688.9762329767</c:v>
                </c:pt>
                <c:pt idx="490">
                  <c:v>1796425.8030336385</c:v>
                </c:pt>
                <c:pt idx="491">
                  <c:v>1791145.3995748169</c:v>
                </c:pt>
                <c:pt idx="492">
                  <c:v>1785847.7094491262</c:v>
                </c:pt>
                <c:pt idx="493">
                  <c:v>1780532.6760645171</c:v>
                </c:pt>
                <c:pt idx="494">
                  <c:v>1775200.2426436732</c:v>
                </c:pt>
                <c:pt idx="495">
                  <c:v>1769850.3522234035</c:v>
                </c:pt>
                <c:pt idx="496">
                  <c:v>1764482.9476540347</c:v>
                </c:pt>
                <c:pt idx="497">
                  <c:v>1759097.9715988</c:v>
                </c:pt>
                <c:pt idx="498">
                  <c:v>1753695.366533227</c:v>
                </c:pt>
                <c:pt idx="499">
                  <c:v>1748275.0747445233</c:v>
                </c:pt>
                <c:pt idx="500">
                  <c:v>1742837.0383309599</c:v>
                </c:pt>
                <c:pt idx="501">
                  <c:v>1737381.1992012523</c:v>
                </c:pt>
                <c:pt idx="502">
                  <c:v>1731907.4990739406</c:v>
                </c:pt>
                <c:pt idx="503">
                  <c:v>1726415.8794767661</c:v>
                </c:pt>
                <c:pt idx="504">
                  <c:v>1720906.2817460478</c:v>
                </c:pt>
                <c:pt idx="505">
                  <c:v>1715378.6470260546</c:v>
                </c:pt>
                <c:pt idx="506">
                  <c:v>1709832.9162683769</c:v>
                </c:pt>
                <c:pt idx="507">
                  <c:v>1704269.0302312966</c:v>
                </c:pt>
                <c:pt idx="508">
                  <c:v>1698686.9294791529</c:v>
                </c:pt>
                <c:pt idx="509">
                  <c:v>1693086.5543817088</c:v>
                </c:pt>
                <c:pt idx="510">
                  <c:v>1687467.8451135131</c:v>
                </c:pt>
                <c:pt idx="511">
                  <c:v>1681830.7416532612</c:v>
                </c:pt>
                <c:pt idx="512">
                  <c:v>1676175.1837831552</c:v>
                </c:pt>
                <c:pt idx="513">
                  <c:v>1670501.1110882594</c:v>
                </c:pt>
                <c:pt idx="514">
                  <c:v>1664808.4629558551</c:v>
                </c:pt>
                <c:pt idx="515">
                  <c:v>1659097.1785747937</c:v>
                </c:pt>
                <c:pt idx="516">
                  <c:v>1653367.1969348467</c:v>
                </c:pt>
                <c:pt idx="517">
                  <c:v>1647618.4568260536</c:v>
                </c:pt>
                <c:pt idx="518">
                  <c:v>1641850.8968380687</c:v>
                </c:pt>
                <c:pt idx="519">
                  <c:v>1636064.455359505</c:v>
                </c:pt>
                <c:pt idx="520">
                  <c:v>1630259.0705772757</c:v>
                </c:pt>
                <c:pt idx="521">
                  <c:v>1624434.6804759337</c:v>
                </c:pt>
                <c:pt idx="522">
                  <c:v>1618591.2228370099</c:v>
                </c:pt>
                <c:pt idx="523">
                  <c:v>1612728.635238348</c:v>
                </c:pt>
                <c:pt idx="524">
                  <c:v>1606846.8550534379</c:v>
                </c:pt>
                <c:pt idx="525">
                  <c:v>1600945.8194507461</c:v>
                </c:pt>
                <c:pt idx="526">
                  <c:v>1595025.4653930457</c:v>
                </c:pt>
                <c:pt idx="527">
                  <c:v>1589085.7296367418</c:v>
                </c:pt>
                <c:pt idx="528">
                  <c:v>1583126.5487311969</c:v>
                </c:pt>
                <c:pt idx="529">
                  <c:v>1577147.8590180522</c:v>
                </c:pt>
                <c:pt idx="530">
                  <c:v>1571149.5966305481</c:v>
                </c:pt>
                <c:pt idx="531">
                  <c:v>1565131.6974928419</c:v>
                </c:pt>
                <c:pt idx="532">
                  <c:v>1559094.0973193233</c:v>
                </c:pt>
                <c:pt idx="533">
                  <c:v>1553036.7316139278</c:v>
                </c:pt>
                <c:pt idx="534">
                  <c:v>1546959.5356694472</c:v>
                </c:pt>
                <c:pt idx="535">
                  <c:v>1540862.4445668389</c:v>
                </c:pt>
                <c:pt idx="536">
                  <c:v>1534745.3931745323</c:v>
                </c:pt>
                <c:pt idx="537">
                  <c:v>1528608.316147733</c:v>
                </c:pt>
                <c:pt idx="538">
                  <c:v>1522451.1479277245</c:v>
                </c:pt>
                <c:pt idx="539">
                  <c:v>1516273.8227411686</c:v>
                </c:pt>
                <c:pt idx="540">
                  <c:v>1510076.2745994017</c:v>
                </c:pt>
                <c:pt idx="541">
                  <c:v>1503858.4372977312</c:v>
                </c:pt>
                <c:pt idx="542">
                  <c:v>1497620.244414727</c:v>
                </c:pt>
                <c:pt idx="543">
                  <c:v>1491361.6293115125</c:v>
                </c:pt>
                <c:pt idx="544">
                  <c:v>1485082.5251310531</c:v>
                </c:pt>
                <c:pt idx="545">
                  <c:v>1478782.8647974415</c:v>
                </c:pt>
                <c:pt idx="546">
                  <c:v>1472462.5810151815</c:v>
                </c:pt>
                <c:pt idx="547">
                  <c:v>1466121.6062684688</c:v>
                </c:pt>
                <c:pt idx="548">
                  <c:v>1459759.8728204698</c:v>
                </c:pt>
                <c:pt idx="549">
                  <c:v>1453377.3127125984</c:v>
                </c:pt>
                <c:pt idx="550">
                  <c:v>1446973.8577637896</c:v>
                </c:pt>
                <c:pt idx="551">
                  <c:v>1440549.4395697713</c:v>
                </c:pt>
                <c:pt idx="552">
                  <c:v>1434103.9895023338</c:v>
                </c:pt>
                <c:pt idx="553">
                  <c:v>1427637.4387085964</c:v>
                </c:pt>
                <c:pt idx="554">
                  <c:v>1421149.718110272</c:v>
                </c:pt>
                <c:pt idx="555">
                  <c:v>1414640.7584029289</c:v>
                </c:pt>
                <c:pt idx="556">
                  <c:v>1408110.4900552512</c:v>
                </c:pt>
                <c:pt idx="557">
                  <c:v>1401558.8433082954</c:v>
                </c:pt>
                <c:pt idx="558">
                  <c:v>1394985.7481747451</c:v>
                </c:pt>
                <c:pt idx="559">
                  <c:v>1388391.1344381638</c:v>
                </c:pt>
                <c:pt idx="560">
                  <c:v>1381774.9316522449</c:v>
                </c:pt>
                <c:pt idx="561">
                  <c:v>1375137.0691400587</c:v>
                </c:pt>
                <c:pt idx="562">
                  <c:v>1368477.4759932975</c:v>
                </c:pt>
                <c:pt idx="563">
                  <c:v>1361796.0810715186</c:v>
                </c:pt>
                <c:pt idx="564">
                  <c:v>1355092.8130013836</c:v>
                </c:pt>
                <c:pt idx="565">
                  <c:v>1348367.6001758967</c:v>
                </c:pt>
                <c:pt idx="566">
                  <c:v>1341620.3707536391</c:v>
                </c:pt>
                <c:pt idx="567">
                  <c:v>1334851.0526580024</c:v>
                </c:pt>
                <c:pt idx="568">
                  <c:v>1328059.5735764175</c:v>
                </c:pt>
                <c:pt idx="569">
                  <c:v>1321245.8609595834</c:v>
                </c:pt>
                <c:pt idx="570">
                  <c:v>1314409.8420206911</c:v>
                </c:pt>
                <c:pt idx="571">
                  <c:v>1307551.4437346468</c:v>
                </c:pt>
                <c:pt idx="572">
                  <c:v>1300670.5928372911</c:v>
                </c:pt>
                <c:pt idx="573">
                  <c:v>1293767.2158246173</c:v>
                </c:pt>
                <c:pt idx="574">
                  <c:v>1286841.2389519857</c:v>
                </c:pt>
                <c:pt idx="575">
                  <c:v>1279892.5882333356</c:v>
                </c:pt>
                <c:pt idx="576">
                  <c:v>1272921.1894403952</c:v>
                </c:pt>
                <c:pt idx="577">
                  <c:v>1265926.9681018889</c:v>
                </c:pt>
                <c:pt idx="578">
                  <c:v>1258909.8495027411</c:v>
                </c:pt>
                <c:pt idx="579">
                  <c:v>1251869.7586832789</c:v>
                </c:pt>
                <c:pt idx="580">
                  <c:v>1244806.6204384307</c:v>
                </c:pt>
                <c:pt idx="581">
                  <c:v>1237720.3593169232</c:v>
                </c:pt>
                <c:pt idx="582">
                  <c:v>1230610.8996204752</c:v>
                </c:pt>
                <c:pt idx="583">
                  <c:v>1223478.1654029889</c:v>
                </c:pt>
                <c:pt idx="584">
                  <c:v>1216322.0804697389</c:v>
                </c:pt>
                <c:pt idx="585">
                  <c:v>1209142.5683765584</c:v>
                </c:pt>
                <c:pt idx="586">
                  <c:v>1201939.5524290216</c:v>
                </c:pt>
                <c:pt idx="587">
                  <c:v>1194712.9556816255</c:v>
                </c:pt>
                <c:pt idx="588">
                  <c:v>1187462.7009369675</c:v>
                </c:pt>
                <c:pt idx="589">
                  <c:v>1180188.7107449209</c:v>
                </c:pt>
                <c:pt idx="590">
                  <c:v>1172890.9074018071</c:v>
                </c:pt>
                <c:pt idx="591">
                  <c:v>1165569.2129495665</c:v>
                </c:pt>
                <c:pt idx="592">
                  <c:v>1158223.5491749244</c:v>
                </c:pt>
                <c:pt idx="593">
                  <c:v>1150853.8376085565</c:v>
                </c:pt>
                <c:pt idx="594">
                  <c:v>1143459.9995242506</c:v>
                </c:pt>
                <c:pt idx="595">
                  <c:v>1136041.955938065</c:v>
                </c:pt>
                <c:pt idx="596">
                  <c:v>1128599.627607485</c:v>
                </c:pt>
                <c:pt idx="597">
                  <c:v>1121132.9350305772</c:v>
                </c:pt>
                <c:pt idx="598">
                  <c:v>1113641.7984451388</c:v>
                </c:pt>
                <c:pt idx="599">
                  <c:v>1106126.1378278469</c:v>
                </c:pt>
                <c:pt idx="600">
                  <c:v>1098585.8728934026</c:v>
                </c:pt>
                <c:pt idx="601">
                  <c:v>1091020.923093674</c:v>
                </c:pt>
                <c:pt idx="602">
                  <c:v>1083431.2076168358</c:v>
                </c:pt>
                <c:pt idx="603">
                  <c:v>1075816.6453865054</c:v>
                </c:pt>
                <c:pt idx="604">
                  <c:v>1068177.1550608776</c:v>
                </c:pt>
                <c:pt idx="605">
                  <c:v>1060512.655031855</c:v>
                </c:pt>
                <c:pt idx="606">
                  <c:v>1052823.0634241768</c:v>
                </c:pt>
                <c:pt idx="607">
                  <c:v>1045108.2980945436</c:v>
                </c:pt>
                <c:pt idx="608">
                  <c:v>1037368.2766307406</c:v>
                </c:pt>
                <c:pt idx="609">
                  <c:v>1029602.9163507564</c:v>
                </c:pt>
                <c:pt idx="610">
                  <c:v>1021812.1343019005</c:v>
                </c:pt>
                <c:pt idx="611">
                  <c:v>1013995.8472599168</c:v>
                </c:pt>
                <c:pt idx="612">
                  <c:v>1006153.9717280947</c:v>
                </c:pt>
                <c:pt idx="613">
                  <c:v>998286.42393637705</c:v>
                </c:pt>
                <c:pt idx="614">
                  <c:v>990393.11984046525</c:v>
                </c:pt>
                <c:pt idx="615">
                  <c:v>982473.97512092174</c:v>
                </c:pt>
                <c:pt idx="616">
                  <c:v>974528.90518226882</c:v>
                </c:pt>
                <c:pt idx="617">
                  <c:v>966557.8251520854</c:v>
                </c:pt>
                <c:pt idx="618">
                  <c:v>958560.64988010004</c:v>
                </c:pt>
                <c:pt idx="619">
                  <c:v>950537.29393728159</c:v>
                </c:pt>
                <c:pt idx="620">
                  <c:v>942487.67161492642</c:v>
                </c:pt>
                <c:pt idx="621">
                  <c:v>934411.69692374289</c:v>
                </c:pt>
                <c:pt idx="622">
                  <c:v>926309.28359293274</c:v>
                </c:pt>
                <c:pt idx="623">
                  <c:v>918180.34506926977</c:v>
                </c:pt>
                <c:pt idx="624">
                  <c:v>910024.79451617482</c:v>
                </c:pt>
                <c:pt idx="625">
                  <c:v>901842.54481278849</c:v>
                </c:pt>
                <c:pt idx="626">
                  <c:v>893633.50855304021</c:v>
                </c:pt>
                <c:pt idx="627">
                  <c:v>885397.59804471489</c:v>
                </c:pt>
                <c:pt idx="628">
                  <c:v>877134.72530851583</c:v>
                </c:pt>
                <c:pt idx="629">
                  <c:v>868844.80207712506</c:v>
                </c:pt>
                <c:pt idx="630">
                  <c:v>860527.73979426036</c:v>
                </c:pt>
                <c:pt idx="631">
                  <c:v>852183.44961372914</c:v>
                </c:pt>
                <c:pt idx="632">
                  <c:v>843811.8423984797</c:v>
                </c:pt>
                <c:pt idx="633">
                  <c:v>835412.82871964877</c:v>
                </c:pt>
                <c:pt idx="634">
                  <c:v>826986.31885560625</c:v>
                </c:pt>
                <c:pt idx="635">
                  <c:v>818532.22279099666</c:v>
                </c:pt>
                <c:pt idx="636">
                  <c:v>810050.45021577785</c:v>
                </c:pt>
                <c:pt idx="637">
                  <c:v>801540.91052425595</c:v>
                </c:pt>
                <c:pt idx="638">
                  <c:v>793003.51281411771</c:v>
                </c:pt>
                <c:pt idx="639">
                  <c:v>784438.1658854594</c:v>
                </c:pt>
                <c:pt idx="640">
                  <c:v>775844.77823981235</c:v>
                </c:pt>
                <c:pt idx="641">
                  <c:v>767223.25807916594</c:v>
                </c:pt>
                <c:pt idx="642">
                  <c:v>758573.51330498664</c:v>
                </c:pt>
                <c:pt idx="643">
                  <c:v>749895.45151723421</c:v>
                </c:pt>
                <c:pt idx="644">
                  <c:v>741188.98001337482</c:v>
                </c:pt>
                <c:pt idx="645">
                  <c:v>732454.00578739063</c:v>
                </c:pt>
                <c:pt idx="646">
                  <c:v>723690.43552878639</c:v>
                </c:pt>
                <c:pt idx="647">
                  <c:v>714898.17562159244</c:v>
                </c:pt>
                <c:pt idx="648">
                  <c:v>706077.13214336487</c:v>
                </c:pt>
                <c:pt idx="649">
                  <c:v>697227.2108641821</c:v>
                </c:pt>
                <c:pt idx="650">
                  <c:v>688348.31724563835</c:v>
                </c:pt>
                <c:pt idx="651">
                  <c:v>679440.35643983365</c:v>
                </c:pt>
                <c:pt idx="652">
                  <c:v>670503.23328836076</c:v>
                </c:pt>
                <c:pt idx="653">
                  <c:v>661536.85232128843</c:v>
                </c:pt>
                <c:pt idx="654">
                  <c:v>652541.11775614193</c:v>
                </c:pt>
                <c:pt idx="655">
                  <c:v>643515.93349687941</c:v>
                </c:pt>
                <c:pt idx="656">
                  <c:v>634461.2031328656</c:v>
                </c:pt>
                <c:pt idx="657">
                  <c:v>625376.82993784209</c:v>
                </c:pt>
                <c:pt idx="658">
                  <c:v>616262.71686889371</c:v>
                </c:pt>
                <c:pt idx="659">
                  <c:v>607118.76656541205</c:v>
                </c:pt>
                <c:pt idx="660">
                  <c:v>597944.88134805544</c:v>
                </c:pt>
                <c:pt idx="661">
                  <c:v>588740.96321770537</c:v>
                </c:pt>
                <c:pt idx="662">
                  <c:v>579506.91385441995</c:v>
                </c:pt>
                <c:pt idx="663">
                  <c:v>570242.63461638312</c:v>
                </c:pt>
                <c:pt idx="664">
                  <c:v>560948.02653885132</c:v>
                </c:pt>
                <c:pt idx="665">
                  <c:v>551622.99033309612</c:v>
                </c:pt>
                <c:pt idx="666">
                  <c:v>542267.42638534377</c:v>
                </c:pt>
                <c:pt idx="667">
                  <c:v>532881.2347557107</c:v>
                </c:pt>
                <c:pt idx="668">
                  <c:v>523464.31517713639</c:v>
                </c:pt>
                <c:pt idx="669">
                  <c:v>514016.56705431192</c:v>
                </c:pt>
                <c:pt idx="670">
                  <c:v>504537.88946260564</c:v>
                </c:pt>
                <c:pt idx="671">
                  <c:v>495028.18114698475</c:v>
                </c:pt>
                <c:pt idx="672">
                  <c:v>485487.34052093385</c:v>
                </c:pt>
                <c:pt idx="673">
                  <c:v>475915.26566536987</c:v>
                </c:pt>
                <c:pt idx="674">
                  <c:v>466311.85432755301</c:v>
                </c:pt>
                <c:pt idx="675">
                  <c:v>456677.00391999475</c:v>
                </c:pt>
                <c:pt idx="676">
                  <c:v>447010.61151936173</c:v>
                </c:pt>
                <c:pt idx="677">
                  <c:v>437312.57386537641</c:v>
                </c:pt>
                <c:pt idx="678">
                  <c:v>427582.78735971398</c:v>
                </c:pt>
                <c:pt idx="679">
                  <c:v>417821.14806489565</c:v>
                </c:pt>
                <c:pt idx="680">
                  <c:v>408027.55170317838</c:v>
                </c:pt>
                <c:pt idx="681">
                  <c:v>398201.893655441</c:v>
                </c:pt>
                <c:pt idx="682">
                  <c:v>388344.06896006642</c:v>
                </c:pt>
                <c:pt idx="683">
                  <c:v>378453.97231182066</c:v>
                </c:pt>
                <c:pt idx="684">
                  <c:v>368531.49806072772</c:v>
                </c:pt>
                <c:pt idx="685">
                  <c:v>358576.54021094117</c:v>
                </c:pt>
                <c:pt idx="686">
                  <c:v>348588.99241961166</c:v>
                </c:pt>
                <c:pt idx="687">
                  <c:v>338568.74799575104</c:v>
                </c:pt>
                <c:pt idx="688">
                  <c:v>328515.69989909267</c:v>
                </c:pt>
                <c:pt idx="689">
                  <c:v>318429.74073894793</c:v>
                </c:pt>
                <c:pt idx="690">
                  <c:v>308310.76277305902</c:v>
                </c:pt>
                <c:pt idx="691">
                  <c:v>298158.65790644794</c:v>
                </c:pt>
                <c:pt idx="692">
                  <c:v>287973.31769026199</c:v>
                </c:pt>
                <c:pt idx="693">
                  <c:v>277754.6333206151</c:v>
                </c:pt>
                <c:pt idx="694">
                  <c:v>267502.49563742557</c:v>
                </c:pt>
                <c:pt idx="695">
                  <c:v>257216.79512324999</c:v>
                </c:pt>
                <c:pt idx="696">
                  <c:v>246897.42190211336</c:v>
                </c:pt>
                <c:pt idx="697">
                  <c:v>236544.26573833535</c:v>
                </c:pt>
                <c:pt idx="698">
                  <c:v>226157.21603535264</c:v>
                </c:pt>
                <c:pt idx="699">
                  <c:v>215736.1618345376</c:v>
                </c:pt>
                <c:pt idx="700">
                  <c:v>205280.9918140129</c:v>
                </c:pt>
                <c:pt idx="701">
                  <c:v>194791.59428746236</c:v>
                </c:pt>
                <c:pt idx="702">
                  <c:v>184267.85720293786</c:v>
                </c:pt>
                <c:pt idx="703">
                  <c:v>173709.66814166235</c:v>
                </c:pt>
                <c:pt idx="704">
                  <c:v>163116.91431682894</c:v>
                </c:pt>
                <c:pt idx="705">
                  <c:v>152489.48257239617</c:v>
                </c:pt>
                <c:pt idx="706">
                  <c:v>141827.25938187903</c:v>
                </c:pt>
                <c:pt idx="707">
                  <c:v>131130.1308471364</c:v>
                </c:pt>
                <c:pt idx="708">
                  <c:v>120397.98269715429</c:v>
                </c:pt>
                <c:pt idx="709">
                  <c:v>109630.70028682513</c:v>
                </c:pt>
                <c:pt idx="710">
                  <c:v>98828.168595723095</c:v>
                </c:pt>
                <c:pt idx="711">
                  <c:v>87990.272226875444</c:v>
                </c:pt>
                <c:pt idx="712">
                  <c:v>77116.895405529751</c:v>
                </c:pt>
                <c:pt idx="713">
                  <c:v>66207.921977917169</c:v>
                </c:pt>
                <c:pt idx="714">
                  <c:v>55263.235410011664</c:v>
                </c:pt>
                <c:pt idx="715">
                  <c:v>44282.718786285106</c:v>
                </c:pt>
                <c:pt idx="716">
                  <c:v>33266.254808458361</c:v>
                </c:pt>
                <c:pt idx="717">
                  <c:v>22213.725794248239</c:v>
                </c:pt>
                <c:pt idx="718">
                  <c:v>11125.013676110395</c:v>
                </c:pt>
                <c:pt idx="719">
                  <c:v>-2.1947926143184304E-8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F0-4E05-A258-1FE57DBEB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5056960"/>
        <c:axId val="-545066752"/>
      </c:areaChart>
      <c:areaChart>
        <c:grouping val="standard"/>
        <c:varyColors val="0"/>
        <c:ser>
          <c:idx val="0"/>
          <c:order val="0"/>
          <c:tx>
            <c:strRef>
              <c:f>'Anual (2)'!$E$13</c:f>
              <c:strCache>
                <c:ptCount val="1"/>
                <c:pt idx="0">
                  <c:v>Reserva Funpresp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  <a:prstDash val="solid"/>
            </a:ln>
            <a:effectLst/>
          </c:spPr>
          <c:dPt>
            <c:idx val="41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8F0-4E05-A258-1FE57DBEB70B}"/>
              </c:ext>
            </c:extLst>
          </c:dPt>
          <c:cat>
            <c:numRef>
              <c:f>'Anual (2)'!$A$14:$A$733</c:f>
              <c:numCache>
                <c:formatCode>General</c:formatCode>
                <c:ptCount val="7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</c:numCache>
            </c:numRef>
          </c:cat>
          <c:val>
            <c:numRef>
              <c:f>'Anual (2)'!$E$14:$E$433</c:f>
              <c:numCache>
                <c:formatCode>_(* #,##0.00_);_(* \(#,##0.00\);_(* "-"??_);_(@_)</c:formatCode>
                <c:ptCount val="420"/>
                <c:pt idx="0">
                  <c:v>2367.4073086500007</c:v>
                </c:pt>
                <c:pt idx="1">
                  <c:v>4742.564892786997</c:v>
                </c:pt>
                <c:pt idx="2">
                  <c:v>7125.498124796175</c:v>
                </c:pt>
                <c:pt idx="3">
                  <c:v>9516.232460125304</c:v>
                </c:pt>
                <c:pt idx="4">
                  <c:v>11914.793437556669</c:v>
                </c:pt>
                <c:pt idx="5">
                  <c:v>14321.206679479883</c:v>
                </c:pt>
                <c:pt idx="6">
                  <c:v>16735.497892165589</c:v>
                </c:pt>
                <c:pt idx="7">
                  <c:v>19157.692866040077</c:v>
                </c:pt>
                <c:pt idx="8">
                  <c:v>21587.817475960779</c:v>
                </c:pt>
                <c:pt idx="9">
                  <c:v>24025.897681492679</c:v>
                </c:pt>
                <c:pt idx="10">
                  <c:v>26471.959527185623</c:v>
                </c:pt>
                <c:pt idx="11">
                  <c:v>28926.029142852531</c:v>
                </c:pt>
                <c:pt idx="12">
                  <c:v>31388.132743848531</c:v>
                </c:pt>
                <c:pt idx="13">
                  <c:v>33858.296631351011</c:v>
                </c:pt>
                <c:pt idx="14">
                  <c:v>36336.547192640559</c:v>
                </c:pt>
                <c:pt idx="15">
                  <c:v>38822.910901382857</c:v>
                </c:pt>
                <c:pt idx="16">
                  <c:v>41317.414317911476</c:v>
                </c:pt>
                <c:pt idx="17">
                  <c:v>43820.08408951162</c:v>
                </c:pt>
                <c:pt idx="18">
                  <c:v>46330.946950704754</c:v>
                </c:pt>
                <c:pt idx="19">
                  <c:v>48850.029723534222</c:v>
                </c:pt>
                <c:pt idx="20">
                  <c:v>51377.359317851755</c:v>
                </c:pt>
                <c:pt idx="21">
                  <c:v>53912.96273160493</c:v>
                </c:pt>
                <c:pt idx="22">
                  <c:v>56456.867051125591</c:v>
                </c:pt>
                <c:pt idx="23">
                  <c:v>59009.099451419177</c:v>
                </c:pt>
                <c:pt idx="24">
                  <c:v>61569.687196455023</c:v>
                </c:pt>
                <c:pt idx="25">
                  <c:v>64138.657639457597</c:v>
                </c:pt>
                <c:pt idx="26">
                  <c:v>66716.038223198731</c:v>
                </c:pt>
                <c:pt idx="27">
                  <c:v>69301.85648029072</c:v>
                </c:pt>
                <c:pt idx="28">
                  <c:v>71896.140033480493</c:v>
                </c:pt>
                <c:pt idx="29">
                  <c:v>74498.91659594464</c:v>
                </c:pt>
                <c:pt idx="30">
                  <c:v>77110.213971585501</c:v>
                </c:pt>
                <c:pt idx="31">
                  <c:v>79730.060055328155</c:v>
                </c:pt>
                <c:pt idx="32">
                  <c:v>82358.482833418384</c:v>
                </c:pt>
                <c:pt idx="33">
                  <c:v>84995.510383721688</c:v>
                </c:pt>
                <c:pt idx="34">
                  <c:v>87641.170876023185</c:v>
                </c:pt>
                <c:pt idx="35">
                  <c:v>90295.492572328512</c:v>
                </c:pt>
                <c:pt idx="36">
                  <c:v>92958.503827165783</c:v>
                </c:pt>
                <c:pt idx="37">
                  <c:v>95630.233087888468</c:v>
                </c:pt>
                <c:pt idx="38">
                  <c:v>98310.708894979238</c:v>
                </c:pt>
                <c:pt idx="39">
                  <c:v>100999.9598823549</c:v>
                </c:pt>
                <c:pt idx="40">
                  <c:v>103698.01477767226</c:v>
                </c:pt>
                <c:pt idx="41">
                  <c:v>106404.90240263498</c:v>
                </c:pt>
                <c:pt idx="42">
                  <c:v>109120.65167330147</c:v>
                </c:pt>
                <c:pt idx="43">
                  <c:v>111845.29160039383</c:v>
                </c:pt>
                <c:pt idx="44">
                  <c:v>114578.85128960767</c:v>
                </c:pt>
                <c:pt idx="45">
                  <c:v>117321.35994192312</c:v>
                </c:pt>
                <c:pt idx="46">
                  <c:v>120072.84685391666</c:v>
                </c:pt>
                <c:pt idx="47">
                  <c:v>122833.34141807421</c:v>
                </c:pt>
                <c:pt idx="48">
                  <c:v>125602.87312310498</c:v>
                </c:pt>
                <c:pt idx="49">
                  <c:v>128381.47155425657</c:v>
                </c:pt>
                <c:pt idx="50">
                  <c:v>131169.16639363099</c:v>
                </c:pt>
                <c:pt idx="51">
                  <c:v>133965.98742050168</c:v>
                </c:pt>
                <c:pt idx="52">
                  <c:v>136771.96451163173</c:v>
                </c:pt>
                <c:pt idx="53">
                  <c:v>139587.12764159296</c:v>
                </c:pt>
                <c:pt idx="54">
                  <c:v>142411.50688308611</c:v>
                </c:pt>
                <c:pt idx="55">
                  <c:v>145245.13240726216</c:v>
                </c:pt>
                <c:pt idx="56">
                  <c:v>148088.03448404456</c:v>
                </c:pt>
                <c:pt idx="57">
                  <c:v>150940.24348245261</c:v>
                </c:pt>
                <c:pt idx="58">
                  <c:v>153801.78987092592</c:v>
                </c:pt>
                <c:pt idx="59">
                  <c:v>156672.70421764976</c:v>
                </c:pt>
                <c:pt idx="60">
                  <c:v>159553.01719088177</c:v>
                </c:pt>
                <c:pt idx="61">
                  <c:v>162442.75955927942</c:v>
                </c:pt>
                <c:pt idx="62">
                  <c:v>165341.96219222882</c:v>
                </c:pt>
                <c:pt idx="63">
                  <c:v>168250.65606017434</c:v>
                </c:pt>
                <c:pt idx="64">
                  <c:v>171168.87223494961</c:v>
                </c:pt>
                <c:pt idx="65">
                  <c:v>174096.64189010928</c:v>
                </c:pt>
                <c:pt idx="66">
                  <c:v>177033.99630126217</c:v>
                </c:pt>
                <c:pt idx="67">
                  <c:v>179980.96684640527</c:v>
                </c:pt>
                <c:pt idx="68">
                  <c:v>182937.58500625897</c:v>
                </c:pt>
                <c:pt idx="69">
                  <c:v>185903.88236460337</c:v>
                </c:pt>
                <c:pt idx="70">
                  <c:v>188879.89060861559</c:v>
                </c:pt>
                <c:pt idx="71">
                  <c:v>191865.6415292084</c:v>
                </c:pt>
                <c:pt idx="72">
                  <c:v>194861.16702136968</c:v>
                </c:pt>
                <c:pt idx="73">
                  <c:v>197866.49908450324</c:v>
                </c:pt>
                <c:pt idx="74">
                  <c:v>200881.66982277061</c:v>
                </c:pt>
                <c:pt idx="75">
                  <c:v>203906.71144543396</c:v>
                </c:pt>
                <c:pt idx="76">
                  <c:v>206941.65626720022</c:v>
                </c:pt>
                <c:pt idx="77">
                  <c:v>209986.53670856627</c:v>
                </c:pt>
                <c:pt idx="78">
                  <c:v>213041.38529616527</c:v>
                </c:pt>
                <c:pt idx="79">
                  <c:v>216106.2346631141</c:v>
                </c:pt>
                <c:pt idx="80">
                  <c:v>219181.11754936195</c:v>
                </c:pt>
                <c:pt idx="81">
                  <c:v>222266.06680204012</c:v>
                </c:pt>
                <c:pt idx="82">
                  <c:v>225361.11537581283</c:v>
                </c:pt>
                <c:pt idx="83">
                  <c:v>228466.29633322934</c:v>
                </c:pt>
                <c:pt idx="84">
                  <c:v>231581.64284507709</c:v>
                </c:pt>
                <c:pt idx="85">
                  <c:v>234707.18819073599</c:v>
                </c:pt>
                <c:pt idx="86">
                  <c:v>237842.96575853406</c:v>
                </c:pt>
                <c:pt idx="87">
                  <c:v>240989.00904610395</c:v>
                </c:pt>
                <c:pt idx="88">
                  <c:v>244145.35166074088</c:v>
                </c:pt>
                <c:pt idx="89">
                  <c:v>247312.0273197616</c:v>
                </c:pt>
                <c:pt idx="90">
                  <c:v>250489.06985086456</c:v>
                </c:pt>
                <c:pt idx="91">
                  <c:v>253676.51319249134</c:v>
                </c:pt>
                <c:pt idx="92">
                  <c:v>256874.39139418912</c:v>
                </c:pt>
                <c:pt idx="93">
                  <c:v>260082.73861697441</c:v>
                </c:pt>
                <c:pt idx="94">
                  <c:v>263301.58913369809</c:v>
                </c:pt>
                <c:pt idx="95">
                  <c:v>266530.97732941131</c:v>
                </c:pt>
                <c:pt idx="96">
                  <c:v>269770.93770173297</c:v>
                </c:pt>
                <c:pt idx="97">
                  <c:v>273021.50486121827</c:v>
                </c:pt>
                <c:pt idx="98">
                  <c:v>276282.71353172831</c:v>
                </c:pt>
                <c:pt idx="99">
                  <c:v>279554.59855080105</c:v>
                </c:pt>
                <c:pt idx="100">
                  <c:v>282837.19487002346</c:v>
                </c:pt>
                <c:pt idx="101">
                  <c:v>286130.53755540506</c:v>
                </c:pt>
                <c:pt idx="102">
                  <c:v>289434.66178775218</c:v>
                </c:pt>
                <c:pt idx="103">
                  <c:v>292749.60286304407</c:v>
                </c:pt>
                <c:pt idx="104">
                  <c:v>296075.3961928098</c:v>
                </c:pt>
                <c:pt idx="105">
                  <c:v>299412.07730450656</c:v>
                </c:pt>
                <c:pt idx="106">
                  <c:v>302759.68184189918</c:v>
                </c:pt>
                <c:pt idx="107">
                  <c:v>306118.24556544091</c:v>
                </c:pt>
                <c:pt idx="108">
                  <c:v>309487.80435265548</c:v>
                </c:pt>
                <c:pt idx="109">
                  <c:v>312868.39419852017</c:v>
                </c:pt>
                <c:pt idx="110">
                  <c:v>316260.05121585057</c:v>
                </c:pt>
                <c:pt idx="111">
                  <c:v>319662.8116356862</c:v>
                </c:pt>
                <c:pt idx="112">
                  <c:v>323076.71180767752</c:v>
                </c:pt>
                <c:pt idx="113">
                  <c:v>326501.78820047434</c:v>
                </c:pt>
                <c:pt idx="114">
                  <c:v>329938.07740211533</c:v>
                </c:pt>
                <c:pt idx="115">
                  <c:v>333385.61612041888</c:v>
                </c:pt>
                <c:pt idx="116">
                  <c:v>336844.44118337519</c:v>
                </c:pt>
                <c:pt idx="117">
                  <c:v>340314.58953953983</c:v>
                </c:pt>
                <c:pt idx="118">
                  <c:v>343796.09825842816</c:v>
                </c:pt>
                <c:pt idx="119">
                  <c:v>347289.00453091157</c:v>
                </c:pt>
                <c:pt idx="120">
                  <c:v>350793.34566961467</c:v>
                </c:pt>
                <c:pt idx="121">
                  <c:v>354309.15910931397</c:v>
                </c:pt>
                <c:pt idx="122">
                  <c:v>357836.48240733758</c:v>
                </c:pt>
                <c:pt idx="123">
                  <c:v>361375.35324396665</c:v>
                </c:pt>
                <c:pt idx="124">
                  <c:v>364925.80942283763</c:v>
                </c:pt>
                <c:pt idx="125">
                  <c:v>368487.88887134637</c:v>
                </c:pt>
                <c:pt idx="126">
                  <c:v>372061.62964105303</c:v>
                </c:pt>
                <c:pt idx="127">
                  <c:v>375647.06990808871</c:v>
                </c:pt>
                <c:pt idx="128">
                  <c:v>379244.24797356332</c:v>
                </c:pt>
                <c:pt idx="129">
                  <c:v>382853.20226397453</c:v>
                </c:pt>
                <c:pt idx="130">
                  <c:v>386473.97133161838</c:v>
                </c:pt>
                <c:pt idx="131">
                  <c:v>390106.59385500115</c:v>
                </c:pt>
                <c:pt idx="132">
                  <c:v>393751.10863925243</c:v>
                </c:pt>
                <c:pt idx="133">
                  <c:v>397407.55461653968</c:v>
                </c:pt>
                <c:pt idx="134">
                  <c:v>401075.97084648424</c:v>
                </c:pt>
                <c:pt idx="135">
                  <c:v>404756.39651657845</c:v>
                </c:pt>
                <c:pt idx="136">
                  <c:v>408448.87094260426</c:v>
                </c:pt>
                <c:pt idx="137">
                  <c:v>412153.4335690533</c:v>
                </c:pt>
                <c:pt idx="138">
                  <c:v>415870.12396954821</c:v>
                </c:pt>
                <c:pt idx="139">
                  <c:v>419598.98184726533</c:v>
                </c:pt>
                <c:pt idx="140">
                  <c:v>423340.0470353589</c:v>
                </c:pt>
                <c:pt idx="141">
                  <c:v>427093.35949738655</c:v>
                </c:pt>
                <c:pt idx="142">
                  <c:v>430858.95932773617</c:v>
                </c:pt>
                <c:pt idx="143">
                  <c:v>434636.88675205421</c:v>
                </c:pt>
                <c:pt idx="144">
                  <c:v>438427.18212767551</c:v>
                </c:pt>
                <c:pt idx="145">
                  <c:v>442229.88594405429</c:v>
                </c:pt>
                <c:pt idx="146">
                  <c:v>446045.03882319666</c:v>
                </c:pt>
                <c:pt idx="147">
                  <c:v>449872.68152009463</c:v>
                </c:pt>
                <c:pt idx="148">
                  <c:v>453712.8549231615</c:v>
                </c:pt>
                <c:pt idx="149">
                  <c:v>457565.60005466855</c:v>
                </c:pt>
                <c:pt idx="150">
                  <c:v>461430.9580711833</c:v>
                </c:pt>
                <c:pt idx="151">
                  <c:v>465308.97026400914</c:v>
                </c:pt>
                <c:pt idx="152">
                  <c:v>469199.67805962649</c:v>
                </c:pt>
                <c:pt idx="153">
                  <c:v>473103.12302013522</c:v>
                </c:pt>
                <c:pt idx="154">
                  <c:v>477019.34684369882</c:v>
                </c:pt>
                <c:pt idx="155">
                  <c:v>480948.39136498963</c:v>
                </c:pt>
                <c:pt idx="156">
                  <c:v>484890.29855563579</c:v>
                </c:pt>
                <c:pt idx="157">
                  <c:v>488845.1105246697</c:v>
                </c:pt>
                <c:pt idx="158">
                  <c:v>492812.86951897776</c:v>
                </c:pt>
                <c:pt idx="159">
                  <c:v>496793.61792375165</c:v>
                </c:pt>
                <c:pt idx="160">
                  <c:v>500787.39826294116</c:v>
                </c:pt>
                <c:pt idx="161">
                  <c:v>504794.25319970847</c:v>
                </c:pt>
                <c:pt idx="162">
                  <c:v>508814.22553688375</c:v>
                </c:pt>
                <c:pt idx="163">
                  <c:v>512847.35821742262</c:v>
                </c:pt>
                <c:pt idx="164">
                  <c:v>516893.69432486466</c:v>
                </c:pt>
                <c:pt idx="165">
                  <c:v>520953.27708379377</c:v>
                </c:pt>
                <c:pt idx="166">
                  <c:v>525026.14986029989</c:v>
                </c:pt>
                <c:pt idx="167">
                  <c:v>529112.35616244224</c:v>
                </c:pt>
                <c:pt idx="168">
                  <c:v>533211.9396407142</c:v>
                </c:pt>
                <c:pt idx="169">
                  <c:v>537324.94408850942</c:v>
                </c:pt>
                <c:pt idx="170">
                  <c:v>541451.41344258981</c:v>
                </c:pt>
                <c:pt idx="171">
                  <c:v>545591.39178355457</c:v>
                </c:pt>
                <c:pt idx="172">
                  <c:v>549744.92333631159</c:v>
                </c:pt>
                <c:pt idx="173">
                  <c:v>553912.05247054959</c:v>
                </c:pt>
                <c:pt idx="174">
                  <c:v>558092.82370121183</c:v>
                </c:pt>
                <c:pt idx="175">
                  <c:v>562287.28168897214</c:v>
                </c:pt>
                <c:pt idx="176">
                  <c:v>566495.47124071175</c:v>
                </c:pt>
                <c:pt idx="177">
                  <c:v>570717.43730999797</c:v>
                </c:pt>
                <c:pt idx="178">
                  <c:v>574953.22499756434</c:v>
                </c:pt>
                <c:pt idx="179">
                  <c:v>579202.8795517924</c:v>
                </c:pt>
                <c:pt idx="180">
                  <c:v>583466.44636919524</c:v>
                </c:pt>
                <c:pt idx="181">
                  <c:v>587743.97099490231</c:v>
                </c:pt>
                <c:pt idx="182">
                  <c:v>592035.49912314583</c:v>
                </c:pt>
                <c:pt idx="183">
                  <c:v>596341.07659774926</c:v>
                </c:pt>
                <c:pt idx="184">
                  <c:v>600660.7494126166</c:v>
                </c:pt>
                <c:pt idx="185">
                  <c:v>604994.56371222402</c:v>
                </c:pt>
                <c:pt idx="186">
                  <c:v>609342.56579211273</c:v>
                </c:pt>
                <c:pt idx="187">
                  <c:v>613704.80209938355</c:v>
                </c:pt>
                <c:pt idx="188">
                  <c:v>618081.31923319283</c:v>
                </c:pt>
                <c:pt idx="189">
                  <c:v>622472.16394525045</c:v>
                </c:pt>
                <c:pt idx="190">
                  <c:v>626877.38314031938</c:v>
                </c:pt>
                <c:pt idx="191">
                  <c:v>631297.02387671662</c:v>
                </c:pt>
                <c:pt idx="192">
                  <c:v>635731.13336681551</c:v>
                </c:pt>
                <c:pt idx="193">
                  <c:v>640179.75897755078</c:v>
                </c:pt>
                <c:pt idx="194">
                  <c:v>644642.94823092408</c:v>
                </c:pt>
                <c:pt idx="195">
                  <c:v>649120.74880451162</c:v>
                </c:pt>
                <c:pt idx="196">
                  <c:v>653613.20853197365</c:v>
                </c:pt>
                <c:pt idx="197">
                  <c:v>658120.37540356547</c:v>
                </c:pt>
                <c:pt idx="198">
                  <c:v>662642.29756664974</c:v>
                </c:pt>
                <c:pt idx="199">
                  <c:v>667179.02332621138</c:v>
                </c:pt>
                <c:pt idx="200">
                  <c:v>671730.60114537296</c:v>
                </c:pt>
                <c:pt idx="201">
                  <c:v>676297.07964591298</c:v>
                </c:pt>
                <c:pt idx="202">
                  <c:v>680878.50760878471</c:v>
                </c:pt>
                <c:pt idx="203">
                  <c:v>685474.93397463777</c:v>
                </c:pt>
                <c:pt idx="204">
                  <c:v>690086.40784434066</c:v>
                </c:pt>
                <c:pt idx="205">
                  <c:v>694712.9784795054</c:v>
                </c:pt>
                <c:pt idx="206">
                  <c:v>699354.69530301366</c:v>
                </c:pt>
                <c:pt idx="207">
                  <c:v>704011.60789954476</c:v>
                </c:pt>
                <c:pt idx="208">
                  <c:v>708683.76601610531</c:v>
                </c:pt>
                <c:pt idx="209">
                  <c:v>713371.21956256079</c:v>
                </c:pt>
                <c:pt idx="210">
                  <c:v>718074.0186121685</c:v>
                </c:pt>
                <c:pt idx="211">
                  <c:v>722792.2134021126</c:v>
                </c:pt>
                <c:pt idx="212">
                  <c:v>727525.85433404066</c:v>
                </c:pt>
                <c:pt idx="213">
                  <c:v>732274.99197460222</c:v>
                </c:pt>
                <c:pt idx="214">
                  <c:v>737039.67705598881</c:v>
                </c:pt>
                <c:pt idx="215">
                  <c:v>741819.960476476</c:v>
                </c:pt>
                <c:pt idx="216">
                  <c:v>746615.89330096706</c:v>
                </c:pt>
                <c:pt idx="217">
                  <c:v>751427.52676153835</c:v>
                </c:pt>
                <c:pt idx="218">
                  <c:v>756254.91225798696</c:v>
                </c:pt>
                <c:pt idx="219">
                  <c:v>761098.10135837924</c:v>
                </c:pt>
                <c:pt idx="220">
                  <c:v>765957.14579960215</c:v>
                </c:pt>
                <c:pt idx="221">
                  <c:v>770832.09748791577</c:v>
                </c:pt>
                <c:pt idx="222">
                  <c:v>775723.00849950779</c:v>
                </c:pt>
                <c:pt idx="223">
                  <c:v>780629.93108104961</c:v>
                </c:pt>
                <c:pt idx="224">
                  <c:v>785552.91765025479</c:v>
                </c:pt>
                <c:pt idx="225">
                  <c:v>790492.0207964388</c:v>
                </c:pt>
                <c:pt idx="226">
                  <c:v>795447.2932810809</c:v>
                </c:pt>
                <c:pt idx="227">
                  <c:v>800418.78803838755</c:v>
                </c:pt>
                <c:pt idx="228">
                  <c:v>805406.55817585823</c:v>
                </c:pt>
                <c:pt idx="229">
                  <c:v>810410.65697485243</c:v>
                </c:pt>
                <c:pt idx="230">
                  <c:v>815431.13789115893</c:v>
                </c:pt>
                <c:pt idx="231">
                  <c:v>820468.05455556687</c:v>
                </c:pt>
                <c:pt idx="232">
                  <c:v>825521.46077443869</c:v>
                </c:pt>
                <c:pt idx="233">
                  <c:v>830591.41053028486</c:v>
                </c:pt>
                <c:pt idx="234">
                  <c:v>835677.95798234048</c:v>
                </c:pt>
                <c:pt idx="235">
                  <c:v>840781.15746714396</c:v>
                </c:pt>
                <c:pt idx="236">
                  <c:v>845901.06349911739</c:v>
                </c:pt>
                <c:pt idx="237">
                  <c:v>851037.73077114881</c:v>
                </c:pt>
                <c:pt idx="238">
                  <c:v>856191.21415517654</c:v>
                </c:pt>
                <c:pt idx="239">
                  <c:v>861361.56870277552</c:v>
                </c:pt>
                <c:pt idx="240">
                  <c:v>866548.84964574501</c:v>
                </c:pt>
                <c:pt idx="241">
                  <c:v>871753.11239669891</c:v>
                </c:pt>
                <c:pt idx="242">
                  <c:v>876974.41254965763</c:v>
                </c:pt>
                <c:pt idx="243">
                  <c:v>882212.80588064191</c:v>
                </c:pt>
                <c:pt idx="244">
                  <c:v>887468.34834826866</c:v>
                </c:pt>
                <c:pt idx="245">
                  <c:v>892741.0960943487</c:v>
                </c:pt>
                <c:pt idx="246">
                  <c:v>898031.1054444866</c:v>
                </c:pt>
                <c:pt idx="247">
                  <c:v>903338.43290868227</c:v>
                </c:pt>
                <c:pt idx="248">
                  <c:v>908663.13518193457</c:v>
                </c:pt>
                <c:pt idx="249">
                  <c:v>914005.26914484717</c:v>
                </c:pt>
                <c:pt idx="250">
                  <c:v>919364.89186423609</c:v>
                </c:pt>
                <c:pt idx="251">
                  <c:v>924742.06059373904</c:v>
                </c:pt>
                <c:pt idx="252">
                  <c:v>930136.83277442737</c:v>
                </c:pt>
                <c:pt idx="253">
                  <c:v>935549.26603541954</c:v>
                </c:pt>
                <c:pt idx="254">
                  <c:v>940979.41819449665</c:v>
                </c:pt>
                <c:pt idx="255">
                  <c:v>946427.34725872031</c:v>
                </c:pt>
                <c:pt idx="256">
                  <c:v>951893.11142505216</c:v>
                </c:pt>
                <c:pt idx="257">
                  <c:v>957376.76908097544</c:v>
                </c:pt>
                <c:pt idx="258">
                  <c:v>962878.37880511885</c:v>
                </c:pt>
                <c:pt idx="259">
                  <c:v>968397.99936788238</c:v>
                </c:pt>
                <c:pt idx="260">
                  <c:v>973935.68973206484</c:v>
                </c:pt>
                <c:pt idx="261">
                  <c:v>979491.50905349397</c:v>
                </c:pt>
                <c:pt idx="262">
                  <c:v>985065.51668165845</c:v>
                </c:pt>
                <c:pt idx="263">
                  <c:v>990657.7721603415</c:v>
                </c:pt>
                <c:pt idx="264">
                  <c:v>996268.33522825735</c:v>
                </c:pt>
                <c:pt idx="265">
                  <c:v>1001897.2658196891</c:v>
                </c:pt>
                <c:pt idx="266">
                  <c:v>1007544.6240651293</c:v>
                </c:pt>
                <c:pt idx="267">
                  <c:v>1013210.470291922</c:v>
                </c:pt>
                <c:pt idx="268">
                  <c:v>1018894.865024907</c:v>
                </c:pt>
                <c:pt idx="269">
                  <c:v>1024597.8689870673</c:v>
                </c:pt>
                <c:pt idx="270">
                  <c:v>1030319.5431001764</c:v>
                </c:pt>
                <c:pt idx="271">
                  <c:v>1036059.9484854504</c:v>
                </c:pt>
                <c:pt idx="272">
                  <c:v>1041819.1464642001</c:v>
                </c:pt>
                <c:pt idx="273">
                  <c:v>1047597.1985584864</c:v>
                </c:pt>
                <c:pt idx="274">
                  <c:v>1053394.1664917774</c:v>
                </c:pt>
                <c:pt idx="275">
                  <c:v>1059210.1121896077</c:v>
                </c:pt>
                <c:pt idx="276">
                  <c:v>1065045.0977802402</c:v>
                </c:pt>
                <c:pt idx="277">
                  <c:v>1070899.1855953294</c:v>
                </c:pt>
                <c:pt idx="278">
                  <c:v>1076772.4381705872</c:v>
                </c:pt>
                <c:pt idx="279">
                  <c:v>1082664.9182464515</c:v>
                </c:pt>
                <c:pt idx="280">
                  <c:v>1088576.6887687561</c:v>
                </c:pt>
                <c:pt idx="281">
                  <c:v>1094507.8128894027</c:v>
                </c:pt>
                <c:pt idx="282">
                  <c:v>1100458.3539670364</c:v>
                </c:pt>
                <c:pt idx="283">
                  <c:v>1106428.3755677214</c:v>
                </c:pt>
                <c:pt idx="284">
                  <c:v>1112417.9414656211</c:v>
                </c:pt>
                <c:pt idx="285">
                  <c:v>1118427.1156436789</c:v>
                </c:pt>
                <c:pt idx="286">
                  <c:v>1124455.9622943015</c:v>
                </c:pt>
                <c:pt idx="287">
                  <c:v>1130504.5458200451</c:v>
                </c:pt>
                <c:pt idx="288">
                  <c:v>1136572.9308343029</c:v>
                </c:pt>
                <c:pt idx="289">
                  <c:v>1142661.1821619954</c:v>
                </c:pt>
                <c:pt idx="290">
                  <c:v>1148769.3648402635</c:v>
                </c:pt>
                <c:pt idx="291">
                  <c:v>1154897.5441191625</c:v>
                </c:pt>
                <c:pt idx="292">
                  <c:v>1161045.7854623592</c:v>
                </c:pt>
                <c:pt idx="293">
                  <c:v>1167214.1545478317</c:v>
                </c:pt>
                <c:pt idx="294">
                  <c:v>1173402.7172685706</c:v>
                </c:pt>
                <c:pt idx="295">
                  <c:v>1179611.539733283</c:v>
                </c:pt>
                <c:pt idx="296">
                  <c:v>1185840.6882670987</c:v>
                </c:pt>
                <c:pt idx="297">
                  <c:v>1192090.2294122789</c:v>
                </c:pt>
                <c:pt idx="298">
                  <c:v>1198360.2299289263</c:v>
                </c:pt>
                <c:pt idx="299">
                  <c:v>1204650.7567956997</c:v>
                </c:pt>
                <c:pt idx="300">
                  <c:v>1210961.8772105279</c:v>
                </c:pt>
                <c:pt idx="301">
                  <c:v>1217293.6585913282</c:v>
                </c:pt>
                <c:pt idx="302">
                  <c:v>1223646.1685767272</c:v>
                </c:pt>
                <c:pt idx="303">
                  <c:v>1230019.4750267821</c:v>
                </c:pt>
                <c:pt idx="304">
                  <c:v>1236413.6460237068</c:v>
                </c:pt>
                <c:pt idx="305">
                  <c:v>1242828.7498725981</c:v>
                </c:pt>
                <c:pt idx="306">
                  <c:v>1249264.8551021665</c:v>
                </c:pt>
                <c:pt idx="307">
                  <c:v>1255722.0304654674</c:v>
                </c:pt>
                <c:pt idx="308">
                  <c:v>1262200.3449406358</c:v>
                </c:pt>
                <c:pt idx="309">
                  <c:v>1268699.8677316231</c:v>
                </c:pt>
                <c:pt idx="310">
                  <c:v>1275220.6682689367</c:v>
                </c:pt>
                <c:pt idx="311">
                  <c:v>1281762.816210381</c:v>
                </c:pt>
                <c:pt idx="312">
                  <c:v>1288326.3814418023</c:v>
                </c:pt>
                <c:pt idx="313">
                  <c:v>1294911.4340778347</c:v>
                </c:pt>
                <c:pt idx="314">
                  <c:v>1301518.0444626496</c:v>
                </c:pt>
                <c:pt idx="315">
                  <c:v>1308146.2831707066</c:v>
                </c:pt>
                <c:pt idx="316">
                  <c:v>1314796.2210075082</c:v>
                </c:pt>
                <c:pt idx="317">
                  <c:v>1321467.9290103554</c:v>
                </c:pt>
                <c:pt idx="318">
                  <c:v>1328161.4784491064</c:v>
                </c:pt>
                <c:pt idx="319">
                  <c:v>1334876.9408269394</c:v>
                </c:pt>
                <c:pt idx="320">
                  <c:v>1341614.3878811146</c:v>
                </c:pt>
                <c:pt idx="321">
                  <c:v>1348373.8915837414</c:v>
                </c:pt>
                <c:pt idx="322">
                  <c:v>1355155.5241425475</c:v>
                </c:pt>
                <c:pt idx="323">
                  <c:v>1361959.3580016496</c:v>
                </c:pt>
                <c:pt idx="324">
                  <c:v>1368785.4658423276</c:v>
                </c:pt>
                <c:pt idx="325">
                  <c:v>1375633.9205838013</c:v>
                </c:pt>
                <c:pt idx="326">
                  <c:v>1382504.7953840087</c:v>
                </c:pt>
                <c:pt idx="327">
                  <c:v>1389398.1636403881</c:v>
                </c:pt>
                <c:pt idx="328">
                  <c:v>1396314.0989906618</c:v>
                </c:pt>
                <c:pt idx="329">
                  <c:v>1403252.6753136227</c:v>
                </c:pt>
                <c:pt idx="330">
                  <c:v>1410213.9667299238</c:v>
                </c:pt>
                <c:pt idx="331">
                  <c:v>1417198.04760287</c:v>
                </c:pt>
                <c:pt idx="332">
                  <c:v>1424204.9925392121</c:v>
                </c:pt>
                <c:pt idx="333">
                  <c:v>1431234.876389944</c:v>
                </c:pt>
                <c:pt idx="334">
                  <c:v>1438287.7742511022</c:v>
                </c:pt>
                <c:pt idx="335">
                  <c:v>1445363.7614645683</c:v>
                </c:pt>
                <c:pt idx="336">
                  <c:v>1452462.9136188736</c:v>
                </c:pt>
                <c:pt idx="337">
                  <c:v>1459585.3065500061</c:v>
                </c:pt>
                <c:pt idx="338">
                  <c:v>1466731.0163422218</c:v>
                </c:pt>
                <c:pt idx="339">
                  <c:v>1473900.1193288562</c:v>
                </c:pt>
                <c:pt idx="340">
                  <c:v>1481092.6920931409</c:v>
                </c:pt>
                <c:pt idx="341">
                  <c:v>1488308.8114690203</c:v>
                </c:pt>
                <c:pt idx="342">
                  <c:v>1495548.5545419736</c:v>
                </c:pt>
                <c:pt idx="343">
                  <c:v>1502811.9986498377</c:v>
                </c:pt>
                <c:pt idx="344">
                  <c:v>1510099.2213836336</c:v>
                </c:pt>
                <c:pt idx="345">
                  <c:v>1517410.3005883947</c:v>
                </c:pt>
                <c:pt idx="346">
                  <c:v>1524745.3143639993</c:v>
                </c:pt>
                <c:pt idx="347">
                  <c:v>1532104.341066004</c:v>
                </c:pt>
                <c:pt idx="348">
                  <c:v>1539487.4593064815</c:v>
                </c:pt>
                <c:pt idx="349">
                  <c:v>1546894.7479548594</c:v>
                </c:pt>
                <c:pt idx="350">
                  <c:v>1554326.2861387637</c:v>
                </c:pt>
                <c:pt idx="351">
                  <c:v>1561782.1532448635</c:v>
                </c:pt>
                <c:pt idx="352">
                  <c:v>1569262.4289197195</c:v>
                </c:pt>
                <c:pt idx="353">
                  <c:v>1576767.193070634</c:v>
                </c:pt>
                <c:pt idx="354">
                  <c:v>1584296.5258665055</c:v>
                </c:pt>
                <c:pt idx="355">
                  <c:v>1591850.5077386841</c:v>
                </c:pt>
                <c:pt idx="356">
                  <c:v>1599429.2193818318</c:v>
                </c:pt>
                <c:pt idx="357">
                  <c:v>1607032.7417547836</c:v>
                </c:pt>
                <c:pt idx="358">
                  <c:v>1614661.1560814125</c:v>
                </c:pt>
                <c:pt idx="359">
                  <c:v>1622314.5438514974</c:v>
                </c:pt>
                <c:pt idx="360">
                  <c:v>1629992.9868215939</c:v>
                </c:pt>
                <c:pt idx="361">
                  <c:v>1637696.567015907</c:v>
                </c:pt>
                <c:pt idx="362">
                  <c:v>1645425.3667271675</c:v>
                </c:pt>
                <c:pt idx="363">
                  <c:v>1653179.4685175114</c:v>
                </c:pt>
                <c:pt idx="364">
                  <c:v>1660958.9552193617</c:v>
                </c:pt>
                <c:pt idx="365">
                  <c:v>1668763.9099363128</c:v>
                </c:pt>
                <c:pt idx="366">
                  <c:v>1676594.4160440192</c:v>
                </c:pt>
                <c:pt idx="367">
                  <c:v>1684450.5571910851</c:v>
                </c:pt>
                <c:pt idx="368">
                  <c:v>1692332.4172999586</c:v>
                </c:pt>
                <c:pt idx="369">
                  <c:v>1700240.0805678284</c:v>
                </c:pt>
                <c:pt idx="370">
                  <c:v>1708173.6314675224</c:v>
                </c:pt>
                <c:pt idx="371">
                  <c:v>1716133.1547484107</c:v>
                </c:pt>
                <c:pt idx="372">
                  <c:v>1724118.735437311</c:v>
                </c:pt>
                <c:pt idx="373">
                  <c:v>1732130.4588393965</c:v>
                </c:pt>
                <c:pt idx="374">
                  <c:v>1740168.4105391074</c:v>
                </c:pt>
                <c:pt idx="375">
                  <c:v>1748232.6764010652</c:v>
                </c:pt>
                <c:pt idx="376">
                  <c:v>1756323.3425709894</c:v>
                </c:pt>
                <c:pt idx="377">
                  <c:v>1764440.4954766186</c:v>
                </c:pt>
                <c:pt idx="378">
                  <c:v>1772584.2218286332</c:v>
                </c:pt>
                <c:pt idx="379">
                  <c:v>1780754.6086215817</c:v>
                </c:pt>
                <c:pt idx="380">
                  <c:v>1788951.7431348101</c:v>
                </c:pt>
                <c:pt idx="381">
                  <c:v>1797175.7129333946</c:v>
                </c:pt>
                <c:pt idx="382">
                  <c:v>1805426.6058690762</c:v>
                </c:pt>
                <c:pt idx="383">
                  <c:v>1813704.5100812002</c:v>
                </c:pt>
                <c:pt idx="384">
                  <c:v>1822009.5139976565</c:v>
                </c:pt>
                <c:pt idx="385">
                  <c:v>1830341.7063358256</c:v>
                </c:pt>
                <c:pt idx="386">
                  <c:v>1838701.1761035251</c:v>
                </c:pt>
                <c:pt idx="387">
                  <c:v>1847088.0125999611</c:v>
                </c:pt>
                <c:pt idx="388">
                  <c:v>1855502.3054166823</c:v>
                </c:pt>
                <c:pt idx="389">
                  <c:v>1863944.1444385366</c:v>
                </c:pt>
                <c:pt idx="390">
                  <c:v>1872413.6198446318</c:v>
                </c:pt>
                <c:pt idx="391">
                  <c:v>1880910.8221092981</c:v>
                </c:pt>
                <c:pt idx="392">
                  <c:v>1889435.8420030556</c:v>
                </c:pt>
                <c:pt idx="393">
                  <c:v>1897988.7705935836</c:v>
                </c:pt>
                <c:pt idx="394">
                  <c:v>1906569.6992466925</c:v>
                </c:pt>
                <c:pt idx="395">
                  <c:v>1915178.7196273014</c:v>
                </c:pt>
                <c:pt idx="396">
                  <c:v>1923815.923700416</c:v>
                </c:pt>
                <c:pt idx="397">
                  <c:v>1932481.4037321117</c:v>
                </c:pt>
                <c:pt idx="398">
                  <c:v>1941175.252290519</c:v>
                </c:pt>
                <c:pt idx="399">
                  <c:v>1949897.5622468125</c:v>
                </c:pt>
                <c:pt idx="400">
                  <c:v>1958648.4267762026</c:v>
                </c:pt>
                <c:pt idx="401">
                  <c:v>1967427.9393589313</c:v>
                </c:pt>
                <c:pt idx="402">
                  <c:v>1976236.1937812702</c:v>
                </c:pt>
                <c:pt idx="403">
                  <c:v>1985073.2841365233</c:v>
                </c:pt>
                <c:pt idx="404">
                  <c:v>1993939.3048260312</c:v>
                </c:pt>
                <c:pt idx="405">
                  <c:v>2002834.3505601801</c:v>
                </c:pt>
                <c:pt idx="406">
                  <c:v>2011758.5163594135</c:v>
                </c:pt>
                <c:pt idx="407">
                  <c:v>2020711.8975552467</c:v>
                </c:pt>
                <c:pt idx="408">
                  <c:v>2029694.589791286</c:v>
                </c:pt>
                <c:pt idx="409">
                  <c:v>2038706.6890242496</c:v>
                </c:pt>
                <c:pt idx="410">
                  <c:v>2047748.2915249933</c:v>
                </c:pt>
                <c:pt idx="411">
                  <c:v>2056819.4938795385</c:v>
                </c:pt>
                <c:pt idx="412">
                  <c:v>2065920.3929901042</c:v>
                </c:pt>
                <c:pt idx="413">
                  <c:v>2075051.0860761418</c:v>
                </c:pt>
                <c:pt idx="414">
                  <c:v>2084211.6706753743</c:v>
                </c:pt>
                <c:pt idx="415">
                  <c:v>2093402.2446448375</c:v>
                </c:pt>
                <c:pt idx="416">
                  <c:v>2102622.9061619258</c:v>
                </c:pt>
                <c:pt idx="417">
                  <c:v>2111873.7537254412</c:v>
                </c:pt>
                <c:pt idx="418">
                  <c:v>2121154.8861566442</c:v>
                </c:pt>
                <c:pt idx="419">
                  <c:v>2130466.4026003112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F0-4E05-A258-1FE57DBEB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45061856"/>
        <c:axId val="-545067296"/>
      </c:areaChart>
      <c:catAx>
        <c:axId val="-545056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Meses</a:t>
                </a:r>
              </a:p>
            </c:rich>
          </c:tx>
          <c:layout>
            <c:manualLayout>
              <c:xMode val="edge"/>
              <c:yMode val="edge"/>
              <c:x val="0.543481770529194"/>
              <c:y val="0.91499496670081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45066752"/>
        <c:crosses val="autoZero"/>
        <c:auto val="1"/>
        <c:lblAlgn val="ctr"/>
        <c:lblOffset val="100"/>
        <c:noMultiLvlLbl val="0"/>
      </c:catAx>
      <c:valAx>
        <c:axId val="-545066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45056960"/>
        <c:crossesAt val="1"/>
        <c:crossBetween val="midCat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</c:dispUnitsLbl>
        </c:dispUnits>
      </c:valAx>
      <c:valAx>
        <c:axId val="-545067296"/>
        <c:scaling>
          <c:orientation val="minMax"/>
        </c:scaling>
        <c:delete val="1"/>
        <c:axPos val="r"/>
        <c:numFmt formatCode="_(* #,##0.00_);_(* \(#,##0.00\);_(* &quot;-&quot;??_);_(@_)" sourceLinked="1"/>
        <c:majorTickMark val="out"/>
        <c:minorTickMark val="none"/>
        <c:tickLblPos val="nextTo"/>
        <c:crossAx val="-545061856"/>
        <c:crosses val="max"/>
        <c:crossBetween val="midCat"/>
      </c:valAx>
      <c:catAx>
        <c:axId val="-545061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4506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GRAFICOS!$G$61</c:f>
          <c:strCache>
            <c:ptCount val="1"/>
            <c:pt idx="0">
              <c:v>Carteira Preservação 
R$ 1.028,17 milhões</c:v>
            </c:pt>
          </c:strCache>
        </c:strRef>
      </c:tx>
      <c:layout>
        <c:manualLayout>
          <c:xMode val="edge"/>
          <c:yMode val="edge"/>
          <c:x val="0.62300214011710087"/>
          <c:y val="0.13147339358347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4422870987280432"/>
          <c:y val="0.16963396807993031"/>
          <c:w val="0.46060827781142744"/>
          <c:h val="0.745176425828091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934883908742177"/>
                  <c:y val="-0.21148208984006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58469614375124"/>
                      <c:h val="0.12454643848051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713547345043408E-2"/>
                  <c:y val="6.2467761398550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7528124369069255E-2"/>
                      <c:h val="0.1245464384805173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84514435695538E-2"/>
                  <c:y val="3.21084711677807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41538461538462"/>
                      <c:h val="0.14445793943663518"/>
                    </c:manualLayout>
                  </c15:layout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9539269129820238E-2"/>
                  <c:y val="4.0257030824153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07179487179484"/>
                      <c:h val="0.11790927149514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7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GRAFICOS!$G$64:$G$70</c:f>
              <c:strCache>
                <c:ptCount val="7"/>
                <c:pt idx="0">
                  <c:v>Pós-fixado TPF/IPCA</c:v>
                </c:pt>
                <c:pt idx="1">
                  <c:v>Prefixado TPF</c:v>
                </c:pt>
                <c:pt idx="2">
                  <c:v>Pós-fixado Debênture/DI</c:v>
                </c:pt>
                <c:pt idx="3">
                  <c:v>Pós-fixado TPF/Selic</c:v>
                </c:pt>
                <c:pt idx="4">
                  <c:v>Pós-fixado Opcom/SELIC</c:v>
                </c:pt>
                <c:pt idx="5">
                  <c:v>Ações / Índice de Ações</c:v>
                </c:pt>
                <c:pt idx="6">
                  <c:v>Prefixado Empréstimos</c:v>
                </c:pt>
              </c:strCache>
            </c:strRef>
          </c:cat>
          <c:val>
            <c:numRef>
              <c:f>GRAFICOS!$I$64:$I$70</c:f>
              <c:numCache>
                <c:formatCode>0.00%</c:formatCode>
                <c:ptCount val="7"/>
                <c:pt idx="0">
                  <c:v>0.71430297551007116</c:v>
                </c:pt>
                <c:pt idx="1">
                  <c:v>3.5923302403646065E-2</c:v>
                </c:pt>
                <c:pt idx="2">
                  <c:v>0</c:v>
                </c:pt>
                <c:pt idx="3">
                  <c:v>0.24499382497212618</c:v>
                </c:pt>
                <c:pt idx="4">
                  <c:v>0</c:v>
                </c:pt>
                <c:pt idx="5">
                  <c:v>0</c:v>
                </c:pt>
                <c:pt idx="6">
                  <c:v>4.7798971141565982E-3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GRAFICOS!$G$27</c:f>
          <c:strCache>
            <c:ptCount val="1"/>
            <c:pt idx="0">
              <c:v>Carteira Performance 
R$ 335,93 milhões</c:v>
            </c:pt>
          </c:strCache>
        </c:strRef>
      </c:tx>
      <c:layout>
        <c:manualLayout>
          <c:xMode val="edge"/>
          <c:yMode val="edge"/>
          <c:x val="0.45893821727436107"/>
          <c:y val="7.765914545714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874201494044014"/>
          <c:y val="0.20945696999216606"/>
          <c:w val="0.451988644946065"/>
          <c:h val="0.647396352975350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773111878085706"/>
                  <c:y val="6.55441896625900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82578599625889"/>
                      <c:h val="0.1684048904590932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7168650383891752E-2"/>
                  <c:y val="-1.77339614938947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044024110670172"/>
                      <c:h val="0.158690935711197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2024599975534448E-3"/>
                  <c:y val="-3.74601562220135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449252645492815"/>
                      <c:h val="0.170537576668349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3701788193180501E-2"/>
                  <c:y val="-9.24755156060634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512702377043456"/>
                      <c:h val="0.1596350918211324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7833134986373244E-2"/>
                  <c:y val="7.081170824512165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87607009336954"/>
                      <c:h val="0.17432519087081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1959351006765589E-2"/>
                  <c:y val="2.3584040711500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777522559799997"/>
                      <c:h val="0.175988996431572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7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GRAFICOS!$G$30:$G$35</c:f>
              <c:strCache>
                <c:ptCount val="6"/>
                <c:pt idx="0">
                  <c:v>Pós-fixado TPF/IPCA</c:v>
                </c:pt>
                <c:pt idx="1">
                  <c:v>Prefixado TPF</c:v>
                </c:pt>
                <c:pt idx="2">
                  <c:v>Pós-fixado Debênture/DI</c:v>
                </c:pt>
                <c:pt idx="3">
                  <c:v>Pós-fixado TPF/Selic</c:v>
                </c:pt>
                <c:pt idx="4">
                  <c:v>Pós-fixado Opcom/SELIC</c:v>
                </c:pt>
                <c:pt idx="5">
                  <c:v>Ações / Índice de Ações</c:v>
                </c:pt>
              </c:strCache>
            </c:strRef>
          </c:cat>
          <c:val>
            <c:numRef>
              <c:f>GRAFICOS!$I$30:$I$35</c:f>
              <c:numCache>
                <c:formatCode>0.00%</c:formatCode>
                <c:ptCount val="6"/>
                <c:pt idx="0">
                  <c:v>0.43376922142265784</c:v>
                </c:pt>
                <c:pt idx="1">
                  <c:v>0.20629910758705408</c:v>
                </c:pt>
                <c:pt idx="2">
                  <c:v>4.7462979769999207E-4</c:v>
                </c:pt>
                <c:pt idx="3">
                  <c:v>0.12211215636267202</c:v>
                </c:pt>
                <c:pt idx="4">
                  <c:v>0.13489668308626154</c:v>
                </c:pt>
                <c:pt idx="5">
                  <c:v>0.1024482017436546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GRAFICOS!$G$96</c:f>
          <c:strCache>
            <c:ptCount val="1"/>
            <c:pt idx="0">
              <c:v>Carteira Consolidada 
R$ 1.364,1 milhões</c:v>
            </c:pt>
          </c:strCache>
        </c:strRef>
      </c:tx>
      <c:layout>
        <c:manualLayout>
          <c:xMode val="edge"/>
          <c:yMode val="edge"/>
          <c:x val="0.51152552530532247"/>
          <c:y val="5.7793915008961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6001162766015801"/>
          <c:y val="0.24476354601883407"/>
          <c:w val="0.46930964833908889"/>
          <c:h val="0.73781063489858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8759222804769166"/>
                  <c:y val="-0.13949829063181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72877504061274"/>
                      <c:h val="0.130165077489840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07138468120556E-2"/>
                  <c:y val="-4.60783992937602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5027740763173834E-2"/>
                      <c:h val="0.146040898242022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5550942411104775E-2"/>
                  <c:y val="-2.73394898180075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38723995239772"/>
                      <c:h val="0.1544149848001988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4.1490526544448507E-2"/>
                  <c:y val="1.0846475832543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91734382119976"/>
                      <c:h val="0.1667633470376043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4.3471198385028824E-2"/>
                  <c:y val="2.8232365727866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85030228332729"/>
                      <c:h val="0.1269662826393762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3018403294558846E-2"/>
                  <c:y val="-8.07434586898896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073446123658429"/>
                      <c:h val="0.13284598047656018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7.9020053992259739E-2"/>
                  <c:y val="1.58253885326606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5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791708028295626"/>
                      <c:h val="0.1503225556208277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GRAFICOS!$G$99:$G$105</c:f>
              <c:strCache>
                <c:ptCount val="7"/>
                <c:pt idx="0">
                  <c:v>Pós-fixado TPF/IPCA</c:v>
                </c:pt>
                <c:pt idx="1">
                  <c:v>Prefixado TPF</c:v>
                </c:pt>
                <c:pt idx="2">
                  <c:v>Pós-fixado Debênture/DI</c:v>
                </c:pt>
                <c:pt idx="3">
                  <c:v>Pós-fixado TPF/Selic</c:v>
                </c:pt>
                <c:pt idx="4">
                  <c:v>Pós-fixado Opcom/SELIC</c:v>
                </c:pt>
                <c:pt idx="5">
                  <c:v>Ações / Índice de Ações</c:v>
                </c:pt>
                <c:pt idx="6">
                  <c:v>Prefixado Empréstimos</c:v>
                </c:pt>
              </c:strCache>
            </c:strRef>
          </c:cat>
          <c:val>
            <c:numRef>
              <c:f>GRAFICOS!$I$99:$I$105</c:f>
              <c:numCache>
                <c:formatCode>0.00%</c:formatCode>
                <c:ptCount val="7"/>
                <c:pt idx="0">
                  <c:v>0.62719861200979687</c:v>
                </c:pt>
                <c:pt idx="1">
                  <c:v>8.8824159609311504E-2</c:v>
                </c:pt>
                <c:pt idx="2">
                  <c:v>1.4737023914077629E-4</c:v>
                </c:pt>
                <c:pt idx="3">
                  <c:v>0.20683966571632781</c:v>
                </c:pt>
                <c:pt idx="4">
                  <c:v>4.1884762697275146E-2</c:v>
                </c:pt>
                <c:pt idx="5">
                  <c:v>3.180966737374552E-2</c:v>
                </c:pt>
                <c:pt idx="6">
                  <c:v>3.2957623544026056E-3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000" dirty="0"/>
              <a:t>Duração da Pensão em anos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2015503875968991E-2"/>
          <c:y val="0.26846935944906108"/>
          <c:w val="0.9147286821705426"/>
          <c:h val="0.39681995987762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Plan1!$E$4</c:f>
              <c:strCache>
                <c:ptCount val="1"/>
                <c:pt idx="0">
                  <c:v>Duração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Vitalício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230-4394-91E4-91B8047C8D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Plan1!$D$5:$D$10</c:f>
              <c:strCache>
                <c:ptCount val="6"/>
                <c:pt idx="0">
                  <c:v>Até 21</c:v>
                </c:pt>
                <c:pt idx="1">
                  <c:v>22 a 27</c:v>
                </c:pt>
                <c:pt idx="2">
                  <c:v>28 a 32</c:v>
                </c:pt>
                <c:pt idx="3">
                  <c:v>33 a 38</c:v>
                </c:pt>
                <c:pt idx="4">
                  <c:v>39 a 43</c:v>
                </c:pt>
                <c:pt idx="5">
                  <c:v>&gt; 43</c:v>
                </c:pt>
              </c:strCache>
            </c:strRef>
          </c:cat>
          <c:val>
            <c:numRef>
              <c:f>Plan1!$E$5:$E$10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30-4394-91E4-91B8047C8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5055872"/>
        <c:axId val="-545060768"/>
      </c:barChart>
      <c:catAx>
        <c:axId val="-545055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800"/>
                  <a:t>Idade do Cônjuge</a:t>
                </a:r>
              </a:p>
            </c:rich>
          </c:tx>
          <c:layout>
            <c:manualLayout>
              <c:xMode val="edge"/>
              <c:yMode val="edge"/>
              <c:x val="0.38189566929133856"/>
              <c:y val="0.901828521434820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45060768"/>
        <c:crosses val="autoZero"/>
        <c:auto val="1"/>
        <c:lblAlgn val="ctr"/>
        <c:lblOffset val="100"/>
        <c:noMultiLvlLbl val="0"/>
      </c:catAx>
      <c:valAx>
        <c:axId val="-545060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5450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Taxa</a:t>
            </a:r>
            <a:r>
              <a:rPr lang="pt-BR" baseline="0" dirty="0"/>
              <a:t> de Carregamento FUNPRESP-EXE</a:t>
            </a:r>
            <a:endParaRPr lang="pt-B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0 a 6 anos</c:v>
                </c:pt>
                <c:pt idx="1">
                  <c:v>6 a 8 anos</c:v>
                </c:pt>
                <c:pt idx="2">
                  <c:v>8 a 10 anos</c:v>
                </c:pt>
                <c:pt idx="3">
                  <c:v>10 a 12 anos</c:v>
                </c:pt>
                <c:pt idx="4">
                  <c:v>A partir de 12 anos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7.0000000000000007E-2</c:v>
                </c:pt>
                <c:pt idx="1">
                  <c:v>6.5000000000000002E-2</c:v>
                </c:pt>
                <c:pt idx="2">
                  <c:v>0.06</c:v>
                </c:pt>
                <c:pt idx="3">
                  <c:v>0.05</c:v>
                </c:pt>
                <c:pt idx="4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6C-43CA-AD52-982DFBFD1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45068384"/>
        <c:axId val="-546155600"/>
      </c:barChart>
      <c:catAx>
        <c:axId val="-54506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Tempo de filiação</a:t>
                </a:r>
              </a:p>
            </c:rich>
          </c:tx>
          <c:layout>
            <c:manualLayout>
              <c:xMode val="edge"/>
              <c:yMode val="edge"/>
              <c:x val="0.39847786658909445"/>
              <c:y val="0.922207431338884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46155600"/>
        <c:crosses val="autoZero"/>
        <c:auto val="1"/>
        <c:lblAlgn val="ctr"/>
        <c:lblOffset val="100"/>
        <c:noMultiLvlLbl val="0"/>
      </c:catAx>
      <c:valAx>
        <c:axId val="-5461556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-5450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83187518226895E-2"/>
          <c:y val="2.888130566229425E-2"/>
          <c:w val="0.89165755322251383"/>
          <c:h val="0.72694313350931261"/>
        </c:manualLayout>
      </c:layout>
      <c:areaChart>
        <c:grouping val="standard"/>
        <c:varyColors val="0"/>
        <c:ser>
          <c:idx val="0"/>
          <c:order val="0"/>
          <c:tx>
            <c:strRef>
              <c:f>'Anual (2)'!$F$15</c:f>
              <c:strCache>
                <c:ptCount val="1"/>
                <c:pt idx="0">
                  <c:v>Reserva Funpresp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val>
            <c:numRef>
              <c:f>'Anual (2)'!$F$16:$F$435</c:f>
              <c:numCache>
                <c:formatCode>_(* #,##0.00_);_(* \(#,##0.00\);_(* "-"??_);_(@_)</c:formatCode>
                <c:ptCount val="420"/>
                <c:pt idx="0">
                  <c:v>2469.6346284000006</c:v>
                </c:pt>
                <c:pt idx="1">
                  <c:v>4947.35419793049</c:v>
                </c:pt>
                <c:pt idx="2">
                  <c:v>7433.1851765848842</c:v>
                </c:pt>
                <c:pt idx="3">
                  <c:v>9927.1541190059215</c:v>
                </c:pt>
                <c:pt idx="4">
                  <c:v>12429.287666769333</c:v>
                </c:pt>
                <c:pt idx="5">
                  <c:v>14939.61254866843</c:v>
                </c:pt>
                <c:pt idx="6">
                  <c:v>17458.155580999646</c:v>
                </c:pt>
                <c:pt idx="7">
                  <c:v>19984.943667848984</c:v>
                </c:pt>
                <c:pt idx="8">
                  <c:v>22520.003801379426</c:v>
                </c:pt>
                <c:pt idx="9">
                  <c:v>25063.363062119271</c:v>
                </c:pt>
                <c:pt idx="10">
                  <c:v>27615.048619251425</c:v>
                </c:pt>
                <c:pt idx="11">
                  <c:v>30175.087730903626</c:v>
                </c:pt>
                <c:pt idx="12">
                  <c:v>32743.507744439627</c:v>
                </c:pt>
                <c:pt idx="13">
                  <c:v>35320.336096751336</c:v>
                </c:pt>
                <c:pt idx="14">
                  <c:v>37905.600314551913</c:v>
                </c:pt>
                <c:pt idx="15">
                  <c:v>40499.328014669794</c:v>
                </c:pt>
                <c:pt idx="16">
                  <c:v>43101.546904343748</c:v>
                </c:pt>
                <c:pt idx="17">
                  <c:v>45712.284781518814</c:v>
                </c:pt>
                <c:pt idx="18">
                  <c:v>48331.569535143281</c:v>
                </c:pt>
                <c:pt idx="19">
                  <c:v>50959.429145466594</c:v>
                </c:pt>
                <c:pt idx="20">
                  <c:v>53595.891684338261</c:v>
                </c:pt>
                <c:pt idx="21">
                  <c:v>56240.985315507707</c:v>
                </c:pt>
                <c:pt idx="22">
                  <c:v>58894.738294925155</c:v>
                </c:pt>
                <c:pt idx="23">
                  <c:v>61557.178971043446</c:v>
                </c:pt>
                <c:pt idx="24">
                  <c:v>64228.335785120893</c:v>
                </c:pt>
                <c:pt idx="25">
                  <c:v>66908.237271525068</c:v>
                </c:pt>
                <c:pt idx="26">
                  <c:v>69596.912058037662</c:v>
                </c:pt>
                <c:pt idx="27">
                  <c:v>72294.388866160269</c:v>
                </c:pt>
                <c:pt idx="28">
                  <c:v>75000.696511421178</c:v>
                </c:pt>
                <c:pt idx="29">
                  <c:v>77715.863903683246</c:v>
                </c:pt>
                <c:pt idx="30">
                  <c:v>80439.920047452688</c:v>
                </c:pt>
                <c:pt idx="31">
                  <c:v>83172.894042188942</c:v>
                </c:pt>
                <c:pt idx="32">
                  <c:v>85914.815082615474</c:v>
                </c:pt>
                <c:pt idx="33">
                  <c:v>88665.712459031696</c:v>
                </c:pt>
                <c:pt idx="34">
                  <c:v>91425.615557625846</c:v>
                </c:pt>
                <c:pt idx="35">
                  <c:v>94194.553860788874</c:v>
                </c:pt>
                <c:pt idx="36">
                  <c:v>96972.556947429417</c:v>
                </c:pt>
                <c:pt idx="37">
                  <c:v>99759.654493289767</c:v>
                </c:pt>
                <c:pt idx="38">
                  <c:v>102555.87627126287</c:v>
                </c:pt>
                <c:pt idx="39">
                  <c:v>105361.25215171037</c:v>
                </c:pt>
                <c:pt idx="40">
                  <c:v>108175.81210278173</c:v>
                </c:pt>
                <c:pt idx="41">
                  <c:v>110999.58619073428</c:v>
                </c:pt>
                <c:pt idx="42">
                  <c:v>113832.6045802545</c:v>
                </c:pt>
                <c:pt idx="43">
                  <c:v>116674.8975347802</c:v>
                </c:pt>
                <c:pt idx="44">
                  <c:v>119526.4954168238</c:v>
                </c:pt>
                <c:pt idx="45">
                  <c:v>122387.42868829668</c:v>
                </c:pt>
                <c:pt idx="46">
                  <c:v>125257.7279108346</c:v>
                </c:pt>
                <c:pt idx="47">
                  <c:v>128137.42374612414</c:v>
                </c:pt>
                <c:pt idx="48">
                  <c:v>131026.54695623032</c:v>
                </c:pt>
                <c:pt idx="49">
                  <c:v>133925.12840392507</c:v>
                </c:pt>
                <c:pt idx="50">
                  <c:v>136833.1990530171</c:v>
                </c:pt>
                <c:pt idx="51">
                  <c:v>139750.78996868251</c:v>
                </c:pt>
                <c:pt idx="52">
                  <c:v>142677.93231779672</c:v>
                </c:pt>
                <c:pt idx="53">
                  <c:v>145614.65736926737</c:v>
                </c:pt>
                <c:pt idx="54">
                  <c:v>148560.99649436842</c:v>
                </c:pt>
                <c:pt idx="55">
                  <c:v>151516.98116707514</c:v>
                </c:pt>
                <c:pt idx="56">
                  <c:v>154482.64296440047</c:v>
                </c:pt>
                <c:pt idx="57">
                  <c:v>157458.01356673226</c:v>
                </c:pt>
                <c:pt idx="58">
                  <c:v>160443.1247581717</c:v>
                </c:pt>
                <c:pt idx="59">
                  <c:v>163438.00842687284</c:v>
                </c:pt>
                <c:pt idx="60">
                  <c:v>166442.69656538326</c:v>
                </c:pt>
                <c:pt idx="61">
                  <c:v>169457.22127098581</c:v>
                </c:pt>
                <c:pt idx="62">
                  <c:v>172481.61474604154</c:v>
                </c:pt>
                <c:pt idx="63">
                  <c:v>175515.90929833357</c:v>
                </c:pt>
                <c:pt idx="64">
                  <c:v>178560.13734141234</c:v>
                </c:pt>
                <c:pt idx="65">
                  <c:v>181614.33139494184</c:v>
                </c:pt>
                <c:pt idx="66">
                  <c:v>184678.52408504693</c:v>
                </c:pt>
                <c:pt idx="67">
                  <c:v>187752.74814466192</c:v>
                </c:pt>
                <c:pt idx="68">
                  <c:v>190837.03641388027</c:v>
                </c:pt>
                <c:pt idx="69">
                  <c:v>193931.42184030532</c:v>
                </c:pt>
                <c:pt idx="70">
                  <c:v>197035.93747940235</c:v>
                </c:pt>
                <c:pt idx="71">
                  <c:v>200150.61649485154</c:v>
                </c:pt>
                <c:pt idx="72">
                  <c:v>203275.49215890237</c:v>
                </c:pt>
                <c:pt idx="73">
                  <c:v>206410.59785272903</c:v>
                </c:pt>
                <c:pt idx="74">
                  <c:v>209555.96706678698</c:v>
                </c:pt>
                <c:pt idx="75">
                  <c:v>212711.63340117069</c:v>
                </c:pt>
                <c:pt idx="76">
                  <c:v>215877.63056597262</c:v>
                </c:pt>
                <c:pt idx="77">
                  <c:v>219053.9923816433</c:v>
                </c:pt>
                <c:pt idx="78">
                  <c:v>222240.7527793526</c:v>
                </c:pt>
                <c:pt idx="79">
                  <c:v>225437.94580135221</c:v>
                </c:pt>
                <c:pt idx="80">
                  <c:v>228645.60560133931</c:v>
                </c:pt>
                <c:pt idx="81">
                  <c:v>231863.76644482138</c:v>
                </c:pt>
                <c:pt idx="82">
                  <c:v>235092.46270948226</c:v>
                </c:pt>
                <c:pt idx="83">
                  <c:v>238331.72888554941</c:v>
                </c:pt>
                <c:pt idx="84">
                  <c:v>241581.59957616229</c:v>
                </c:pt>
                <c:pt idx="85">
                  <c:v>244842.10949774203</c:v>
                </c:pt>
                <c:pt idx="86">
                  <c:v>248113.29348036231</c:v>
                </c:pt>
                <c:pt idx="87">
                  <c:v>251395.18646812136</c:v>
                </c:pt>
                <c:pt idx="88">
                  <c:v>254687.82351951537</c:v>
                </c:pt>
                <c:pt idx="89">
                  <c:v>257991.23980781288</c:v>
                </c:pt>
                <c:pt idx="90">
                  <c:v>261305.47062143055</c:v>
                </c:pt>
                <c:pt idx="91">
                  <c:v>264630.55136431009</c:v>
                </c:pt>
                <c:pt idx="92">
                  <c:v>267966.51755629666</c:v>
                </c:pt>
                <c:pt idx="93">
                  <c:v>271313.40483351797</c:v>
                </c:pt>
                <c:pt idx="94">
                  <c:v>274671.24894876528</c:v>
                </c:pt>
                <c:pt idx="95">
                  <c:v>278040.08577187511</c:v>
                </c:pt>
                <c:pt idx="96">
                  <c:v>281419.95129011245</c:v>
                </c:pt>
                <c:pt idx="97">
                  <c:v>284810.88160855533</c:v>
                </c:pt>
                <c:pt idx="98">
                  <c:v>288212.91295048036</c:v>
                </c:pt>
                <c:pt idx="99">
                  <c:v>291626.08165774978</c:v>
                </c:pt>
                <c:pt idx="100">
                  <c:v>295050.42419119953</c:v>
                </c:pt>
                <c:pt idx="101">
                  <c:v>298485.97713102889</c:v>
                </c:pt>
                <c:pt idx="102">
                  <c:v>301932.77717719122</c:v>
                </c:pt>
                <c:pt idx="103">
                  <c:v>305390.86114978598</c:v>
                </c:pt>
                <c:pt idx="104">
                  <c:v>308860.26598945202</c:v>
                </c:pt>
                <c:pt idx="105">
                  <c:v>312341.02875776222</c:v>
                </c:pt>
                <c:pt idx="106">
                  <c:v>315833.18663761939</c:v>
                </c:pt>
                <c:pt idx="107">
                  <c:v>319336.77693365357</c:v>
                </c:pt>
                <c:pt idx="108">
                  <c:v>322851.8370726204</c:v>
                </c:pt>
                <c:pt idx="109">
                  <c:v>326378.40460380103</c:v>
                </c:pt>
                <c:pt idx="110">
                  <c:v>329916.51719940308</c:v>
                </c:pt>
                <c:pt idx="111">
                  <c:v>333466.21265496325</c:v>
                </c:pt>
                <c:pt idx="112">
                  <c:v>337027.528889751</c:v>
                </c:pt>
                <c:pt idx="113">
                  <c:v>340600.50394717354</c:v>
                </c:pt>
                <c:pt idx="114">
                  <c:v>344185.17599518236</c:v>
                </c:pt>
                <c:pt idx="115">
                  <c:v>347781.58332668088</c:v>
                </c:pt>
                <c:pt idx="116">
                  <c:v>351389.76435993356</c:v>
                </c:pt>
                <c:pt idx="117">
                  <c:v>355009.75763897615</c:v>
                </c:pt>
                <c:pt idx="118">
                  <c:v>358641.60183402762</c:v>
                </c:pt>
                <c:pt idx="119">
                  <c:v>362285.33574190317</c:v>
                </c:pt>
                <c:pt idx="120">
                  <c:v>365940.99828642869</c:v>
                </c:pt>
                <c:pt idx="121">
                  <c:v>369608.62851885654</c:v>
                </c:pt>
                <c:pt idx="122">
                  <c:v>373288.26561828266</c:v>
                </c:pt>
                <c:pt idx="123">
                  <c:v>376979.94889206527</c:v>
                </c:pt>
                <c:pt idx="124">
                  <c:v>380683.71777624451</c:v>
                </c:pt>
                <c:pt idx="125">
                  <c:v>384399.61183596397</c:v>
                </c:pt>
                <c:pt idx="126">
                  <c:v>388127.67076589318</c:v>
                </c:pt>
                <c:pt idx="127">
                  <c:v>391867.93439065164</c:v>
                </c:pt>
                <c:pt idx="128">
                  <c:v>395620.44266523438</c:v>
                </c:pt>
                <c:pt idx="129">
                  <c:v>399385.23567543866</c:v>
                </c:pt>
                <c:pt idx="130">
                  <c:v>403162.35363829217</c:v>
                </c:pt>
                <c:pt idx="131">
                  <c:v>406951.83690248278</c:v>
                </c:pt>
                <c:pt idx="132">
                  <c:v>410753.72594878933</c:v>
                </c:pt>
                <c:pt idx="133">
                  <c:v>414568.06139051431</c:v>
                </c:pt>
                <c:pt idx="134">
                  <c:v>418394.88397391752</c:v>
                </c:pt>
                <c:pt idx="135">
                  <c:v>422234.23457865138</c:v>
                </c:pt>
                <c:pt idx="136">
                  <c:v>426086.1542181978</c:v>
                </c:pt>
                <c:pt idx="137">
                  <c:v>429950.68404030602</c:v>
                </c:pt>
                <c:pt idx="138">
                  <c:v>433827.8653274324</c:v>
                </c:pt>
                <c:pt idx="139">
                  <c:v>437717.7394971812</c:v>
                </c:pt>
                <c:pt idx="140">
                  <c:v>441620.34810274729</c:v>
                </c:pt>
                <c:pt idx="141">
                  <c:v>445535.73283335974</c:v>
                </c:pt>
                <c:pt idx="142">
                  <c:v>449463.93551472743</c:v>
                </c:pt>
                <c:pt idx="143">
                  <c:v>453404.99810948566</c:v>
                </c:pt>
                <c:pt idx="144">
                  <c:v>457358.96271764446</c:v>
                </c:pt>
                <c:pt idx="145">
                  <c:v>461325.87157703843</c:v>
                </c:pt>
                <c:pt idx="146">
                  <c:v>465305.76706377772</c:v>
                </c:pt>
                <c:pt idx="147">
                  <c:v>469298.69169270096</c:v>
                </c:pt>
                <c:pt idx="148">
                  <c:v>473304.68811782921</c:v>
                </c:pt>
                <c:pt idx="149">
                  <c:v>477323.79913282179</c:v>
                </c:pt>
                <c:pt idx="150">
                  <c:v>481356.06767143321</c:v>
                </c:pt>
                <c:pt idx="151">
                  <c:v>485401.53680797201</c:v>
                </c:pt>
                <c:pt idx="152">
                  <c:v>489460.24975776073</c:v>
                </c:pt>
                <c:pt idx="153">
                  <c:v>493532.24987759767</c:v>
                </c:pt>
                <c:pt idx="154">
                  <c:v>497617.58066622005</c:v>
                </c:pt>
                <c:pt idx="155">
                  <c:v>501716.2857647686</c:v>
                </c:pt>
                <c:pt idx="156">
                  <c:v>505828.40895725379</c:v>
                </c:pt>
                <c:pt idx="157">
                  <c:v>509953.99417102349</c:v>
                </c:pt>
                <c:pt idx="158">
                  <c:v>514093.08547723235</c:v>
                </c:pt>
                <c:pt idx="159">
                  <c:v>518245.72709131252</c:v>
                </c:pt>
                <c:pt idx="160">
                  <c:v>522411.96337344591</c:v>
                </c:pt>
                <c:pt idx="161">
                  <c:v>526591.8388290382</c:v>
                </c:pt>
                <c:pt idx="162">
                  <c:v>530785.39810919412</c:v>
                </c:pt>
                <c:pt idx="163">
                  <c:v>534992.68601119448</c:v>
                </c:pt>
                <c:pt idx="164">
                  <c:v>539213.74747897475</c:v>
                </c:pt>
                <c:pt idx="165">
                  <c:v>543448.62760360516</c:v>
                </c:pt>
                <c:pt idx="166">
                  <c:v>547697.37162377243</c:v>
                </c:pt>
                <c:pt idx="167">
                  <c:v>551960.02492626291</c:v>
                </c:pt>
                <c:pt idx="168">
                  <c:v>556236.63304644753</c:v>
                </c:pt>
                <c:pt idx="169">
                  <c:v>560527.24166876799</c:v>
                </c:pt>
                <c:pt idx="170">
                  <c:v>564831.89662722521</c:v>
                </c:pt>
                <c:pt idx="171">
                  <c:v>569150.64390586864</c:v>
                </c:pt>
                <c:pt idx="172">
                  <c:v>573483.52963928739</c:v>
                </c:pt>
                <c:pt idx="173">
                  <c:v>577830.6001131034</c:v>
                </c:pt>
                <c:pt idx="174">
                  <c:v>582191.9017644655</c:v>
                </c:pt>
                <c:pt idx="175">
                  <c:v>586567.48118254589</c:v>
                </c:pt>
                <c:pt idx="176">
                  <c:v>590957.38510903739</c:v>
                </c:pt>
                <c:pt idx="177">
                  <c:v>595361.66043865308</c:v>
                </c:pt>
                <c:pt idx="178">
                  <c:v>599780.3542196271</c:v>
                </c:pt>
                <c:pt idx="179">
                  <c:v>604213.51365421724</c:v>
                </c:pt>
                <c:pt idx="180">
                  <c:v>608661.18609920924</c:v>
                </c:pt>
                <c:pt idx="181">
                  <c:v>613123.41906642262</c:v>
                </c:pt>
                <c:pt idx="182">
                  <c:v>617600.26022321812</c:v>
                </c:pt>
                <c:pt idx="183">
                  <c:v>622091.75739300728</c:v>
                </c:pt>
                <c:pt idx="184">
                  <c:v>626597.95855576277</c:v>
                </c:pt>
                <c:pt idx="185">
                  <c:v>631118.91184853134</c:v>
                </c:pt>
                <c:pt idx="186">
                  <c:v>635654.66556594789</c:v>
                </c:pt>
                <c:pt idx="187">
                  <c:v>640205.26816075144</c:v>
                </c:pt>
                <c:pt idx="188">
                  <c:v>644770.7682443026</c:v>
                </c:pt>
                <c:pt idx="189">
                  <c:v>649351.21458710288</c:v>
                </c:pt>
                <c:pt idx="190">
                  <c:v>653946.65611931589</c:v>
                </c:pt>
                <c:pt idx="191">
                  <c:v>658557.14193128957</c:v>
                </c:pt>
                <c:pt idx="192">
                  <c:v>663182.72127408127</c:v>
                </c:pt>
                <c:pt idx="193">
                  <c:v>667823.44355998316</c:v>
                </c:pt>
                <c:pt idx="194">
                  <c:v>672479.3583630505</c:v>
                </c:pt>
                <c:pt idx="195">
                  <c:v>677150.51541963115</c:v>
                </c:pt>
                <c:pt idx="196">
                  <c:v>681836.96462889691</c:v>
                </c:pt>
                <c:pt idx="197">
                  <c:v>686538.75605337624</c:v>
                </c:pt>
                <c:pt idx="198">
                  <c:v>691255.93991948955</c:v>
                </c:pt>
                <c:pt idx="199">
                  <c:v>695988.56661808526</c:v>
                </c:pt>
                <c:pt idx="200">
                  <c:v>700736.68670497846</c:v>
                </c:pt>
                <c:pt idx="201">
                  <c:v>705500.35090149078</c:v>
                </c:pt>
                <c:pt idx="202">
                  <c:v>710279.61009499221</c:v>
                </c:pt>
                <c:pt idx="203">
                  <c:v>715074.51533944486</c:v>
                </c:pt>
                <c:pt idx="204">
                  <c:v>719885.11785594816</c:v>
                </c:pt>
                <c:pt idx="205">
                  <c:v>724711.46903328609</c:v>
                </c:pt>
                <c:pt idx="206">
                  <c:v>729553.62042847613</c:v>
                </c:pt>
                <c:pt idx="207">
                  <c:v>734411.62376732007</c:v>
                </c:pt>
                <c:pt idx="208">
                  <c:v>739285.53094495647</c:v>
                </c:pt>
                <c:pt idx="209">
                  <c:v>744175.39402641496</c:v>
                </c:pt>
                <c:pt idx="210">
                  <c:v>749081.26524717279</c:v>
                </c:pt>
                <c:pt idx="211">
                  <c:v>754003.19701371237</c:v>
                </c:pt>
                <c:pt idx="212">
                  <c:v>758941.24190408131</c:v>
                </c:pt>
                <c:pt idx="213">
                  <c:v>763895.45266845415</c:v>
                </c:pt>
                <c:pt idx="214">
                  <c:v>768865.88222969568</c:v>
                </c:pt>
                <c:pt idx="215">
                  <c:v>773852.5836839265</c:v>
                </c:pt>
                <c:pt idx="216">
                  <c:v>778855.61030108994</c:v>
                </c:pt>
                <c:pt idx="217">
                  <c:v>783875.01552552136</c:v>
                </c:pt>
                <c:pt idx="218">
                  <c:v>788910.85297651903</c:v>
                </c:pt>
                <c:pt idx="219">
                  <c:v>793963.17644891667</c:v>
                </c:pt>
                <c:pt idx="220">
                  <c:v>799032.03991365852</c:v>
                </c:pt>
                <c:pt idx="221">
                  <c:v>804117.4975183754</c:v>
                </c:pt>
                <c:pt idx="222">
                  <c:v>809219.6035879635</c:v>
                </c:pt>
                <c:pt idx="223">
                  <c:v>814338.41262516461</c:v>
                </c:pt>
                <c:pt idx="224">
                  <c:v>819473.97931114829</c:v>
                </c:pt>
                <c:pt idx="225">
                  <c:v>824626.35850609606</c:v>
                </c:pt>
                <c:pt idx="226">
                  <c:v>829795.60524978722</c:v>
                </c:pt>
                <c:pt idx="227">
                  <c:v>834981.77476218727</c:v>
                </c:pt>
                <c:pt idx="228">
                  <c:v>840184.92244403728</c:v>
                </c:pt>
                <c:pt idx="229">
                  <c:v>845405.10387744603</c:v>
                </c:pt>
                <c:pt idx="230">
                  <c:v>850642.37482648366</c:v>
                </c:pt>
                <c:pt idx="231">
                  <c:v>855896.79123777722</c:v>
                </c:pt>
                <c:pt idx="232">
                  <c:v>861168.40924110869</c:v>
                </c:pt>
                <c:pt idx="233">
                  <c:v>866457.28515001421</c:v>
                </c:pt>
                <c:pt idx="234">
                  <c:v>871763.4754623858</c:v>
                </c:pt>
                <c:pt idx="235">
                  <c:v>877087.03686107497</c:v>
                </c:pt>
                <c:pt idx="236">
                  <c:v>882428.02621449798</c:v>
                </c:pt>
                <c:pt idx="237">
                  <c:v>887786.50057724363</c:v>
                </c:pt>
                <c:pt idx="238">
                  <c:v>893162.51719068247</c:v>
                </c:pt>
                <c:pt idx="239">
                  <c:v>898556.13348357845</c:v>
                </c:pt>
                <c:pt idx="240">
                  <c:v>903967.40707270242</c:v>
                </c:pt>
                <c:pt idx="241">
                  <c:v>909396.39576344751</c:v>
                </c:pt>
                <c:pt idx="242">
                  <c:v>914843.15755044657</c:v>
                </c:pt>
                <c:pt idx="243">
                  <c:v>920307.7506181919</c:v>
                </c:pt>
                <c:pt idx="244">
                  <c:v>925790.23334165663</c:v>
                </c:pt>
                <c:pt idx="245">
                  <c:v>931290.66428691836</c:v>
                </c:pt>
                <c:pt idx="246">
                  <c:v>936809.10221178492</c:v>
                </c:pt>
                <c:pt idx="247">
                  <c:v>942345.60606642161</c:v>
                </c:pt>
                <c:pt idx="248">
                  <c:v>947900.23499398155</c:v>
                </c:pt>
                <c:pt idx="249">
                  <c:v>953473.04833123705</c:v>
                </c:pt>
                <c:pt idx="250">
                  <c:v>959064.10560921347</c:v>
                </c:pt>
                <c:pt idx="251">
                  <c:v>964673.4665538253</c:v>
                </c:pt>
                <c:pt idx="252">
                  <c:v>970301.19108651427</c:v>
                </c:pt>
                <c:pt idx="253">
                  <c:v>975947.33932488912</c:v>
                </c:pt>
                <c:pt idx="254">
                  <c:v>981611.97158336814</c:v>
                </c:pt>
                <c:pt idx="255">
                  <c:v>987295.14837382326</c:v>
                </c:pt>
                <c:pt idx="256">
                  <c:v>992996.93040622666</c:v>
                </c:pt>
                <c:pt idx="257">
                  <c:v>998717.37858929893</c:v>
                </c:pt>
                <c:pt idx="258">
                  <c:v>1004456.5540311601</c:v>
                </c:pt>
                <c:pt idx="259">
                  <c:v>1010214.5180399823</c:v>
                </c:pt>
                <c:pt idx="260">
                  <c:v>1015991.3321246447</c:v>
                </c:pt>
                <c:pt idx="261">
                  <c:v>1021787.0579953904</c:v>
                </c:pt>
                <c:pt idx="262">
                  <c:v>1027601.7575644859</c:v>
                </c:pt>
                <c:pt idx="263">
                  <c:v>1033435.4929468823</c:v>
                </c:pt>
                <c:pt idx="264">
                  <c:v>1039288.3264608788</c:v>
                </c:pt>
                <c:pt idx="265">
                  <c:v>1045160.3206287887</c:v>
                </c:pt>
                <c:pt idx="266">
                  <c:v>1051051.5381776069</c:v>
                </c:pt>
                <c:pt idx="267">
                  <c:v>1056962.0420396803</c:v>
                </c:pt>
                <c:pt idx="268">
                  <c:v>1062891.8953533797</c:v>
                </c:pt>
                <c:pt idx="269">
                  <c:v>1068841.1614637747</c:v>
                </c:pt>
                <c:pt idx="270">
                  <c:v>1074809.9039233103</c:v>
                </c:pt>
                <c:pt idx="271">
                  <c:v>1080798.1864924855</c:v>
                </c:pt>
                <c:pt idx="272">
                  <c:v>1086806.0731405343</c:v>
                </c:pt>
                <c:pt idx="273">
                  <c:v>1092833.6280461098</c:v>
                </c:pt>
                <c:pt idx="274">
                  <c:v>1098880.9155979692</c:v>
                </c:pt>
                <c:pt idx="275">
                  <c:v>1104948.0003956615</c:v>
                </c:pt>
                <c:pt idx="276">
                  <c:v>1111034.9472502179</c:v>
                </c:pt>
                <c:pt idx="277">
                  <c:v>1117141.8211848442</c:v>
                </c:pt>
                <c:pt idx="278">
                  <c:v>1123268.6874356151</c:v>
                </c:pt>
                <c:pt idx="279">
                  <c:v>1129415.6114521713</c:v>
                </c:pt>
                <c:pt idx="280">
                  <c:v>1135582.6588984188</c:v>
                </c:pt>
                <c:pt idx="281">
                  <c:v>1141769.8956532297</c:v>
                </c:pt>
                <c:pt idx="282">
                  <c:v>1147977.3878111467</c:v>
                </c:pt>
                <c:pt idx="283">
                  <c:v>1154205.2016830889</c:v>
                </c:pt>
                <c:pt idx="284">
                  <c:v>1160453.4037970598</c:v>
                </c:pt>
                <c:pt idx="285">
                  <c:v>1166722.0608988584</c:v>
                </c:pt>
                <c:pt idx="286">
                  <c:v>1173011.2399527919</c:v>
                </c:pt>
                <c:pt idx="287">
                  <c:v>1179321.0081423919</c:v>
                </c:pt>
                <c:pt idx="288">
                  <c:v>1185651.4328711305</c:v>
                </c:pt>
                <c:pt idx="289">
                  <c:v>1192002.5817631418</c:v>
                </c:pt>
                <c:pt idx="290">
                  <c:v>1198374.5226639435</c:v>
                </c:pt>
                <c:pt idx="291">
                  <c:v>1204767.3236411621</c:v>
                </c:pt>
                <c:pt idx="292">
                  <c:v>1211181.0529852596</c:v>
                </c:pt>
                <c:pt idx="293">
                  <c:v>1217615.7792102629</c:v>
                </c:pt>
                <c:pt idx="294">
                  <c:v>1224071.5710544966</c:v>
                </c:pt>
                <c:pt idx="295">
                  <c:v>1230548.4974813163</c:v>
                </c:pt>
                <c:pt idx="296">
                  <c:v>1237046.627679846</c:v>
                </c:pt>
                <c:pt idx="297">
                  <c:v>1243566.0310657164</c:v>
                </c:pt>
                <c:pt idx="298">
                  <c:v>1250106.7772818075</c:v>
                </c:pt>
                <c:pt idx="299">
                  <c:v>1256668.9361989915</c:v>
                </c:pt>
                <c:pt idx="300">
                  <c:v>1263252.5779168797</c:v>
                </c:pt>
                <c:pt idx="301">
                  <c:v>1269857.7727645715</c:v>
                </c:pt>
                <c:pt idx="302">
                  <c:v>1276484.5913014053</c:v>
                </c:pt>
                <c:pt idx="303">
                  <c:v>1283133.1043177126</c:v>
                </c:pt>
                <c:pt idx="304">
                  <c:v>1289803.3828355737</c:v>
                </c:pt>
                <c:pt idx="305">
                  <c:v>1296495.4981095772</c:v>
                </c:pt>
                <c:pt idx="306">
                  <c:v>1303209.5216275803</c:v>
                </c:pt>
                <c:pt idx="307">
                  <c:v>1309945.5251114729</c:v>
                </c:pt>
                <c:pt idx="308">
                  <c:v>1316703.5805179437</c:v>
                </c:pt>
                <c:pt idx="309">
                  <c:v>1323483.760039249</c:v>
                </c:pt>
                <c:pt idx="310">
                  <c:v>1330286.1361039837</c:v>
                </c:pt>
                <c:pt idx="311">
                  <c:v>1337110.781377855</c:v>
                </c:pt>
                <c:pt idx="312">
                  <c:v>1343957.7687644588</c:v>
                </c:pt>
                <c:pt idx="313">
                  <c:v>1350827.1714060584</c:v>
                </c:pt>
                <c:pt idx="314">
                  <c:v>1357719.0626843655</c:v>
                </c:pt>
                <c:pt idx="315">
                  <c:v>1364633.5162213251</c:v>
                </c:pt>
                <c:pt idx="316">
                  <c:v>1371570.6058799007</c:v>
                </c:pt>
                <c:pt idx="317">
                  <c:v>1378530.4057648645</c:v>
                </c:pt>
                <c:pt idx="318">
                  <c:v>1385512.9902235877</c:v>
                </c:pt>
                <c:pt idx="319">
                  <c:v>1392518.433846836</c:v>
                </c:pt>
                <c:pt idx="320">
                  <c:v>1399546.8114695656</c:v>
                </c:pt>
                <c:pt idx="321">
                  <c:v>1406598.1981717232</c:v>
                </c:pt>
                <c:pt idx="322">
                  <c:v>1413672.6692790473</c:v>
                </c:pt>
                <c:pt idx="323">
                  <c:v>1420770.3003638734</c:v>
                </c:pt>
                <c:pt idx="324">
                  <c:v>1427891.1672459412</c:v>
                </c:pt>
                <c:pt idx="325">
                  <c:v>1435035.3459932047</c:v>
                </c:pt>
                <c:pt idx="326">
                  <c:v>1442202.9129226443</c:v>
                </c:pt>
                <c:pt idx="327">
                  <c:v>1449393.9446010822</c:v>
                </c:pt>
                <c:pt idx="328">
                  <c:v>1456608.5178460011</c:v>
                </c:pt>
                <c:pt idx="329">
                  <c:v>1463846.7097263634</c:v>
                </c:pt>
                <c:pt idx="330">
                  <c:v>1471108.5975634356</c:v>
                </c:pt>
                <c:pt idx="331">
                  <c:v>1478394.2589316138</c:v>
                </c:pt>
                <c:pt idx="332">
                  <c:v>1485703.7716592527</c:v>
                </c:pt>
                <c:pt idx="333">
                  <c:v>1493037.2138294966</c:v>
                </c:pt>
                <c:pt idx="334">
                  <c:v>1500394.6637811137</c:v>
                </c:pt>
                <c:pt idx="335">
                  <c:v>1507776.2001093328</c:v>
                </c:pt>
                <c:pt idx="336">
                  <c:v>1515181.9016666834</c:v>
                </c:pt>
                <c:pt idx="337">
                  <c:v>1522611.8475638374</c:v>
                </c:pt>
                <c:pt idx="338">
                  <c:v>1530066.1171704545</c:v>
                </c:pt>
                <c:pt idx="339">
                  <c:v>1537544.79011603</c:v>
                </c:pt>
                <c:pt idx="340">
                  <c:v>1545047.9462907456</c:v>
                </c:pt>
                <c:pt idx="341">
                  <c:v>1552575.6658463224</c:v>
                </c:pt>
                <c:pt idx="342">
                  <c:v>1560128.0291968775</c:v>
                </c:pt>
                <c:pt idx="343">
                  <c:v>1567705.1170197828</c:v>
                </c:pt>
                <c:pt idx="344">
                  <c:v>1575307.0102565272</c:v>
                </c:pt>
                <c:pt idx="345">
                  <c:v>1582933.7901135809</c:v>
                </c:pt>
                <c:pt idx="346">
                  <c:v>1590585.5380632626</c:v>
                </c:pt>
                <c:pt idx="347">
                  <c:v>1598262.3358446106</c:v>
                </c:pt>
                <c:pt idx="348">
                  <c:v>1605964.2654642551</c:v>
                </c:pt>
                <c:pt idx="349">
                  <c:v>1613691.4091972953</c:v>
                </c:pt>
                <c:pt idx="350">
                  <c:v>1621443.8495881772</c:v>
                </c:pt>
                <c:pt idx="351">
                  <c:v>1629221.6694515757</c:v>
                </c:pt>
                <c:pt idx="352">
                  <c:v>1637024.9518732799</c:v>
                </c:pt>
                <c:pt idx="353">
                  <c:v>1644853.7802110796</c:v>
                </c:pt>
                <c:pt idx="354">
                  <c:v>1652708.238095657</c:v>
                </c:pt>
                <c:pt idx="355">
                  <c:v>1660588.4094314785</c:v>
                </c:pt>
                <c:pt idx="356">
                  <c:v>1668494.3783976927</c:v>
                </c:pt>
                <c:pt idx="357">
                  <c:v>1676426.2294490284</c:v>
                </c:pt>
                <c:pt idx="358">
                  <c:v>1684384.0473166974</c:v>
                </c:pt>
                <c:pt idx="359">
                  <c:v>1692367.9170092994</c:v>
                </c:pt>
                <c:pt idx="360">
                  <c:v>1700377.9238137298</c:v>
                </c:pt>
                <c:pt idx="361">
                  <c:v>1708414.1532960916</c:v>
                </c:pt>
                <c:pt idx="362">
                  <c:v>1716476.6913026087</c:v>
                </c:pt>
                <c:pt idx="363">
                  <c:v>1724565.6239605432</c:v>
                </c:pt>
                <c:pt idx="364">
                  <c:v>1732681.0376791155</c:v>
                </c:pt>
                <c:pt idx="365">
                  <c:v>1740823.0191504273</c:v>
                </c:pt>
                <c:pt idx="366">
                  <c:v>1748991.6553503876</c:v>
                </c:pt>
                <c:pt idx="367">
                  <c:v>1757187.0335396421</c:v>
                </c:pt>
                <c:pt idx="368">
                  <c:v>1765409.2412645048</c:v>
                </c:pt>
                <c:pt idx="369">
                  <c:v>1773658.3663578939</c:v>
                </c:pt>
                <c:pt idx="370">
                  <c:v>1781934.4969402696</c:v>
                </c:pt>
                <c:pt idx="371">
                  <c:v>1790237.7214205756</c:v>
                </c:pt>
                <c:pt idx="372">
                  <c:v>1798568.1284971833</c:v>
                </c:pt>
                <c:pt idx="373">
                  <c:v>1806925.8071588397</c:v>
                </c:pt>
                <c:pt idx="374">
                  <c:v>1815310.8466856175</c:v>
                </c:pt>
                <c:pt idx="375">
                  <c:v>1823723.3366498693</c:v>
                </c:pt>
                <c:pt idx="376">
                  <c:v>1832163.3669171846</c:v>
                </c:pt>
                <c:pt idx="377">
                  <c:v>1840631.0276473488</c:v>
                </c:pt>
                <c:pt idx="378">
                  <c:v>1849126.4092953077</c:v>
                </c:pt>
                <c:pt idx="379">
                  <c:v>1857649.6026121324</c:v>
                </c:pt>
                <c:pt idx="380">
                  <c:v>1866200.6986459896</c:v>
                </c:pt>
                <c:pt idx="381">
                  <c:v>1874779.7887431143</c:v>
                </c:pt>
                <c:pt idx="382">
                  <c:v>1883386.964548785</c:v>
                </c:pt>
                <c:pt idx="383">
                  <c:v>1892022.3180083032</c:v>
                </c:pt>
                <c:pt idx="384">
                  <c:v>1900685.9413679752</c:v>
                </c:pt>
                <c:pt idx="385">
                  <c:v>1909377.9271760976</c:v>
                </c:pt>
                <c:pt idx="386">
                  <c:v>1918098.3682839465</c:v>
                </c:pt>
                <c:pt idx="387">
                  <c:v>1926847.3578467686</c:v>
                </c:pt>
                <c:pt idx="388">
                  <c:v>1935624.9893247765</c:v>
                </c:pt>
                <c:pt idx="389">
                  <c:v>1944431.3564841473</c:v>
                </c:pt>
                <c:pt idx="390">
                  <c:v>1953266.5533980243</c:v>
                </c:pt>
                <c:pt idx="391">
                  <c:v>1962130.674447522</c:v>
                </c:pt>
                <c:pt idx="392">
                  <c:v>1971023.8143227336</c:v>
                </c:pt>
                <c:pt idx="393">
                  <c:v>1979946.0680237433</c:v>
                </c:pt>
                <c:pt idx="394">
                  <c:v>1988897.530861641</c:v>
                </c:pt>
                <c:pt idx="395">
                  <c:v>1997878.2984595399</c:v>
                </c:pt>
                <c:pt idx="396">
                  <c:v>2006888.4667535988</c:v>
                </c:pt>
                <c:pt idx="397">
                  <c:v>2015928.1319940463</c:v>
                </c:pt>
                <c:pt idx="398">
                  <c:v>2024997.3907462091</c:v>
                </c:pt>
                <c:pt idx="399">
                  <c:v>2034096.3398915438</c:v>
                </c:pt>
                <c:pt idx="400">
                  <c:v>2043225.076628672</c:v>
                </c:pt>
                <c:pt idx="401">
                  <c:v>2052383.6984744177</c:v>
                </c:pt>
                <c:pt idx="402">
                  <c:v>2061572.3032648498</c:v>
                </c:pt>
                <c:pt idx="403">
                  <c:v>2070790.9891563274</c:v>
                </c:pt>
                <c:pt idx="404">
                  <c:v>2080039.8546265475</c:v>
                </c:pt>
                <c:pt idx="405">
                  <c:v>2089318.9984755977</c:v>
                </c:pt>
                <c:pt idx="406">
                  <c:v>2098628.5198270115</c:v>
                </c:pt>
                <c:pt idx="407">
                  <c:v>2107968.5181288267</c:v>
                </c:pt>
                <c:pt idx="408">
                  <c:v>2117339.0931546483</c:v>
                </c:pt>
                <c:pt idx="409">
                  <c:v>2126740.3450047141</c:v>
                </c:pt>
                <c:pt idx="410">
                  <c:v>2136172.3741069636</c:v>
                </c:pt>
                <c:pt idx="411">
                  <c:v>2145635.281218112</c:v>
                </c:pt>
                <c:pt idx="412">
                  <c:v>2155129.1674247254</c:v>
                </c:pt>
                <c:pt idx="413">
                  <c:v>2164654.1341443011</c:v>
                </c:pt>
                <c:pt idx="414">
                  <c:v>2174210.283126351</c:v>
                </c:pt>
                <c:pt idx="415">
                  <c:v>2183797.716453488</c:v>
                </c:pt>
                <c:pt idx="416">
                  <c:v>2193416.5365425171</c:v>
                </c:pt>
                <c:pt idx="417">
                  <c:v>2203066.8461455298</c:v>
                </c:pt>
                <c:pt idx="418">
                  <c:v>2212748.7483510002</c:v>
                </c:pt>
                <c:pt idx="419">
                  <c:v>2222462.3465848882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0E-4D46-B02A-493AD6527748}"/>
            </c:ext>
          </c:extLst>
        </c:ser>
        <c:ser>
          <c:idx val="1"/>
          <c:order val="1"/>
          <c:tx>
            <c:strRef>
              <c:f>'Anual (2)'!$G$15</c:f>
              <c:strCache>
                <c:ptCount val="1"/>
                <c:pt idx="0">
                  <c:v>Reserva PGBL</c:v>
                </c:pt>
              </c:strCache>
            </c:strRef>
          </c:tx>
          <c:spPr>
            <a:solidFill>
              <a:schemeClr val="accent6"/>
            </a:solidFill>
          </c:spPr>
          <c:val>
            <c:numRef>
              <c:f>'Anual (2)'!$G$16:$G$435</c:f>
              <c:numCache>
                <c:formatCode>_(* #,##0.00_);_(* \(#,##0.00\);_(* "-"??_);_(@_)</c:formatCode>
                <c:ptCount val="420"/>
                <c:pt idx="0">
                  <c:v>1645.1070000000002</c:v>
                </c:pt>
                <c:pt idx="1">
                  <c:v>3295.5996522318746</c:v>
                </c:pt>
                <c:pt idx="2">
                  <c:v>4951.4955879195868</c:v>
                </c:pt>
                <c:pt idx="3">
                  <c:v>6612.8124960071418</c:v>
                </c:pt>
                <c:pt idx="4">
                  <c:v>8279.5681233475425</c:v>
                </c:pt>
                <c:pt idx="5">
                  <c:v>9951.7802748923714</c:v>
                </c:pt>
                <c:pt idx="6">
                  <c:v>11629.466813881989</c:v>
                </c:pt>
                <c:pt idx="7">
                  <c:v>13312.645662036357</c:v>
                </c:pt>
                <c:pt idx="8">
                  <c:v>15001.334799746483</c:v>
                </c:pt>
                <c:pt idx="9">
                  <c:v>16695.552266266499</c:v>
                </c:pt>
                <c:pt idx="10">
                  <c:v>18395.316159906357</c:v>
                </c:pt>
                <c:pt idx="11">
                  <c:v>19916.089261842917</c:v>
                </c:pt>
                <c:pt idx="12">
                  <c:v>21626.396355565237</c:v>
                </c:pt>
                <c:pt idx="13">
                  <c:v>23342.302549660053</c:v>
                </c:pt>
                <c:pt idx="14">
                  <c:v>25063.826174124999</c:v>
                </c:pt>
                <c:pt idx="15">
                  <c:v>26790.985618965351</c:v>
                </c:pt>
                <c:pt idx="16">
                  <c:v>28523.799334390478</c:v>
                </c:pt>
                <c:pt idx="17">
                  <c:v>30262.28583101093</c:v>
                </c:pt>
                <c:pt idx="18">
                  <c:v>32006.463680036184</c:v>
                </c:pt>
                <c:pt idx="19">
                  <c:v>33756.351513473026</c:v>
                </c:pt>
                <c:pt idx="20">
                  <c:v>35511.968024324575</c:v>
                </c:pt>
                <c:pt idx="21">
                  <c:v>37273.331966789985</c:v>
                </c:pt>
                <c:pt idx="22">
                  <c:v>39040.462156464775</c:v>
                </c:pt>
                <c:pt idx="23">
                  <c:v>40421.694765836408</c:v>
                </c:pt>
                <c:pt idx="24">
                  <c:v>42199.131876055231</c:v>
                </c:pt>
                <c:pt idx="25">
                  <c:v>43982.387852852138</c:v>
                </c:pt>
                <c:pt idx="26">
                  <c:v>45771.481745682126</c:v>
                </c:pt>
                <c:pt idx="27">
                  <c:v>47566.432666363158</c:v>
                </c:pt>
                <c:pt idx="28">
                  <c:v>49367.259789280324</c:v>
                </c:pt>
                <c:pt idx="29">
                  <c:v>51173.982351590646</c:v>
                </c:pt>
                <c:pt idx="30">
                  <c:v>52986.619653428599</c:v>
                </c:pt>
                <c:pt idx="31">
                  <c:v>54805.191058112272</c:v>
                </c:pt>
                <c:pt idx="32">
                  <c:v>56629.715992350233</c:v>
                </c:pt>
                <c:pt idx="33">
                  <c:v>58460.213946449017</c:v>
                </c:pt>
                <c:pt idx="34">
                  <c:v>60296.704474521372</c:v>
                </c:pt>
                <c:pt idx="35">
                  <c:v>61534.266192748153</c:v>
                </c:pt>
                <c:pt idx="36">
                  <c:v>63380.820367951776</c:v>
                </c:pt>
                <c:pt idx="37">
                  <c:v>65233.41968101875</c:v>
                </c:pt>
                <c:pt idx="38">
                  <c:v>67092.083922157384</c:v>
                </c:pt>
                <c:pt idx="39">
                  <c:v>68956.832946363982</c:v>
                </c:pt>
                <c:pt idx="40">
                  <c:v>70827.686673634948</c:v>
                </c:pt>
                <c:pt idx="41">
                  <c:v>72704.665089179543</c:v>
                </c:pt>
                <c:pt idx="42">
                  <c:v>74587.788243633448</c:v>
                </c:pt>
                <c:pt idx="43">
                  <c:v>76477.07625327287</c:v>
                </c:pt>
                <c:pt idx="44">
                  <c:v>78372.549300229468</c:v>
                </c:pt>
                <c:pt idx="45">
                  <c:v>80274.227632705981</c:v>
                </c:pt>
                <c:pt idx="46">
                  <c:v>82182.131565192467</c:v>
                </c:pt>
                <c:pt idx="47">
                  <c:v>83271.769733896508</c:v>
                </c:pt>
                <c:pt idx="48">
                  <c:v>85189.486839208475</c:v>
                </c:pt>
                <c:pt idx="49">
                  <c:v>87113.482051299114</c:v>
                </c:pt>
                <c:pt idx="50">
                  <c:v>89043.775923056324</c:v>
                </c:pt>
                <c:pt idx="51">
                  <c:v>90980.389074652849</c:v>
                </c:pt>
                <c:pt idx="52">
                  <c:v>92923.342193766483</c:v>
                </c:pt>
                <c:pt idx="53">
                  <c:v>94872.656035801105</c:v>
                </c:pt>
                <c:pt idx="54">
                  <c:v>96828.35142410839</c:v>
                </c:pt>
                <c:pt idx="55">
                  <c:v>98790.449250210237</c:v>
                </c:pt>
                <c:pt idx="56">
                  <c:v>100758.97047402196</c:v>
                </c:pt>
                <c:pt idx="57">
                  <c:v>102733.93612407618</c:v>
                </c:pt>
                <c:pt idx="58">
                  <c:v>104715.36729774745</c:v>
                </c:pt>
                <c:pt idx="59">
                  <c:v>105652.70337986288</c:v>
                </c:pt>
                <c:pt idx="60">
                  <c:v>107643.68983801441</c:v>
                </c:pt>
                <c:pt idx="61">
                  <c:v>109641.1942677398</c:v>
                </c:pt>
                <c:pt idx="62">
                  <c:v>111645.23800718191</c:v>
                </c:pt>
                <c:pt idx="63">
                  <c:v>113655.84246433909</c:v>
                </c:pt>
                <c:pt idx="64">
                  <c:v>115673.02911729393</c:v>
                </c:pt>
                <c:pt idx="65">
                  <c:v>117696.81951444267</c:v>
                </c:pt>
                <c:pt idx="66">
                  <c:v>119727.23527472539</c:v>
                </c:pt>
                <c:pt idx="67">
                  <c:v>121764.29808785695</c:v>
                </c:pt>
                <c:pt idx="68">
                  <c:v>123808.0297145587</c:v>
                </c:pt>
                <c:pt idx="69">
                  <c:v>125858.45198679091</c:v>
                </c:pt>
                <c:pt idx="70">
                  <c:v>127915.58680798604</c:v>
                </c:pt>
                <c:pt idx="71">
                  <c:v>128696.11266174984</c:v>
                </c:pt>
                <c:pt idx="72">
                  <c:v>130762.53724558497</c:v>
                </c:pt>
                <c:pt idx="73">
                  <c:v>132835.72676578711</c:v>
                </c:pt>
                <c:pt idx="74">
                  <c:v>134915.70336899755</c:v>
                </c:pt>
                <c:pt idx="75">
                  <c:v>137002.48927435998</c:v>
                </c:pt>
                <c:pt idx="76">
                  <c:v>139096.10677375773</c:v>
                </c:pt>
                <c:pt idx="77">
                  <c:v>141196.57823205195</c:v>
                </c:pt>
                <c:pt idx="78">
                  <c:v>143303.92608732058</c:v>
                </c:pt>
                <c:pt idx="79">
                  <c:v>145418.17285109792</c:v>
                </c:pt>
                <c:pt idx="80">
                  <c:v>147539.34110861522</c:v>
                </c:pt>
                <c:pt idx="81">
                  <c:v>149667.45351904191</c:v>
                </c:pt>
                <c:pt idx="82">
                  <c:v>151802.53281572761</c:v>
                </c:pt>
                <c:pt idx="83">
                  <c:v>152421.60685838055</c:v>
                </c:pt>
                <c:pt idx="84">
                  <c:v>154565.7025364195</c:v>
                </c:pt>
                <c:pt idx="85">
                  <c:v>156716.81742577648</c:v>
                </c:pt>
                <c:pt idx="86">
                  <c:v>158874.97450552284</c:v>
                </c:pt>
                <c:pt idx="87">
                  <c:v>161040.19682995739</c:v>
                </c:pt>
                <c:pt idx="88">
                  <c:v>163212.50752885276</c:v>
                </c:pt>
                <c:pt idx="89">
                  <c:v>165391.9298077024</c:v>
                </c:pt>
                <c:pt idx="90">
                  <c:v>167578.48694796851</c:v>
                </c:pt>
                <c:pt idx="91">
                  <c:v>169772.20230733076</c:v>
                </c:pt>
                <c:pt idx="92">
                  <c:v>171973.09931993578</c:v>
                </c:pt>
                <c:pt idx="93">
                  <c:v>174181.2014966475</c:v>
                </c:pt>
                <c:pt idx="94">
                  <c:v>176396.53242529827</c:v>
                </c:pt>
                <c:pt idx="95">
                  <c:v>176849.37568323148</c:v>
                </c:pt>
                <c:pt idx="96">
                  <c:v>179073.44151986271</c:v>
                </c:pt>
                <c:pt idx="97">
                  <c:v>181304.78836930153</c:v>
                </c:pt>
                <c:pt idx="98">
                  <c:v>183543.44006768925</c:v>
                </c:pt>
                <c:pt idx="99">
                  <c:v>185789.42052920049</c:v>
                </c:pt>
                <c:pt idx="100">
                  <c:v>188042.75374629861</c:v>
                </c:pt>
                <c:pt idx="101">
                  <c:v>190303.46378999209</c:v>
                </c:pt>
                <c:pt idx="102">
                  <c:v>192571.57481009164</c:v>
                </c:pt>
                <c:pt idx="103">
                  <c:v>194847.11103546812</c:v>
                </c:pt>
                <c:pt idx="104">
                  <c:v>197130.09677431145</c:v>
                </c:pt>
                <c:pt idx="105">
                  <c:v>199420.55641439022</c:v>
                </c:pt>
                <c:pt idx="106">
                  <c:v>201718.51442331224</c:v>
                </c:pt>
                <c:pt idx="107">
                  <c:v>202000.20646529802</c:v>
                </c:pt>
                <c:pt idx="108">
                  <c:v>204306.60957721586</c:v>
                </c:pt>
                <c:pt idx="109">
                  <c:v>206620.56325275498</c:v>
                </c:pt>
                <c:pt idx="110">
                  <c:v>208942.09221049584</c:v>
                </c:pt>
                <c:pt idx="111">
                  <c:v>211271.22124994121</c:v>
                </c:pt>
                <c:pt idx="112">
                  <c:v>213607.97525178088</c:v>
                </c:pt>
                <c:pt idx="113">
                  <c:v>215952.3791781576</c:v>
                </c:pt>
                <c:pt idx="114">
                  <c:v>218304.45807293363</c:v>
                </c:pt>
                <c:pt idx="115">
                  <c:v>220664.23706195835</c:v>
                </c:pt>
                <c:pt idx="116">
                  <c:v>223031.74135333663</c:v>
                </c:pt>
                <c:pt idx="117">
                  <c:v>225406.99623769813</c:v>
                </c:pt>
                <c:pt idx="118">
                  <c:v>227790.02708846744</c:v>
                </c:pt>
                <c:pt idx="119">
                  <c:v>227895.50183851377</c:v>
                </c:pt>
                <c:pt idx="120">
                  <c:v>230286.67940906668</c:v>
                </c:pt>
                <c:pt idx="121">
                  <c:v>232685.68507275861</c:v>
                </c:pt>
                <c:pt idx="122">
                  <c:v>235092.54445672949</c:v>
                </c:pt>
                <c:pt idx="123">
                  <c:v>237507.28327201583</c:v>
                </c:pt>
                <c:pt idx="124">
                  <c:v>239929.92731382541</c:v>
                </c:pt>
                <c:pt idx="125">
                  <c:v>242360.50246181275</c:v>
                </c:pt>
                <c:pt idx="126">
                  <c:v>244799.03468035569</c:v>
                </c:pt>
                <c:pt idx="127">
                  <c:v>247245.55001883264</c:v>
                </c:pt>
                <c:pt idx="128">
                  <c:v>249700.07461190093</c:v>
                </c:pt>
                <c:pt idx="129">
                  <c:v>252162.63467977595</c:v>
                </c:pt>
                <c:pt idx="130">
                  <c:v>254633.25652851121</c:v>
                </c:pt>
                <c:pt idx="131">
                  <c:v>254557.29795477664</c:v>
                </c:pt>
                <c:pt idx="132">
                  <c:v>257035.75930794026</c:v>
                </c:pt>
                <c:pt idx="133">
                  <c:v>259522.33449863436</c:v>
                </c:pt>
                <c:pt idx="134">
                  <c:v>262017.05008945166</c:v>
                </c:pt>
                <c:pt idx="135">
                  <c:v>264519.93272994395</c:v>
                </c:pt>
                <c:pt idx="136">
                  <c:v>267031.00915690657</c:v>
                </c:pt>
                <c:pt idx="137">
                  <c:v>269550.30619466427</c:v>
                </c:pt>
                <c:pt idx="138">
                  <c:v>272077.85075535765</c:v>
                </c:pt>
                <c:pt idx="139">
                  <c:v>274613.66983923066</c:v>
                </c:pt>
                <c:pt idx="140">
                  <c:v>277157.79053491901</c:v>
                </c:pt>
                <c:pt idx="141">
                  <c:v>279710.24001973955</c:v>
                </c:pt>
                <c:pt idx="142">
                  <c:v>282271.04555998062</c:v>
                </c:pt>
                <c:pt idx="143">
                  <c:v>282008.2832360813</c:v>
                </c:pt>
                <c:pt idx="144">
                  <c:v>284576.61197182088</c:v>
                </c:pt>
                <c:pt idx="145">
                  <c:v>287153.34874751646</c:v>
                </c:pt>
                <c:pt idx="146">
                  <c:v>289738.52108890284</c:v>
                </c:pt>
                <c:pt idx="147">
                  <c:v>292332.15661182709</c:v>
                </c:pt>
                <c:pt idx="148">
                  <c:v>294934.28302254324</c:v>
                </c:pt>
                <c:pt idx="149">
                  <c:v>297544.92811800848</c:v>
                </c:pt>
                <c:pt idx="150">
                  <c:v>300164.11978617992</c:v>
                </c:pt>
                <c:pt idx="151">
                  <c:v>302791.88600631268</c:v>
                </c:pt>
                <c:pt idx="152">
                  <c:v>305428.25484925858</c:v>
                </c:pt>
                <c:pt idx="153">
                  <c:v>308073.25447776623</c:v>
                </c:pt>
                <c:pt idx="154">
                  <c:v>310726.91314678162</c:v>
                </c:pt>
                <c:pt idx="155">
                  <c:v>310271.81768171262</c:v>
                </c:pt>
                <c:pt idx="156">
                  <c:v>312932.67387455242</c:v>
                </c:pt>
                <c:pt idx="157">
                  <c:v>315602.24101816543</c:v>
                </c:pt>
                <c:pt idx="158">
                  <c:v>318280.54762993776</c:v>
                </c:pt>
                <c:pt idx="159">
                  <c:v>320967.62232061394</c:v>
                </c:pt>
                <c:pt idx="160">
                  <c:v>323663.49379460275</c:v>
                </c:pt>
                <c:pt idx="161">
                  <c:v>326368.19085028366</c:v>
                </c:pt>
                <c:pt idx="162">
                  <c:v>329081.74238031456</c:v>
                </c:pt>
                <c:pt idx="163">
                  <c:v>331804.17737194034</c:v>
                </c:pt>
                <c:pt idx="164">
                  <c:v>334535.52490730269</c:v>
                </c:pt>
                <c:pt idx="165">
                  <c:v>337275.81416375056</c:v>
                </c:pt>
                <c:pt idx="166">
                  <c:v>340025.07441415195</c:v>
                </c:pt>
                <c:pt idx="167">
                  <c:v>339371.95274693466</c:v>
                </c:pt>
                <c:pt idx="168">
                  <c:v>342128.07520960487</c:v>
                </c:pt>
                <c:pt idx="169">
                  <c:v>344893.22050002572</c:v>
                </c:pt>
                <c:pt idx="170">
                  <c:v>347667.4181565874</c:v>
                </c:pt>
                <c:pt idx="171">
                  <c:v>350450.69781438104</c:v>
                </c:pt>
                <c:pt idx="172">
                  <c:v>353243.0892055154</c:v>
                </c:pt>
                <c:pt idx="173">
                  <c:v>356044.62215943437</c:v>
                </c:pt>
                <c:pt idx="174">
                  <c:v>358855.32660323568</c:v>
                </c:pt>
                <c:pt idx="175">
                  <c:v>361675.23256199068</c:v>
                </c:pt>
                <c:pt idx="176">
                  <c:v>364504.37015906494</c:v>
                </c:pt>
                <c:pt idx="177">
                  <c:v>367342.76961644005</c:v>
                </c:pt>
                <c:pt idx="178">
                  <c:v>370190.46125503653</c:v>
                </c:pt>
                <c:pt idx="179">
                  <c:v>369333.45181008737</c:v>
                </c:pt>
                <c:pt idx="180">
                  <c:v>372187.66042417492</c:v>
                </c:pt>
                <c:pt idx="181">
                  <c:v>375051.2129745491</c:v>
                </c:pt>
                <c:pt idx="182">
                  <c:v>377924.14005082584</c:v>
                </c:pt>
                <c:pt idx="183">
                  <c:v>380806.47234276356</c:v>
                </c:pt>
                <c:pt idx="184">
                  <c:v>383698.2406405909</c:v>
                </c:pt>
                <c:pt idx="185">
                  <c:v>386599.47583533573</c:v>
                </c:pt>
                <c:pt idx="186">
                  <c:v>389510.20891915512</c:v>
                </c:pt>
                <c:pt idx="187">
                  <c:v>392430.47098566638</c:v>
                </c:pt>
                <c:pt idx="188">
                  <c:v>395360.29323027923</c:v>
                </c:pt>
                <c:pt idx="189">
                  <c:v>398299.70695052907</c:v>
                </c:pt>
                <c:pt idx="190">
                  <c:v>401248.74354641122</c:v>
                </c:pt>
                <c:pt idx="191">
                  <c:v>400181.81124550925</c:v>
                </c:pt>
                <c:pt idx="192">
                  <c:v>403137.00936109613</c:v>
                </c:pt>
                <c:pt idx="193">
                  <c:v>406101.88202631829</c:v>
                </c:pt>
                <c:pt idx="194">
                  <c:v>409076.46091313369</c:v>
                </c:pt>
                <c:pt idx="195">
                  <c:v>412060.77779718617</c:v>
                </c:pt>
                <c:pt idx="196">
                  <c:v>415054.86455814465</c:v>
                </c:pt>
                <c:pt idx="197">
                  <c:v>418058.75318004383</c:v>
                </c:pt>
                <c:pt idx="198">
                  <c:v>421072.47575162584</c:v>
                </c:pt>
                <c:pt idx="199">
                  <c:v>424096.06446668296</c:v>
                </c:pt>
                <c:pt idx="200">
                  <c:v>427129.55162440153</c:v>
                </c:pt>
                <c:pt idx="201">
                  <c:v>430172.96962970716</c:v>
                </c:pt>
                <c:pt idx="202">
                  <c:v>433226.35099361063</c:v>
                </c:pt>
                <c:pt idx="203">
                  <c:v>431943.28212021972</c:v>
                </c:pt>
                <c:pt idx="204">
                  <c:v>435002.45902655029</c:v>
                </c:pt>
                <c:pt idx="205">
                  <c:v>438071.65088201989</c:v>
                </c:pt>
                <c:pt idx="206">
                  <c:v>441150.89047296596</c:v>
                </c:pt>
                <c:pt idx="207">
                  <c:v>444240.21069305978</c:v>
                </c:pt>
                <c:pt idx="208">
                  <c:v>447339.64454365807</c:v>
                </c:pt>
                <c:pt idx="209">
                  <c:v>450449.22513415536</c:v>
                </c:pt>
                <c:pt idx="210">
                  <c:v>453568.98568233772</c:v>
                </c:pt>
                <c:pt idx="211">
                  <c:v>456698.95951473759</c:v>
                </c:pt>
                <c:pt idx="212">
                  <c:v>459839.18006698985</c:v>
                </c:pt>
                <c:pt idx="213">
                  <c:v>462989.68088418891</c:v>
                </c:pt>
                <c:pt idx="214">
                  <c:v>466150.4956212471</c:v>
                </c:pt>
                <c:pt idx="215">
                  <c:v>464644.89253282157</c:v>
                </c:pt>
                <c:pt idx="216">
                  <c:v>467811.12600210181</c:v>
                </c:pt>
                <c:pt idx="217">
                  <c:v>470987.72489585017</c:v>
                </c:pt>
                <c:pt idx="218">
                  <c:v>474174.72314776911</c:v>
                </c:pt>
                <c:pt idx="219">
                  <c:v>477372.15480265114</c:v>
                </c:pt>
                <c:pt idx="220">
                  <c:v>480580.05401674262</c:v>
                </c:pt>
                <c:pt idx="221">
                  <c:v>483798.45505810855</c:v>
                </c:pt>
                <c:pt idx="222">
                  <c:v>487027.39230699866</c:v>
                </c:pt>
                <c:pt idx="223">
                  <c:v>490266.90025621472</c:v>
                </c:pt>
                <c:pt idx="224">
                  <c:v>493517.01351147884</c:v>
                </c:pt>
                <c:pt idx="225">
                  <c:v>496777.76679180341</c:v>
                </c:pt>
                <c:pt idx="226">
                  <c:v>500049.1949298617</c:v>
                </c:pt>
                <c:pt idx="227">
                  <c:v>498314.47061363654</c:v>
                </c:pt>
                <c:pt idx="228">
                  <c:v>501590.92952012981</c:v>
                </c:pt>
                <c:pt idx="229">
                  <c:v>504878.11470049003</c:v>
                </c:pt>
                <c:pt idx="230">
                  <c:v>508176.06126974663</c:v>
                </c:pt>
                <c:pt idx="231">
                  <c:v>511484.80445788655</c:v>
                </c:pt>
                <c:pt idx="232">
                  <c:v>514804.37961023056</c:v>
                </c:pt>
                <c:pt idx="233">
                  <c:v>518134.82218781085</c:v>
                </c:pt>
                <c:pt idx="234">
                  <c:v>521476.16776774963</c:v>
                </c:pt>
                <c:pt idx="235">
                  <c:v>524828.4520436395</c:v>
                </c:pt>
                <c:pt idx="236">
                  <c:v>528191.71082592465</c:v>
                </c:pt>
                <c:pt idx="237">
                  <c:v>531565.98004228319</c:v>
                </c:pt>
                <c:pt idx="238">
                  <c:v>534951.29573801113</c:v>
                </c:pt>
                <c:pt idx="239">
                  <c:v>532980.66820564342</c:v>
                </c:pt>
                <c:pt idx="240">
                  <c:v>536370.61522229121</c:v>
                </c:pt>
                <c:pt idx="241">
                  <c:v>539771.66004334693</c:v>
                </c:pt>
                <c:pt idx="242">
                  <c:v>543183.83900013438</c:v>
                </c:pt>
                <c:pt idx="243">
                  <c:v>546607.18854291656</c:v>
                </c:pt>
                <c:pt idx="244">
                  <c:v>550041.74524128542</c:v>
                </c:pt>
                <c:pt idx="245">
                  <c:v>553487.54578455188</c:v>
                </c:pt>
                <c:pt idx="246">
                  <c:v>556944.62698213838</c:v>
                </c:pt>
                <c:pt idx="247">
                  <c:v>560413.02576397173</c:v>
                </c:pt>
                <c:pt idx="248">
                  <c:v>563892.77918087773</c:v>
                </c:pt>
                <c:pt idx="249">
                  <c:v>567383.92440497689</c:v>
                </c:pt>
                <c:pt idx="250">
                  <c:v>570886.4987300816</c:v>
                </c:pt>
                <c:pt idx="251">
                  <c:v>568672.98524637346</c:v>
                </c:pt>
                <c:pt idx="252">
                  <c:v>572179.77962123626</c:v>
                </c:pt>
                <c:pt idx="253">
                  <c:v>575698.0543283521</c:v>
                </c:pt>
                <c:pt idx="254">
                  <c:v>579227.84695134126</c:v>
                </c:pt>
                <c:pt idx="255">
                  <c:v>582769.19519686326</c:v>
                </c:pt>
                <c:pt idx="256">
                  <c:v>586322.13689501921</c:v>
                </c:pt>
                <c:pt idx="257">
                  <c:v>589886.70999975631</c:v>
                </c:pt>
                <c:pt idx="258">
                  <c:v>593462.95258927287</c:v>
                </c:pt>
                <c:pt idx="259">
                  <c:v>597050.90286642557</c:v>
                </c:pt>
                <c:pt idx="260">
                  <c:v>600650.59915913711</c:v>
                </c:pt>
                <c:pt idx="261">
                  <c:v>604262.07992080599</c:v>
                </c:pt>
                <c:pt idx="262">
                  <c:v>607885.383730717</c:v>
                </c:pt>
                <c:pt idx="263">
                  <c:v>605421.79487150896</c:v>
                </c:pt>
                <c:pt idx="264">
                  <c:v>609048.89528639009</c:v>
                </c:pt>
                <c:pt idx="265">
                  <c:v>612687.86988419341</c:v>
                </c:pt>
                <c:pt idx="266">
                  <c:v>616338.75753790396</c:v>
                </c:pt>
                <c:pt idx="267">
                  <c:v>620001.5972477668</c:v>
                </c:pt>
                <c:pt idx="268">
                  <c:v>623676.4281417036</c:v>
                </c:pt>
                <c:pt idx="269">
                  <c:v>627363.28947573074</c:v>
                </c:pt>
                <c:pt idx="270">
                  <c:v>631062.22063437861</c:v>
                </c:pt>
                <c:pt idx="271">
                  <c:v>634773.26113111211</c:v>
                </c:pt>
                <c:pt idx="272">
                  <c:v>638496.45060875313</c:v>
                </c:pt>
                <c:pt idx="273">
                  <c:v>642231.82883990381</c:v>
                </c:pt>
                <c:pt idx="274">
                  <c:v>645979.43572737137</c:v>
                </c:pt>
                <c:pt idx="275">
                  <c:v>643258.36926154839</c:v>
                </c:pt>
                <c:pt idx="276">
                  <c:v>647009.33677523222</c:v>
                </c:pt>
                <c:pt idx="277">
                  <c:v>650772.58398048743</c:v>
                </c:pt>
                <c:pt idx="278">
                  <c:v>654548.15107782872</c:v>
                </c:pt>
                <c:pt idx="279">
                  <c:v>658336.07839937694</c:v>
                </c:pt>
                <c:pt idx="280">
                  <c:v>662136.4064092898</c:v>
                </c:pt>
                <c:pt idx="281">
                  <c:v>665949.17570419412</c:v>
                </c:pt>
                <c:pt idx="282">
                  <c:v>669774.42701361945</c:v>
                </c:pt>
                <c:pt idx="283">
                  <c:v>673612.20120043342</c:v>
                </c:pt>
                <c:pt idx="284">
                  <c:v>677462.53926127777</c:v>
                </c:pt>
                <c:pt idx="285">
                  <c:v>681325.48232700687</c:v>
                </c:pt>
                <c:pt idx="286">
                  <c:v>685201.07166312658</c:v>
                </c:pt>
                <c:pt idx="287">
                  <c:v>682214.90625353309</c:v>
                </c:pt>
                <c:pt idx="288">
                  <c:v>686093.40733214433</c:v>
                </c:pt>
                <c:pt idx="289">
                  <c:v>689984.6056140319</c:v>
                </c:pt>
                <c:pt idx="290">
                  <c:v>693888.54266653536</c:v>
                </c:pt>
                <c:pt idx="291">
                  <c:v>697805.26019307482</c:v>
                </c:pt>
                <c:pt idx="292">
                  <c:v>701734.80003359646</c:v>
                </c:pt>
                <c:pt idx="293">
                  <c:v>705677.20416501979</c:v>
                </c:pt>
                <c:pt idx="294">
                  <c:v>709632.51470168564</c:v>
                </c:pt>
                <c:pt idx="295">
                  <c:v>713600.7738958064</c:v>
                </c:pt>
                <c:pt idx="296">
                  <c:v>717582.02413791697</c:v>
                </c:pt>
                <c:pt idx="297">
                  <c:v>721576.30795732804</c:v>
                </c:pt>
                <c:pt idx="298">
                  <c:v>725583.6680225801</c:v>
                </c:pt>
                <c:pt idx="299">
                  <c:v>722324.55674048036</c:v>
                </c:pt>
                <c:pt idx="300">
                  <c:v>726334.36637754086</c:v>
                </c:pt>
                <c:pt idx="301">
                  <c:v>730357.30308792926</c:v>
                </c:pt>
                <c:pt idx="302">
                  <c:v>734393.40984626766</c:v>
                </c:pt>
                <c:pt idx="303">
                  <c:v>738442.72976786608</c:v>
                </c:pt>
                <c:pt idx="304">
                  <c:v>742505.30610918265</c:v>
                </c:pt>
                <c:pt idx="305">
                  <c:v>746581.18226828601</c:v>
                </c:pt>
                <c:pt idx="306">
                  <c:v>750670.40178531874</c:v>
                </c:pt>
                <c:pt idx="307">
                  <c:v>754773.0083429626</c:v>
                </c:pt>
                <c:pt idx="308">
                  <c:v>758889.04576690483</c:v>
                </c:pt>
                <c:pt idx="309">
                  <c:v>763018.55802630691</c:v>
                </c:pt>
                <c:pt idx="310">
                  <c:v>767161.58923427365</c:v>
                </c:pt>
                <c:pt idx="311">
                  <c:v>763621.45288184157</c:v>
                </c:pt>
                <c:pt idx="312">
                  <c:v>767766.45781068131</c:v>
                </c:pt>
                <c:pt idx="313">
                  <c:v>771925.0324070541</c:v>
                </c:pt>
                <c:pt idx="314">
                  <c:v>776097.22109452018</c:v>
                </c:pt>
                <c:pt idx="315">
                  <c:v>780283.06844207132</c:v>
                </c:pt>
                <c:pt idx="316">
                  <c:v>784482.61916460632</c:v>
                </c:pt>
                <c:pt idx="317">
                  <c:v>788695.91812340904</c:v>
                </c:pt>
                <c:pt idx="318">
                  <c:v>792923.01032662753</c:v>
                </c:pt>
                <c:pt idx="319">
                  <c:v>797163.94092975464</c:v>
                </c:pt>
                <c:pt idx="320">
                  <c:v>801418.75523611077</c:v>
                </c:pt>
                <c:pt idx="321">
                  <c:v>805687.49869732757</c:v>
                </c:pt>
                <c:pt idx="322">
                  <c:v>809970.21691383328</c:v>
                </c:pt>
                <c:pt idx="323">
                  <c:v>806140.7371489869</c:v>
                </c:pt>
                <c:pt idx="324">
                  <c:v>810424.9391502426</c:v>
                </c:pt>
                <c:pt idx="325">
                  <c:v>814723.16651402484</c:v>
                </c:pt>
                <c:pt idx="326">
                  <c:v>819035.46515572083</c:v>
                </c:pt>
                <c:pt idx="327">
                  <c:v>823361.88114103291</c:v>
                </c:pt>
                <c:pt idx="328">
                  <c:v>827702.46068647038</c:v>
                </c:pt>
                <c:pt idx="329">
                  <c:v>832057.25015984359</c:v>
                </c:pt>
                <c:pt idx="330">
                  <c:v>836426.29608075891</c:v>
                </c:pt>
                <c:pt idx="331">
                  <c:v>840809.64512111573</c:v>
                </c:pt>
                <c:pt idx="332">
                  <c:v>845207.34410560527</c:v>
                </c:pt>
                <c:pt idx="333">
                  <c:v>849619.4400122104</c:v>
                </c:pt>
                <c:pt idx="334">
                  <c:v>854045.97997270792</c:v>
                </c:pt>
                <c:pt idx="335">
                  <c:v>849918.59223043988</c:v>
                </c:pt>
                <c:pt idx="336">
                  <c:v>854346.11153745512</c:v>
                </c:pt>
                <c:pt idx="337">
                  <c:v>858788.12539056223</c:v>
                </c:pt>
                <c:pt idx="338">
                  <c:v>863244.68124113325</c:v>
                </c:pt>
                <c:pt idx="339">
                  <c:v>867715.82669588388</c:v>
                </c:pt>
                <c:pt idx="340">
                  <c:v>872201.60951738176</c:v>
                </c:pt>
                <c:pt idx="341">
                  <c:v>876702.07762455672</c:v>
                </c:pt>
                <c:pt idx="342">
                  <c:v>881217.27909321268</c:v>
                </c:pt>
                <c:pt idx="343">
                  <c:v>885747.26215654123</c:v>
                </c:pt>
                <c:pt idx="344">
                  <c:v>890292.07520563679</c:v>
                </c:pt>
                <c:pt idx="345">
                  <c:v>894851.76679001388</c:v>
                </c:pt>
                <c:pt idx="346">
                  <c:v>899426.38561812532</c:v>
                </c:pt>
                <c:pt idx="347">
                  <c:v>894992.27182230388</c:v>
                </c:pt>
                <c:pt idx="348">
                  <c:v>899567.35062732908</c:v>
                </c:pt>
                <c:pt idx="349">
                  <c:v>904157.40704984497</c:v>
                </c:pt>
                <c:pt idx="350">
                  <c:v>908762.4901226738</c:v>
                </c:pt>
                <c:pt idx="351">
                  <c:v>913382.64903915848</c:v>
                </c:pt>
                <c:pt idx="352">
                  <c:v>918017.93315368821</c:v>
                </c:pt>
                <c:pt idx="353">
                  <c:v>922668.39198222547</c:v>
                </c:pt>
                <c:pt idx="354">
                  <c:v>927334.07520283514</c:v>
                </c:pt>
                <c:pt idx="355">
                  <c:v>932015.03265621525</c:v>
                </c:pt>
                <c:pt idx="356">
                  <c:v>936711.31434622931</c:v>
                </c:pt>
                <c:pt idx="357">
                  <c:v>941422.97044044035</c:v>
                </c:pt>
                <c:pt idx="358">
                  <c:v>946150.05127064709</c:v>
                </c:pt>
                <c:pt idx="359">
                  <c:v>941400.13233008713</c:v>
                </c:pt>
                <c:pt idx="360">
                  <c:v>946127.13839426346</c:v>
                </c:pt>
                <c:pt idx="361">
                  <c:v>950869.61944624269</c:v>
                </c:pt>
                <c:pt idx="362">
                  <c:v>955627.62614710815</c:v>
                </c:pt>
                <c:pt idx="363">
                  <c:v>960401.20932379423</c:v>
                </c:pt>
                <c:pt idx="364">
                  <c:v>965190.4199696295</c:v>
                </c:pt>
                <c:pt idx="365">
                  <c:v>969995.30924488127</c:v>
                </c:pt>
                <c:pt idx="366">
                  <c:v>974815.92847730254</c:v>
                </c:pt>
                <c:pt idx="367">
                  <c:v>979652.32916267985</c:v>
                </c:pt>
                <c:pt idx="368">
                  <c:v>984504.56296538352</c:v>
                </c:pt>
                <c:pt idx="369">
                  <c:v>989372.68171891966</c:v>
                </c:pt>
                <c:pt idx="370">
                  <c:v>994256.73742648365</c:v>
                </c:pt>
                <c:pt idx="371">
                  <c:v>989181.66550890077</c:v>
                </c:pt>
                <c:pt idx="372">
                  <c:v>994065.09587909898</c:v>
                </c:pt>
                <c:pt idx="373">
                  <c:v>998964.51332957367</c:v>
                </c:pt>
                <c:pt idx="374">
                  <c:v>1003879.9701978656</c:v>
                </c:pt>
                <c:pt idx="375">
                  <c:v>1008811.518992855</c:v>
                </c:pt>
                <c:pt idx="376">
                  <c:v>1013759.2123953224</c:v>
                </c:pt>
                <c:pt idx="377">
                  <c:v>1018723.1032585115</c:v>
                </c:pt>
                <c:pt idx="378">
                  <c:v>1023703.244608694</c:v>
                </c:pt>
                <c:pt idx="379">
                  <c:v>1028699.6896457355</c:v>
                </c:pt>
                <c:pt idx="380">
                  <c:v>1033712.4917436644</c:v>
                </c:pt>
                <c:pt idx="381">
                  <c:v>1038741.7044512415</c:v>
                </c:pt>
                <c:pt idx="382">
                  <c:v>1043787.3814925327</c:v>
                </c:pt>
                <c:pt idx="383">
                  <c:v>1038377.5320698072</c:v>
                </c:pt>
                <c:pt idx="384">
                  <c:v>1043422.0169054855</c:v>
                </c:pt>
                <c:pt idx="385">
                  <c:v>1048483.0160718512</c:v>
                </c:pt>
                <c:pt idx="386">
                  <c:v>1053560.5836325258</c:v>
                </c:pt>
                <c:pt idx="387">
                  <c:v>1058654.7738281204</c:v>
                </c:pt>
                <c:pt idx="388">
                  <c:v>1063765.6410768165</c:v>
                </c:pt>
                <c:pt idx="389">
                  <c:v>1068893.239974946</c:v>
                </c:pt>
                <c:pt idx="390">
                  <c:v>1074037.6252975755</c:v>
                </c:pt>
                <c:pt idx="391">
                  <c:v>1079198.8519990908</c:v>
                </c:pt>
                <c:pt idx="392">
                  <c:v>1084376.9752137836</c:v>
                </c:pt>
                <c:pt idx="393">
                  <c:v>1089572.0502564416</c:v>
                </c:pt>
                <c:pt idx="394">
                  <c:v>1094784.1326229381</c:v>
                </c:pt>
                <c:pt idx="395">
                  <c:v>1089029.596280918</c:v>
                </c:pt>
                <c:pt idx="396">
                  <c:v>1094239.9027942549</c:v>
                </c:pt>
                <c:pt idx="397">
                  <c:v>1099467.2664953021</c:v>
                </c:pt>
                <c:pt idx="398">
                  <c:v>1104711.7432248534</c:v>
                </c:pt>
                <c:pt idx="399">
                  <c:v>1109973.3890065111</c:v>
                </c:pt>
                <c:pt idx="400">
                  <c:v>1115252.260047284</c:v>
                </c:pt>
                <c:pt idx="401">
                  <c:v>1120548.4127381882</c:v>
                </c:pt>
                <c:pt idx="402">
                  <c:v>1125861.9036548492</c:v>
                </c:pt>
                <c:pt idx="403">
                  <c:v>1131192.7895581063</c:v>
                </c:pt>
                <c:pt idx="404">
                  <c:v>1136541.1273946194</c:v>
                </c:pt>
                <c:pt idx="405">
                  <c:v>1141906.9742974765</c:v>
                </c:pt>
                <c:pt idx="406">
                  <c:v>1147290.3875868046</c:v>
                </c:pt>
                <c:pt idx="407">
                  <c:v>1141180.9615926782</c:v>
                </c:pt>
                <c:pt idx="408">
                  <c:v>1146561.9981053323</c:v>
                </c:pt>
                <c:pt idx="409">
                  <c:v>1151960.6507312872</c:v>
                </c:pt>
                <c:pt idx="410">
                  <c:v>1157376.977141114</c:v>
                </c:pt>
                <c:pt idx="411">
                  <c:v>1162811.0351941821</c:v>
                </c:pt>
                <c:pt idx="412">
                  <c:v>1168262.8829392772</c:v>
                </c:pt>
                <c:pt idx="413">
                  <c:v>1173732.5786152219</c:v>
                </c:pt>
                <c:pt idx="414">
                  <c:v>1179220.1806514976</c:v>
                </c:pt>
                <c:pt idx="415">
                  <c:v>1184725.7476688682</c:v>
                </c:pt>
                <c:pt idx="416">
                  <c:v>1190249.3384800071</c:v>
                </c:pt>
                <c:pt idx="417">
                  <c:v>1195791.0120901251</c:v>
                </c:pt>
                <c:pt idx="418">
                  <c:v>1201350.8276976005</c:v>
                </c:pt>
                <c:pt idx="419">
                  <c:v>1194876.0073176657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0E-4D46-B02A-493AD652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01861664"/>
        <c:axId val="-501863296"/>
      </c:areaChart>
      <c:catAx>
        <c:axId val="-501861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Meses</a:t>
                </a:r>
              </a:p>
            </c:rich>
          </c:tx>
          <c:layout>
            <c:manualLayout>
              <c:xMode val="edge"/>
              <c:yMode val="edge"/>
              <c:x val="0.5010177475807096"/>
              <c:y val="0.84068743153426617"/>
            </c:manualLayout>
          </c:layout>
          <c:overlay val="0"/>
        </c:title>
        <c:majorTickMark val="none"/>
        <c:minorTickMark val="none"/>
        <c:tickLblPos val="nextTo"/>
        <c:crossAx val="-501863296"/>
        <c:crosses val="autoZero"/>
        <c:auto val="1"/>
        <c:lblAlgn val="ctr"/>
        <c:lblOffset val="100"/>
        <c:noMultiLvlLbl val="0"/>
      </c:catAx>
      <c:valAx>
        <c:axId val="-50186329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-501861664"/>
        <c:crosses val="autoZero"/>
        <c:crossBetween val="midCat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en-US"/>
                    <a:t>Milhões R$</a:t>
                  </a:r>
                </a:p>
              </c:rich>
            </c:tx>
          </c:dispUnitsLbl>
        </c:dispUnits>
      </c:valAx>
    </c:plotArea>
    <c:legend>
      <c:legendPos val="b"/>
      <c:layout>
        <c:manualLayout>
          <c:xMode val="edge"/>
          <c:yMode val="edge"/>
          <c:x val="0.13173993657546371"/>
          <c:y val="0.92381889738320244"/>
          <c:w val="0.7517519478168011"/>
          <c:h val="5.9679582131441491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25757760103152E-2"/>
          <c:y val="6.9444545588899911E-2"/>
          <c:w val="0.93888888888888888"/>
          <c:h val="0.78103856809565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'Anual (2)'!$F$2</c:f>
              <c:strCache>
                <c:ptCount val="1"/>
                <c:pt idx="0">
                  <c:v>Benefício Funpresp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'Anual (2)'!$G$2</c:f>
              <c:numCache>
                <c:formatCode>"R$"#,##0.00_);[Red]\("R$"#,##0.00\)</c:formatCode>
                <c:ptCount val="1"/>
                <c:pt idx="0">
                  <c:v>12243.119300700848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6A-4BA0-972E-92B4216303CC}"/>
            </c:ext>
          </c:extLst>
        </c:ser>
        <c:ser>
          <c:idx val="1"/>
          <c:order val="1"/>
          <c:tx>
            <c:strRef>
              <c:f>'Anual (2)'!$F$3</c:f>
              <c:strCache>
                <c:ptCount val="1"/>
                <c:pt idx="0">
                  <c:v>Benefício PGBL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9895843019458876E-3"/>
                  <c:y val="4.3523054153217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E6A-4BA0-972E-92B4216303CC}"/>
                </c:ext>
                <c:ext xmlns:c15="http://schemas.microsoft.com/office/drawing/2012/chart" uri="{CE6537A1-D6FC-4f65-9D91-7224C49458BB}">
                  <c15:layout>
                    <c:manualLayout>
                      <c:w val="0.21286678288054253"/>
                      <c:h val="0.202273394177078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'Anual (2)'!$G$3</c:f>
              <c:numCache>
                <c:formatCode>"R$"#,##0.00_);[Red]\("R$"#,##0.00\)</c:formatCode>
                <c:ptCount val="1"/>
                <c:pt idx="0">
                  <c:v>7643.7130205757003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6A-4BA0-972E-92B4216303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01868192"/>
        <c:axId val="-501873632"/>
      </c:barChart>
      <c:catAx>
        <c:axId val="-501868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01873632"/>
        <c:crosses val="autoZero"/>
        <c:auto val="1"/>
        <c:lblAlgn val="ctr"/>
        <c:lblOffset val="100"/>
        <c:noMultiLvlLbl val="0"/>
      </c:catAx>
      <c:valAx>
        <c:axId val="-501873632"/>
        <c:scaling>
          <c:orientation val="minMax"/>
        </c:scaling>
        <c:delete val="1"/>
        <c:axPos val="l"/>
        <c:numFmt formatCode="&quot;R$&quot;#,##0.00_);[Red]\(&quot;R$&quot;#,##0.00\)" sourceLinked="1"/>
        <c:majorTickMark val="none"/>
        <c:minorTickMark val="none"/>
        <c:tickLblPos val="nextTo"/>
        <c:crossAx val="-50186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8T08:37:15.37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B32AF-B8D8-46CF-A603-ACEA2C1CD1E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96811E-E6BA-44FC-B04B-C98E844C2E8D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BR" sz="2400" dirty="0"/>
            <a:t>BD</a:t>
          </a:r>
        </a:p>
      </dgm:t>
    </dgm:pt>
    <dgm:pt modelId="{6C5E538D-C362-409B-A435-792741FEC93E}" type="parTrans" cxnId="{6311AB87-4A7F-4731-A21B-29F8EC914F57}">
      <dgm:prSet/>
      <dgm:spPr/>
      <dgm:t>
        <a:bodyPr/>
        <a:lstStyle/>
        <a:p>
          <a:endParaRPr lang="pt-BR" sz="1400"/>
        </a:p>
      </dgm:t>
    </dgm:pt>
    <dgm:pt modelId="{9415E004-C7AA-41EE-B0A6-E7643D6C1E5D}" type="sibTrans" cxnId="{6311AB87-4A7F-4731-A21B-29F8EC914F57}">
      <dgm:prSet/>
      <dgm:spPr/>
      <dgm:t>
        <a:bodyPr/>
        <a:lstStyle/>
        <a:p>
          <a:endParaRPr lang="pt-BR" sz="1400"/>
        </a:p>
      </dgm:t>
    </dgm:pt>
    <dgm:pt modelId="{1886C0FC-6C03-4ED4-A62A-D51B0D4DDB35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Conta Coletiva</a:t>
          </a:r>
        </a:p>
      </dgm:t>
    </dgm:pt>
    <dgm:pt modelId="{F8927BE1-5FC2-42BD-9792-05B7BAA66A72}" type="parTrans" cxnId="{CA9F36DE-E2A2-4F31-977D-86AD9965C913}">
      <dgm:prSet/>
      <dgm:spPr/>
      <dgm:t>
        <a:bodyPr/>
        <a:lstStyle/>
        <a:p>
          <a:endParaRPr lang="pt-BR" sz="1400"/>
        </a:p>
      </dgm:t>
    </dgm:pt>
    <dgm:pt modelId="{40BA74DF-892C-404E-90CC-C2D6EE48ECF1}" type="sibTrans" cxnId="{CA9F36DE-E2A2-4F31-977D-86AD9965C913}">
      <dgm:prSet/>
      <dgm:spPr/>
      <dgm:t>
        <a:bodyPr/>
        <a:lstStyle/>
        <a:p>
          <a:endParaRPr lang="pt-BR" sz="1400"/>
        </a:p>
      </dgm:t>
    </dgm:pt>
    <dgm:pt modelId="{02BA98D1-528C-441F-8ADC-921B0CDA45FE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Benefício previamente definido</a:t>
          </a:r>
        </a:p>
      </dgm:t>
    </dgm:pt>
    <dgm:pt modelId="{9DA86F1E-15B5-477A-8141-5B22FFC213EE}" type="parTrans" cxnId="{05B745AC-E48B-4115-B8B6-BFD6C210AB0E}">
      <dgm:prSet/>
      <dgm:spPr/>
      <dgm:t>
        <a:bodyPr/>
        <a:lstStyle/>
        <a:p>
          <a:endParaRPr lang="pt-BR" sz="1400"/>
        </a:p>
      </dgm:t>
    </dgm:pt>
    <dgm:pt modelId="{2224B4B5-F7CA-44E2-AEF2-B48744BF906C}" type="sibTrans" cxnId="{05B745AC-E48B-4115-B8B6-BFD6C210AB0E}">
      <dgm:prSet/>
      <dgm:spPr/>
      <dgm:t>
        <a:bodyPr/>
        <a:lstStyle/>
        <a:p>
          <a:endParaRPr lang="pt-BR" sz="1400"/>
        </a:p>
      </dgm:t>
    </dgm:pt>
    <dgm:pt modelId="{E07B2C63-879D-4AE1-9573-990DA81D6247}">
      <dgm:prSet phldrT="[Texto]" custT="1"/>
      <dgm:spPr/>
      <dgm:t>
        <a:bodyPr/>
        <a:lstStyle/>
        <a:p>
          <a:r>
            <a:rPr lang="pt-BR" sz="2400" dirty="0"/>
            <a:t>CD</a:t>
          </a:r>
        </a:p>
      </dgm:t>
    </dgm:pt>
    <dgm:pt modelId="{B5FF74E2-56F1-411F-8DDB-DEBCF7029258}" type="parTrans" cxnId="{51C58C1D-2AB5-49E6-9886-5CD8B949CDA4}">
      <dgm:prSet/>
      <dgm:spPr/>
      <dgm:t>
        <a:bodyPr/>
        <a:lstStyle/>
        <a:p>
          <a:endParaRPr lang="pt-BR" sz="1400"/>
        </a:p>
      </dgm:t>
    </dgm:pt>
    <dgm:pt modelId="{B74A6833-A2D5-4799-A13D-4A23CDCF2809}" type="sibTrans" cxnId="{51C58C1D-2AB5-49E6-9886-5CD8B949CDA4}">
      <dgm:prSet/>
      <dgm:spPr/>
      <dgm:t>
        <a:bodyPr/>
        <a:lstStyle/>
        <a:p>
          <a:endParaRPr lang="pt-BR" sz="1400"/>
        </a:p>
      </dgm:t>
    </dgm:pt>
    <dgm:pt modelId="{8223D68A-6C63-45B4-A1F0-8476435FF9E4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Conta Individual (extrato)</a:t>
          </a:r>
        </a:p>
      </dgm:t>
    </dgm:pt>
    <dgm:pt modelId="{81CA4753-312E-439B-BE25-555697072305}" type="parTrans" cxnId="{42E6586A-7289-49EA-B8AA-F2DCBAE86115}">
      <dgm:prSet/>
      <dgm:spPr/>
      <dgm:t>
        <a:bodyPr/>
        <a:lstStyle/>
        <a:p>
          <a:endParaRPr lang="pt-BR" sz="1400"/>
        </a:p>
      </dgm:t>
    </dgm:pt>
    <dgm:pt modelId="{35D87EA5-C036-4059-B93C-0CCCED83D4B3}" type="sibTrans" cxnId="{42E6586A-7289-49EA-B8AA-F2DCBAE86115}">
      <dgm:prSet/>
      <dgm:spPr/>
      <dgm:t>
        <a:bodyPr/>
        <a:lstStyle/>
        <a:p>
          <a:endParaRPr lang="pt-BR" sz="1400"/>
        </a:p>
      </dgm:t>
    </dgm:pt>
    <dgm:pt modelId="{865CF374-74B6-431F-AC1A-409D09320776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 mesma Contribuição até o final</a:t>
          </a:r>
        </a:p>
      </dgm:t>
    </dgm:pt>
    <dgm:pt modelId="{80911E6B-91B8-4CD4-91B2-387D4840F791}" type="parTrans" cxnId="{5F2EED78-045F-47FD-A38F-2749BF06CF0A}">
      <dgm:prSet/>
      <dgm:spPr/>
      <dgm:t>
        <a:bodyPr/>
        <a:lstStyle/>
        <a:p>
          <a:endParaRPr lang="pt-BR" sz="1400"/>
        </a:p>
      </dgm:t>
    </dgm:pt>
    <dgm:pt modelId="{56983FD4-EDB7-496D-9690-2F95D6282EE7}" type="sibTrans" cxnId="{5F2EED78-045F-47FD-A38F-2749BF06CF0A}">
      <dgm:prSet/>
      <dgm:spPr/>
      <dgm:t>
        <a:bodyPr/>
        <a:lstStyle/>
        <a:p>
          <a:endParaRPr lang="pt-BR" sz="1400"/>
        </a:p>
      </dgm:t>
    </dgm:pt>
    <dgm:pt modelId="{A64049EA-875E-4BC7-B3F2-754184C2F7EE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RPPS: integralidade; média 80%</a:t>
          </a:r>
        </a:p>
      </dgm:t>
    </dgm:pt>
    <dgm:pt modelId="{2A773FC4-5FF2-46A2-A895-7915A39097D5}" type="parTrans" cxnId="{D41D274E-3662-4070-A783-FCA1EB18C7C6}">
      <dgm:prSet/>
      <dgm:spPr/>
      <dgm:t>
        <a:bodyPr/>
        <a:lstStyle/>
        <a:p>
          <a:endParaRPr lang="pt-BR" sz="1400"/>
        </a:p>
      </dgm:t>
    </dgm:pt>
    <dgm:pt modelId="{B5A380BF-D2AF-4FD9-B8D3-0637EE54C59E}" type="sibTrans" cxnId="{D41D274E-3662-4070-A783-FCA1EB18C7C6}">
      <dgm:prSet/>
      <dgm:spPr/>
      <dgm:t>
        <a:bodyPr/>
        <a:lstStyle/>
        <a:p>
          <a:endParaRPr lang="pt-BR" sz="1400"/>
        </a:p>
      </dgm:t>
    </dgm:pt>
    <dgm:pt modelId="{D8401D81-8D2D-4B22-B57B-B320E1610053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Postalis; Petros; Funcef</a:t>
          </a:r>
        </a:p>
      </dgm:t>
    </dgm:pt>
    <dgm:pt modelId="{DACEE61B-0230-46FA-906D-3933D96F1167}" type="parTrans" cxnId="{78B74768-5418-4BD2-999B-4999B0414E14}">
      <dgm:prSet/>
      <dgm:spPr/>
      <dgm:t>
        <a:bodyPr/>
        <a:lstStyle/>
        <a:p>
          <a:endParaRPr lang="pt-BR" sz="1400"/>
        </a:p>
      </dgm:t>
    </dgm:pt>
    <dgm:pt modelId="{C2048A54-8A6F-41B1-87B8-782E43F0D199}" type="sibTrans" cxnId="{78B74768-5418-4BD2-999B-4999B0414E14}">
      <dgm:prSet/>
      <dgm:spPr/>
      <dgm:t>
        <a:bodyPr/>
        <a:lstStyle/>
        <a:p>
          <a:endParaRPr lang="pt-BR" sz="1400"/>
        </a:p>
      </dgm:t>
    </dgm:pt>
    <dgm:pt modelId="{A54C5242-4CD7-4FEA-A4FD-2A57D456531C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PGBL; Funpresp</a:t>
          </a:r>
        </a:p>
      </dgm:t>
    </dgm:pt>
    <dgm:pt modelId="{41DE532E-BAC1-4F30-B682-1D9F382F9311}" type="parTrans" cxnId="{F96A1974-3664-4B16-9C14-2AD0B29DC8E2}">
      <dgm:prSet/>
      <dgm:spPr/>
      <dgm:t>
        <a:bodyPr/>
        <a:lstStyle/>
        <a:p>
          <a:endParaRPr lang="pt-BR" sz="1400"/>
        </a:p>
      </dgm:t>
    </dgm:pt>
    <dgm:pt modelId="{8864DE7B-77E2-4056-9F8D-ADFDABED6EFB}" type="sibTrans" cxnId="{F96A1974-3664-4B16-9C14-2AD0B29DC8E2}">
      <dgm:prSet/>
      <dgm:spPr/>
      <dgm:t>
        <a:bodyPr/>
        <a:lstStyle/>
        <a:p>
          <a:endParaRPr lang="pt-BR" sz="1400"/>
        </a:p>
      </dgm:t>
    </dgm:pt>
    <dgm:pt modelId="{CC8F0FBF-BE44-4645-891B-2FB1005B4DF4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Contribuição pode aumentar</a:t>
          </a:r>
        </a:p>
      </dgm:t>
    </dgm:pt>
    <dgm:pt modelId="{8DAD711D-52D4-45C3-8797-03B976310E56}" type="parTrans" cxnId="{8758C1FC-1021-4D89-8103-86FAB35DB3CC}">
      <dgm:prSet/>
      <dgm:spPr/>
      <dgm:t>
        <a:bodyPr/>
        <a:lstStyle/>
        <a:p>
          <a:endParaRPr lang="pt-BR" sz="1400"/>
        </a:p>
      </dgm:t>
    </dgm:pt>
    <dgm:pt modelId="{645EAEB9-7145-4DC0-860E-71A1D8216D7D}" type="sibTrans" cxnId="{8758C1FC-1021-4D89-8103-86FAB35DB3CC}">
      <dgm:prSet/>
      <dgm:spPr/>
      <dgm:t>
        <a:bodyPr/>
        <a:lstStyle/>
        <a:p>
          <a:endParaRPr lang="pt-BR" sz="1400"/>
        </a:p>
      </dgm:t>
    </dgm:pt>
    <dgm:pt modelId="{9FD923CE-40C4-4AA4-B43D-43950C22B61B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Benefício é função do Tempo de Contribuição e Rentabilidade</a:t>
          </a:r>
        </a:p>
      </dgm:t>
    </dgm:pt>
    <dgm:pt modelId="{8F5B1541-1EFA-4B2F-AF02-E390BB28E5F4}" type="parTrans" cxnId="{3338DBB5-3F7D-4F2F-B740-1A177E8F67B8}">
      <dgm:prSet/>
      <dgm:spPr/>
      <dgm:t>
        <a:bodyPr/>
        <a:lstStyle/>
        <a:p>
          <a:endParaRPr lang="pt-BR" sz="1400"/>
        </a:p>
      </dgm:t>
    </dgm:pt>
    <dgm:pt modelId="{35EA045E-0B81-472D-85F2-E4079F08DD89}" type="sibTrans" cxnId="{3338DBB5-3F7D-4F2F-B740-1A177E8F67B8}">
      <dgm:prSet/>
      <dgm:spPr/>
      <dgm:t>
        <a:bodyPr/>
        <a:lstStyle/>
        <a:p>
          <a:endParaRPr lang="pt-BR" sz="1400"/>
        </a:p>
      </dgm:t>
    </dgm:pt>
    <dgm:pt modelId="{16C4E2EA-4CCB-40FA-8E7A-CE1F3133ADB2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pPr algn="just"/>
          <a:r>
            <a:rPr lang="pt-BR" sz="1100" dirty="0"/>
            <a:t>Déficit</a:t>
          </a:r>
        </a:p>
      </dgm:t>
    </dgm:pt>
    <dgm:pt modelId="{EB1F535D-5C9B-485C-A996-193708E292E3}" type="parTrans" cxnId="{8CCF637E-7667-4E9A-8F5C-DE8744B591F8}">
      <dgm:prSet/>
      <dgm:spPr/>
      <dgm:t>
        <a:bodyPr/>
        <a:lstStyle/>
        <a:p>
          <a:endParaRPr lang="pt-BR"/>
        </a:p>
      </dgm:t>
    </dgm:pt>
    <dgm:pt modelId="{E8FE8CD5-1C5C-42BB-BD13-60A43515D4DE}" type="sibTrans" cxnId="{8CCF637E-7667-4E9A-8F5C-DE8744B591F8}">
      <dgm:prSet/>
      <dgm:spPr/>
      <dgm:t>
        <a:bodyPr/>
        <a:lstStyle/>
        <a:p>
          <a:endParaRPr lang="pt-BR"/>
        </a:p>
      </dgm:t>
    </dgm:pt>
    <dgm:pt modelId="{165E86E8-D204-491D-9EE5-9EB200419208}">
      <dgm:prSet phldrT="[Texto]" custT="1"/>
      <dgm:spPr>
        <a:solidFill>
          <a:schemeClr val="accent2">
            <a:alpha val="90000"/>
          </a:schemeClr>
        </a:solidFill>
      </dgm:spPr>
      <dgm:t>
        <a:bodyPr/>
        <a:lstStyle/>
        <a:p>
          <a:pPr algn="just"/>
          <a:r>
            <a:rPr lang="pt-BR" sz="1100" u="sng" dirty="0"/>
            <a:t>Não tem déficit</a:t>
          </a:r>
          <a:r>
            <a:rPr lang="pt-BR" sz="1100" u="none" dirty="0"/>
            <a:t> </a:t>
          </a:r>
          <a:r>
            <a:rPr lang="pt-BR" sz="1100" dirty="0"/>
            <a:t>e excedente financeiro é para Conta do Participante</a:t>
          </a:r>
        </a:p>
      </dgm:t>
    </dgm:pt>
    <dgm:pt modelId="{A9607701-081D-40B9-872B-549B7695B565}" type="parTrans" cxnId="{E0EF0320-D8B3-4EE0-8953-F61DBBF509F8}">
      <dgm:prSet/>
      <dgm:spPr/>
      <dgm:t>
        <a:bodyPr/>
        <a:lstStyle/>
        <a:p>
          <a:endParaRPr lang="pt-BR"/>
        </a:p>
      </dgm:t>
    </dgm:pt>
    <dgm:pt modelId="{F401CC4E-B8F2-44DC-BE8A-08424E9D86E1}" type="sibTrans" cxnId="{E0EF0320-D8B3-4EE0-8953-F61DBBF509F8}">
      <dgm:prSet/>
      <dgm:spPr/>
      <dgm:t>
        <a:bodyPr/>
        <a:lstStyle/>
        <a:p>
          <a:endParaRPr lang="pt-BR"/>
        </a:p>
      </dgm:t>
    </dgm:pt>
    <dgm:pt modelId="{93D35C0F-FA3E-4CB4-B005-F5F8099F5A13}" type="pres">
      <dgm:prSet presAssocID="{A51B32AF-B8D8-46CF-A603-ACEA2C1CD1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41E4E5D-33D4-483D-B817-C89C6A02D2B4}" type="pres">
      <dgm:prSet presAssocID="{0096811E-E6BA-44FC-B04B-C98E844C2E8D}" presName="composite" presStyleCnt="0"/>
      <dgm:spPr/>
    </dgm:pt>
    <dgm:pt modelId="{AF724881-D893-490A-85F9-BCC84893197B}" type="pres">
      <dgm:prSet presAssocID="{0096811E-E6BA-44FC-B04B-C98E844C2E8D}" presName="parTx" presStyleLbl="alignNode1" presStyleIdx="0" presStyleCnt="2" custScaleY="91466" custLinFactNeighborX="44" custLinFactNeighborY="-1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50E363-2D13-4608-B84F-9136ACA28C9B}" type="pres">
      <dgm:prSet presAssocID="{0096811E-E6BA-44FC-B04B-C98E844C2E8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C562A-24AF-42F0-A06B-AD33E46EABEF}" type="pres">
      <dgm:prSet presAssocID="{9415E004-C7AA-41EE-B0A6-E7643D6C1E5D}" presName="space" presStyleCnt="0"/>
      <dgm:spPr/>
    </dgm:pt>
    <dgm:pt modelId="{F27719DE-C8EC-48FB-98D6-8938342E2943}" type="pres">
      <dgm:prSet presAssocID="{E07B2C63-879D-4AE1-9573-990DA81D6247}" presName="composite" presStyleCnt="0"/>
      <dgm:spPr/>
    </dgm:pt>
    <dgm:pt modelId="{7A436C46-DB01-4DCF-A253-B90068F07606}" type="pres">
      <dgm:prSet presAssocID="{E07B2C63-879D-4AE1-9573-990DA81D62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353086-6CA2-46F3-8788-38D08CE21122}" type="pres">
      <dgm:prSet presAssocID="{E07B2C63-879D-4AE1-9573-990DA81D624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96A1974-3664-4B16-9C14-2AD0B29DC8E2}" srcId="{E07B2C63-879D-4AE1-9573-990DA81D6247}" destId="{A54C5242-4CD7-4FEA-A4FD-2A57D456531C}" srcOrd="3" destOrd="0" parTransId="{41DE532E-BAC1-4F30-B682-1D9F382F9311}" sibTransId="{8864DE7B-77E2-4056-9F8D-ADFDABED6EFB}"/>
    <dgm:cxn modelId="{78B74768-5418-4BD2-999B-4999B0414E14}" srcId="{0096811E-E6BA-44FC-B04B-C98E844C2E8D}" destId="{D8401D81-8D2D-4B22-B57B-B320E1610053}" srcOrd="4" destOrd="0" parTransId="{DACEE61B-0230-46FA-906D-3933D96F1167}" sibTransId="{C2048A54-8A6F-41B1-87B8-782E43F0D199}"/>
    <dgm:cxn modelId="{5D1BD118-7561-4461-ACCB-4F09F6BD5116}" type="presOf" srcId="{A64049EA-875E-4BC7-B3F2-754184C2F7EE}" destId="{0C50E363-2D13-4608-B84F-9136ACA28C9B}" srcOrd="0" destOrd="2" presId="urn:microsoft.com/office/officeart/2005/8/layout/hList1"/>
    <dgm:cxn modelId="{8871FBF5-DF53-4B24-B0D1-D9E5EDBB4214}" type="presOf" srcId="{865CF374-74B6-431F-AC1A-409D09320776}" destId="{6F353086-6CA2-46F3-8788-38D08CE21122}" srcOrd="0" destOrd="1" presId="urn:microsoft.com/office/officeart/2005/8/layout/hList1"/>
    <dgm:cxn modelId="{D41D274E-3662-4070-A783-FCA1EB18C7C6}" srcId="{0096811E-E6BA-44FC-B04B-C98E844C2E8D}" destId="{A64049EA-875E-4BC7-B3F2-754184C2F7EE}" srcOrd="2" destOrd="0" parTransId="{2A773FC4-5FF2-46A2-A895-7915A39097D5}" sibTransId="{B5A380BF-D2AF-4FD9-B8D3-0637EE54C59E}"/>
    <dgm:cxn modelId="{39D9478B-C8A7-4F5F-B6ED-C7AA872FD978}" type="presOf" srcId="{0096811E-E6BA-44FC-B04B-C98E844C2E8D}" destId="{AF724881-D893-490A-85F9-BCC84893197B}" srcOrd="0" destOrd="0" presId="urn:microsoft.com/office/officeart/2005/8/layout/hList1"/>
    <dgm:cxn modelId="{13092253-CBA5-4571-9009-607C5E2EEEA3}" type="presOf" srcId="{8223D68A-6C63-45B4-A1F0-8476435FF9E4}" destId="{6F353086-6CA2-46F3-8788-38D08CE21122}" srcOrd="0" destOrd="0" presId="urn:microsoft.com/office/officeart/2005/8/layout/hList1"/>
    <dgm:cxn modelId="{8CCF637E-7667-4E9A-8F5C-DE8744B591F8}" srcId="{0096811E-E6BA-44FC-B04B-C98E844C2E8D}" destId="{16C4E2EA-4CCB-40FA-8E7A-CE1F3133ADB2}" srcOrd="5" destOrd="0" parTransId="{EB1F535D-5C9B-485C-A996-193708E292E3}" sibTransId="{E8FE8CD5-1C5C-42BB-BD13-60A43515D4DE}"/>
    <dgm:cxn modelId="{E0EF0320-D8B3-4EE0-8953-F61DBBF509F8}" srcId="{E07B2C63-879D-4AE1-9573-990DA81D6247}" destId="{165E86E8-D204-491D-9EE5-9EB200419208}" srcOrd="4" destOrd="0" parTransId="{A9607701-081D-40B9-872B-549B7695B565}" sibTransId="{F401CC4E-B8F2-44DC-BE8A-08424E9D86E1}"/>
    <dgm:cxn modelId="{3338DBB5-3F7D-4F2F-B740-1A177E8F67B8}" srcId="{E07B2C63-879D-4AE1-9573-990DA81D6247}" destId="{9FD923CE-40C4-4AA4-B43D-43950C22B61B}" srcOrd="2" destOrd="0" parTransId="{8F5B1541-1EFA-4B2F-AF02-E390BB28E5F4}" sibTransId="{35EA045E-0B81-472D-85F2-E4079F08DD89}"/>
    <dgm:cxn modelId="{9AEC51C1-F349-48A4-AF56-21F6BF853E9C}" type="presOf" srcId="{02BA98D1-528C-441F-8ADC-921B0CDA45FE}" destId="{0C50E363-2D13-4608-B84F-9136ACA28C9B}" srcOrd="0" destOrd="1" presId="urn:microsoft.com/office/officeart/2005/8/layout/hList1"/>
    <dgm:cxn modelId="{05B745AC-E48B-4115-B8B6-BFD6C210AB0E}" srcId="{0096811E-E6BA-44FC-B04B-C98E844C2E8D}" destId="{02BA98D1-528C-441F-8ADC-921B0CDA45FE}" srcOrd="1" destOrd="0" parTransId="{9DA86F1E-15B5-477A-8141-5B22FFC213EE}" sibTransId="{2224B4B5-F7CA-44E2-AEF2-B48744BF906C}"/>
    <dgm:cxn modelId="{78BEE025-FCD5-4723-AF3C-14D11B07E0E9}" type="presOf" srcId="{9FD923CE-40C4-4AA4-B43D-43950C22B61B}" destId="{6F353086-6CA2-46F3-8788-38D08CE21122}" srcOrd="0" destOrd="2" presId="urn:microsoft.com/office/officeart/2005/8/layout/hList1"/>
    <dgm:cxn modelId="{BB6E9387-0D75-4BE4-9233-91646FCF8EA7}" type="presOf" srcId="{1886C0FC-6C03-4ED4-A62A-D51B0D4DDB35}" destId="{0C50E363-2D13-4608-B84F-9136ACA28C9B}" srcOrd="0" destOrd="0" presId="urn:microsoft.com/office/officeart/2005/8/layout/hList1"/>
    <dgm:cxn modelId="{CA9F36DE-E2A2-4F31-977D-86AD9965C913}" srcId="{0096811E-E6BA-44FC-B04B-C98E844C2E8D}" destId="{1886C0FC-6C03-4ED4-A62A-D51B0D4DDB35}" srcOrd="0" destOrd="0" parTransId="{F8927BE1-5FC2-42BD-9792-05B7BAA66A72}" sibTransId="{40BA74DF-892C-404E-90CC-C2D6EE48ECF1}"/>
    <dgm:cxn modelId="{8758C1FC-1021-4D89-8103-86FAB35DB3CC}" srcId="{0096811E-E6BA-44FC-B04B-C98E844C2E8D}" destId="{CC8F0FBF-BE44-4645-891B-2FB1005B4DF4}" srcOrd="3" destOrd="0" parTransId="{8DAD711D-52D4-45C3-8797-03B976310E56}" sibTransId="{645EAEB9-7145-4DC0-860E-71A1D8216D7D}"/>
    <dgm:cxn modelId="{5F2EED78-045F-47FD-A38F-2749BF06CF0A}" srcId="{E07B2C63-879D-4AE1-9573-990DA81D6247}" destId="{865CF374-74B6-431F-AC1A-409D09320776}" srcOrd="1" destOrd="0" parTransId="{80911E6B-91B8-4CD4-91B2-387D4840F791}" sibTransId="{56983FD4-EDB7-496D-9690-2F95D6282EE7}"/>
    <dgm:cxn modelId="{51C58C1D-2AB5-49E6-9886-5CD8B949CDA4}" srcId="{A51B32AF-B8D8-46CF-A603-ACEA2C1CD1ED}" destId="{E07B2C63-879D-4AE1-9573-990DA81D6247}" srcOrd="1" destOrd="0" parTransId="{B5FF74E2-56F1-411F-8DDB-DEBCF7029258}" sibTransId="{B74A6833-A2D5-4799-A13D-4A23CDCF2809}"/>
    <dgm:cxn modelId="{42E6586A-7289-49EA-B8AA-F2DCBAE86115}" srcId="{E07B2C63-879D-4AE1-9573-990DA81D6247}" destId="{8223D68A-6C63-45B4-A1F0-8476435FF9E4}" srcOrd="0" destOrd="0" parTransId="{81CA4753-312E-439B-BE25-555697072305}" sibTransId="{35D87EA5-C036-4059-B93C-0CCCED83D4B3}"/>
    <dgm:cxn modelId="{6311AB87-4A7F-4731-A21B-29F8EC914F57}" srcId="{A51B32AF-B8D8-46CF-A603-ACEA2C1CD1ED}" destId="{0096811E-E6BA-44FC-B04B-C98E844C2E8D}" srcOrd="0" destOrd="0" parTransId="{6C5E538D-C362-409B-A435-792741FEC93E}" sibTransId="{9415E004-C7AA-41EE-B0A6-E7643D6C1E5D}"/>
    <dgm:cxn modelId="{7AF65ADD-B34A-42F5-8EAA-0108ED1BF673}" type="presOf" srcId="{A51B32AF-B8D8-46CF-A603-ACEA2C1CD1ED}" destId="{93D35C0F-FA3E-4CB4-B005-F5F8099F5A13}" srcOrd="0" destOrd="0" presId="urn:microsoft.com/office/officeart/2005/8/layout/hList1"/>
    <dgm:cxn modelId="{E8D7C55C-1EB3-4F1D-9A0A-7031860F4E71}" type="presOf" srcId="{E07B2C63-879D-4AE1-9573-990DA81D6247}" destId="{7A436C46-DB01-4DCF-A253-B90068F07606}" srcOrd="0" destOrd="0" presId="urn:microsoft.com/office/officeart/2005/8/layout/hList1"/>
    <dgm:cxn modelId="{C4A56277-5ED3-4AA9-999B-D8C5F346414F}" type="presOf" srcId="{165E86E8-D204-491D-9EE5-9EB200419208}" destId="{6F353086-6CA2-46F3-8788-38D08CE21122}" srcOrd="0" destOrd="4" presId="urn:microsoft.com/office/officeart/2005/8/layout/hList1"/>
    <dgm:cxn modelId="{7ADBB1AE-15E8-4D0B-8B3B-38E520E018C2}" type="presOf" srcId="{D8401D81-8D2D-4B22-B57B-B320E1610053}" destId="{0C50E363-2D13-4608-B84F-9136ACA28C9B}" srcOrd="0" destOrd="4" presId="urn:microsoft.com/office/officeart/2005/8/layout/hList1"/>
    <dgm:cxn modelId="{048B7409-B680-4B24-AE45-3BA29C882C1C}" type="presOf" srcId="{A54C5242-4CD7-4FEA-A4FD-2A57D456531C}" destId="{6F353086-6CA2-46F3-8788-38D08CE21122}" srcOrd="0" destOrd="3" presId="urn:microsoft.com/office/officeart/2005/8/layout/hList1"/>
    <dgm:cxn modelId="{AFBFDAA5-8ED6-4534-B095-A7C61499201F}" type="presOf" srcId="{16C4E2EA-4CCB-40FA-8E7A-CE1F3133ADB2}" destId="{0C50E363-2D13-4608-B84F-9136ACA28C9B}" srcOrd="0" destOrd="5" presId="urn:microsoft.com/office/officeart/2005/8/layout/hList1"/>
    <dgm:cxn modelId="{1FE40F18-AA52-4CC3-A410-9020AF406EC6}" type="presOf" srcId="{CC8F0FBF-BE44-4645-891B-2FB1005B4DF4}" destId="{0C50E363-2D13-4608-B84F-9136ACA28C9B}" srcOrd="0" destOrd="3" presId="urn:microsoft.com/office/officeart/2005/8/layout/hList1"/>
    <dgm:cxn modelId="{E8818A14-19BA-4D3F-9451-38D2EC99A9F5}" type="presParOf" srcId="{93D35C0F-FA3E-4CB4-B005-F5F8099F5A13}" destId="{B41E4E5D-33D4-483D-B817-C89C6A02D2B4}" srcOrd="0" destOrd="0" presId="urn:microsoft.com/office/officeart/2005/8/layout/hList1"/>
    <dgm:cxn modelId="{C3CAB45C-926C-4DAC-A3E7-5C99D253CD71}" type="presParOf" srcId="{B41E4E5D-33D4-483D-B817-C89C6A02D2B4}" destId="{AF724881-D893-490A-85F9-BCC84893197B}" srcOrd="0" destOrd="0" presId="urn:microsoft.com/office/officeart/2005/8/layout/hList1"/>
    <dgm:cxn modelId="{BDE58E6E-5AF8-4B43-9C51-556A851A6432}" type="presParOf" srcId="{B41E4E5D-33D4-483D-B817-C89C6A02D2B4}" destId="{0C50E363-2D13-4608-B84F-9136ACA28C9B}" srcOrd="1" destOrd="0" presId="urn:microsoft.com/office/officeart/2005/8/layout/hList1"/>
    <dgm:cxn modelId="{5B60A134-C3E5-4B79-A7D4-3BB4D1C2D7A3}" type="presParOf" srcId="{93D35C0F-FA3E-4CB4-B005-F5F8099F5A13}" destId="{6AEC562A-24AF-42F0-A06B-AD33E46EABEF}" srcOrd="1" destOrd="0" presId="urn:microsoft.com/office/officeart/2005/8/layout/hList1"/>
    <dgm:cxn modelId="{96E4075D-543A-450E-873B-988186C2138A}" type="presParOf" srcId="{93D35C0F-FA3E-4CB4-B005-F5F8099F5A13}" destId="{F27719DE-C8EC-48FB-98D6-8938342E2943}" srcOrd="2" destOrd="0" presId="urn:microsoft.com/office/officeart/2005/8/layout/hList1"/>
    <dgm:cxn modelId="{EE133200-BA1B-45DB-A928-3B7E542E3A3E}" type="presParOf" srcId="{F27719DE-C8EC-48FB-98D6-8938342E2943}" destId="{7A436C46-DB01-4DCF-A253-B90068F07606}" srcOrd="0" destOrd="0" presId="urn:microsoft.com/office/officeart/2005/8/layout/hList1"/>
    <dgm:cxn modelId="{6E6D01BC-784E-419B-8FD8-A79C2422CCF0}" type="presParOf" srcId="{F27719DE-C8EC-48FB-98D6-8938342E2943}" destId="{6F353086-6CA2-46F3-8788-38D08CE211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63917-4655-450E-9D43-8B1D62A1F738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3819E0-52CC-411E-8099-461B447E67E3}">
      <dgm:prSet phldrT="[Texto]" custT="1"/>
      <dgm:spPr>
        <a:solidFill>
          <a:srgbClr val="00B050"/>
        </a:solidFill>
      </dgm:spPr>
      <dgm:t>
        <a:bodyPr/>
        <a:lstStyle/>
        <a:p>
          <a:r>
            <a:rPr lang="pt-BR" sz="1100" dirty="0"/>
            <a:t>Padrão de vida pós aposentadoria, invalidez ou morte</a:t>
          </a:r>
        </a:p>
      </dgm:t>
    </dgm:pt>
    <dgm:pt modelId="{21023B23-C725-4157-A54C-091F8797D31E}" type="parTrans" cxnId="{9179087F-C0D4-4AA3-948E-39B79F275D11}">
      <dgm:prSet/>
      <dgm:spPr/>
      <dgm:t>
        <a:bodyPr/>
        <a:lstStyle/>
        <a:p>
          <a:endParaRPr lang="pt-BR" sz="1100"/>
        </a:p>
      </dgm:t>
    </dgm:pt>
    <dgm:pt modelId="{27DD6A2F-CF68-440E-9ED6-D2B49D3B2D5A}" type="sibTrans" cxnId="{9179087F-C0D4-4AA3-948E-39B79F275D11}">
      <dgm:prSet/>
      <dgm:spPr/>
      <dgm:t>
        <a:bodyPr/>
        <a:lstStyle/>
        <a:p>
          <a:endParaRPr lang="pt-BR" sz="1100"/>
        </a:p>
      </dgm:t>
    </dgm:pt>
    <dgm:pt modelId="{3E9F6A58-4282-48CB-BF5C-C2CB03E26769}">
      <dgm:prSet phldrT="[Texto]" custT="1"/>
      <dgm:spPr/>
      <dgm:t>
        <a:bodyPr/>
        <a:lstStyle/>
        <a:p>
          <a:r>
            <a:rPr lang="pt-BR" sz="1100" dirty="0"/>
            <a:t>Capitalização </a:t>
          </a:r>
        </a:p>
      </dgm:t>
    </dgm:pt>
    <dgm:pt modelId="{19094CDD-E2C5-4265-9A9D-2137F6848E78}" type="parTrans" cxnId="{621DE6DC-D95B-40DD-ADBA-0DFB3301380A}">
      <dgm:prSet/>
      <dgm:spPr/>
      <dgm:t>
        <a:bodyPr/>
        <a:lstStyle/>
        <a:p>
          <a:endParaRPr lang="pt-BR" sz="1100"/>
        </a:p>
      </dgm:t>
    </dgm:pt>
    <dgm:pt modelId="{5B6B4472-9EB7-4DAB-9FED-306825FAF9BA}" type="sibTrans" cxnId="{621DE6DC-D95B-40DD-ADBA-0DFB3301380A}">
      <dgm:prSet/>
      <dgm:spPr/>
      <dgm:t>
        <a:bodyPr/>
        <a:lstStyle/>
        <a:p>
          <a:endParaRPr lang="pt-BR" sz="1100"/>
        </a:p>
      </dgm:t>
    </dgm:pt>
    <dgm:pt modelId="{08B96518-3A9A-4420-A090-5D34004F2798}">
      <dgm:prSet phldrT="[Texto]" custT="1"/>
      <dgm:spPr/>
      <dgm:t>
        <a:bodyPr/>
        <a:lstStyle/>
        <a:p>
          <a:r>
            <a:rPr lang="pt-BR" sz="1100" dirty="0"/>
            <a:t>Formação de reservas</a:t>
          </a:r>
        </a:p>
      </dgm:t>
    </dgm:pt>
    <dgm:pt modelId="{1ACB97DF-BF53-4F44-A66C-AA90070A8D6A}" type="parTrans" cxnId="{0A0CC377-7421-4C69-B6D5-5FE29F7C46D9}">
      <dgm:prSet/>
      <dgm:spPr/>
      <dgm:t>
        <a:bodyPr/>
        <a:lstStyle/>
        <a:p>
          <a:endParaRPr lang="pt-BR" sz="1100"/>
        </a:p>
      </dgm:t>
    </dgm:pt>
    <dgm:pt modelId="{302CB23D-DAD0-4E60-BB2D-0E3D4A4E9EC5}" type="sibTrans" cxnId="{0A0CC377-7421-4C69-B6D5-5FE29F7C46D9}">
      <dgm:prSet/>
      <dgm:spPr/>
      <dgm:t>
        <a:bodyPr/>
        <a:lstStyle/>
        <a:p>
          <a:endParaRPr lang="pt-BR" sz="1100"/>
        </a:p>
      </dgm:t>
    </dgm:pt>
    <dgm:pt modelId="{649F37C3-A6D4-48F9-80B0-3844A141DF08}">
      <dgm:prSet phldrT="[Texto]" custT="1"/>
      <dgm:spPr/>
      <dgm:t>
        <a:bodyPr/>
        <a:lstStyle/>
        <a:p>
          <a:r>
            <a:rPr lang="pt-BR" sz="1100" dirty="0"/>
            <a:t>Contribuição paritária do empregador (União)</a:t>
          </a:r>
        </a:p>
      </dgm:t>
    </dgm:pt>
    <dgm:pt modelId="{5C8827AD-80A9-44CB-A1A8-6F08ABDB3C23}" type="parTrans" cxnId="{1EE0C4FF-EE5C-4CB4-9BCE-BF343AE452F0}">
      <dgm:prSet/>
      <dgm:spPr/>
      <dgm:t>
        <a:bodyPr/>
        <a:lstStyle/>
        <a:p>
          <a:endParaRPr lang="pt-BR" sz="1100"/>
        </a:p>
      </dgm:t>
    </dgm:pt>
    <dgm:pt modelId="{BFC1FA02-A5D1-43BB-9F90-63E4CFB56C13}" type="sibTrans" cxnId="{1EE0C4FF-EE5C-4CB4-9BCE-BF343AE452F0}">
      <dgm:prSet/>
      <dgm:spPr/>
      <dgm:t>
        <a:bodyPr/>
        <a:lstStyle/>
        <a:p>
          <a:endParaRPr lang="pt-BR" sz="1100"/>
        </a:p>
      </dgm:t>
    </dgm:pt>
    <dgm:pt modelId="{9B402A0B-C7E3-4C32-9989-B3DC2BC2B26F}">
      <dgm:prSet phldrT="[Texto]" custT="1"/>
      <dgm:spPr/>
      <dgm:t>
        <a:bodyPr/>
        <a:lstStyle/>
        <a:p>
          <a:r>
            <a:rPr lang="pt-BR" sz="1100" dirty="0"/>
            <a:t>Conta Individualizada</a:t>
          </a:r>
        </a:p>
        <a:p>
          <a:r>
            <a:rPr lang="pt-BR" sz="1100" dirty="0"/>
            <a:t>Plano de contribuição definida</a:t>
          </a:r>
        </a:p>
      </dgm:t>
    </dgm:pt>
    <dgm:pt modelId="{D9D436A9-B2EA-4E29-8C30-537A1C8DC454}" type="parTrans" cxnId="{52F4790F-6321-4BE4-84DE-FD08B5B76650}">
      <dgm:prSet/>
      <dgm:spPr/>
      <dgm:t>
        <a:bodyPr/>
        <a:lstStyle/>
        <a:p>
          <a:endParaRPr lang="pt-BR" sz="1100"/>
        </a:p>
      </dgm:t>
    </dgm:pt>
    <dgm:pt modelId="{E7068F32-8BB4-4E72-93F3-FF3B0938D7EB}" type="sibTrans" cxnId="{52F4790F-6321-4BE4-84DE-FD08B5B76650}">
      <dgm:prSet/>
      <dgm:spPr/>
      <dgm:t>
        <a:bodyPr/>
        <a:lstStyle/>
        <a:p>
          <a:endParaRPr lang="pt-BR" sz="1100"/>
        </a:p>
      </dgm:t>
    </dgm:pt>
    <dgm:pt modelId="{AC373C95-F692-463D-B658-3F1E51343625}">
      <dgm:prSet phldrT="[Texto]" custT="1"/>
      <dgm:spPr/>
      <dgm:t>
        <a:bodyPr/>
        <a:lstStyle/>
        <a:p>
          <a:r>
            <a:rPr lang="pt-BR" sz="1100" dirty="0"/>
            <a:t>Sem fins lucrativos</a:t>
          </a:r>
        </a:p>
      </dgm:t>
    </dgm:pt>
    <dgm:pt modelId="{77D83038-2156-40F5-88FE-50FE70226633}" type="parTrans" cxnId="{B9DEC732-E7B9-4546-AE78-B89F13E37B01}">
      <dgm:prSet/>
      <dgm:spPr/>
      <dgm:t>
        <a:bodyPr/>
        <a:lstStyle/>
        <a:p>
          <a:endParaRPr lang="pt-BR" sz="1100"/>
        </a:p>
      </dgm:t>
    </dgm:pt>
    <dgm:pt modelId="{86B82B8D-4773-43DB-B854-251B947C31D7}" type="sibTrans" cxnId="{B9DEC732-E7B9-4546-AE78-B89F13E37B01}">
      <dgm:prSet/>
      <dgm:spPr/>
      <dgm:t>
        <a:bodyPr/>
        <a:lstStyle/>
        <a:p>
          <a:endParaRPr lang="pt-BR" sz="1100"/>
        </a:p>
      </dgm:t>
    </dgm:pt>
    <dgm:pt modelId="{846B540E-D918-4734-BAFD-8C873858F594}">
      <dgm:prSet phldrT="[Texto]" custT="1"/>
      <dgm:spPr/>
      <dgm:t>
        <a:bodyPr/>
        <a:lstStyle/>
        <a:p>
          <a:r>
            <a:rPr lang="pt-BR" sz="1100" dirty="0"/>
            <a:t>Renda complementar</a:t>
          </a:r>
        </a:p>
      </dgm:t>
    </dgm:pt>
    <dgm:pt modelId="{E88016F8-DA50-451B-AE9B-8474E5736477}" type="parTrans" cxnId="{32BB3312-A814-4E4D-AA59-05265EA02365}">
      <dgm:prSet/>
      <dgm:spPr/>
      <dgm:t>
        <a:bodyPr/>
        <a:lstStyle/>
        <a:p>
          <a:endParaRPr lang="pt-BR" sz="1100"/>
        </a:p>
      </dgm:t>
    </dgm:pt>
    <dgm:pt modelId="{38CC75D9-6302-42E0-B0BA-75710CBDE6E7}" type="sibTrans" cxnId="{32BB3312-A814-4E4D-AA59-05265EA02365}">
      <dgm:prSet/>
      <dgm:spPr/>
      <dgm:t>
        <a:bodyPr/>
        <a:lstStyle/>
        <a:p>
          <a:endParaRPr lang="pt-BR" sz="1100"/>
        </a:p>
      </dgm:t>
    </dgm:pt>
    <dgm:pt modelId="{956C7CA3-17F8-42B6-84B5-537CED08C064}">
      <dgm:prSet phldrT="[Texto]" custT="1"/>
      <dgm:spPr/>
      <dgm:t>
        <a:bodyPr/>
        <a:lstStyle/>
        <a:p>
          <a:r>
            <a:rPr lang="pt-BR" sz="1100" dirty="0"/>
            <a:t>Autônoma do RPPS</a:t>
          </a:r>
        </a:p>
      </dgm:t>
    </dgm:pt>
    <dgm:pt modelId="{B391DD6B-4038-4655-9839-474BF82CFC00}" type="parTrans" cxnId="{B45C0467-5561-43BD-9E81-515A763990F6}">
      <dgm:prSet/>
      <dgm:spPr/>
      <dgm:t>
        <a:bodyPr/>
        <a:lstStyle/>
        <a:p>
          <a:endParaRPr lang="pt-BR" sz="1100"/>
        </a:p>
      </dgm:t>
    </dgm:pt>
    <dgm:pt modelId="{B1EAF629-0CE5-4ECE-B1F1-87C9775099CC}" type="sibTrans" cxnId="{B45C0467-5561-43BD-9E81-515A763990F6}">
      <dgm:prSet/>
      <dgm:spPr/>
      <dgm:t>
        <a:bodyPr/>
        <a:lstStyle/>
        <a:p>
          <a:endParaRPr lang="pt-BR" sz="1100"/>
        </a:p>
      </dgm:t>
    </dgm:pt>
    <dgm:pt modelId="{9B12DE8D-631A-43EE-9958-AF1152B1CFBA}" type="pres">
      <dgm:prSet presAssocID="{D2363917-4655-450E-9D43-8B1D62A1F7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18CA9A-78A3-4912-B468-1CA8BC062ABD}" type="pres">
      <dgm:prSet presAssocID="{3B3819E0-52CC-411E-8099-461B447E67E3}" presName="centerShape" presStyleLbl="node0" presStyleIdx="0" presStyleCnt="1"/>
      <dgm:spPr/>
      <dgm:t>
        <a:bodyPr/>
        <a:lstStyle/>
        <a:p>
          <a:endParaRPr lang="pt-BR"/>
        </a:p>
      </dgm:t>
    </dgm:pt>
    <dgm:pt modelId="{A660246B-0888-479C-B930-D812E839BE1B}" type="pres">
      <dgm:prSet presAssocID="{846B540E-D918-4734-BAFD-8C873858F594}" presName="node" presStyleLbl="node1" presStyleIdx="0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EF76F0-8966-4E9C-BE42-CFF1F856FC9D}" type="pres">
      <dgm:prSet presAssocID="{846B540E-D918-4734-BAFD-8C873858F594}" presName="dummy" presStyleCnt="0"/>
      <dgm:spPr/>
    </dgm:pt>
    <dgm:pt modelId="{FED3BE74-8E16-494E-975B-96419BFD51AB}" type="pres">
      <dgm:prSet presAssocID="{38CC75D9-6302-42E0-B0BA-75710CBDE6E7}" presName="sibTrans" presStyleLbl="sibTrans2D1" presStyleIdx="0" presStyleCnt="7"/>
      <dgm:spPr/>
      <dgm:t>
        <a:bodyPr/>
        <a:lstStyle/>
        <a:p>
          <a:endParaRPr lang="pt-BR"/>
        </a:p>
      </dgm:t>
    </dgm:pt>
    <dgm:pt modelId="{F041F067-B225-41E8-BC98-DF80A7D395E7}" type="pres">
      <dgm:prSet presAssocID="{AC373C95-F692-463D-B658-3F1E51343625}" presName="node" presStyleLbl="node1" presStyleIdx="1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54F77-5DA2-46CE-9B22-CABBFFD69667}" type="pres">
      <dgm:prSet presAssocID="{AC373C95-F692-463D-B658-3F1E51343625}" presName="dummy" presStyleCnt="0"/>
      <dgm:spPr/>
    </dgm:pt>
    <dgm:pt modelId="{3DB91A42-C11D-4799-8DBA-E13B33C1B308}" type="pres">
      <dgm:prSet presAssocID="{86B82B8D-4773-43DB-B854-251B947C31D7}" presName="sibTrans" presStyleLbl="sibTrans2D1" presStyleIdx="1" presStyleCnt="7"/>
      <dgm:spPr/>
      <dgm:t>
        <a:bodyPr/>
        <a:lstStyle/>
        <a:p>
          <a:endParaRPr lang="pt-BR"/>
        </a:p>
      </dgm:t>
    </dgm:pt>
    <dgm:pt modelId="{66B79193-5D27-4798-B5F0-7D6F6AB4884F}" type="pres">
      <dgm:prSet presAssocID="{3E9F6A58-4282-48CB-BF5C-C2CB03E26769}" presName="node" presStyleLbl="node1" presStyleIdx="2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89E88D-2FAC-4BFA-852D-DB58A6E192DA}" type="pres">
      <dgm:prSet presAssocID="{3E9F6A58-4282-48CB-BF5C-C2CB03E26769}" presName="dummy" presStyleCnt="0"/>
      <dgm:spPr/>
    </dgm:pt>
    <dgm:pt modelId="{9CD26F99-D1A1-4085-A46C-B6B8E71D931A}" type="pres">
      <dgm:prSet presAssocID="{5B6B4472-9EB7-4DAB-9FED-306825FAF9BA}" presName="sibTrans" presStyleLbl="sibTrans2D1" presStyleIdx="2" presStyleCnt="7"/>
      <dgm:spPr/>
      <dgm:t>
        <a:bodyPr/>
        <a:lstStyle/>
        <a:p>
          <a:endParaRPr lang="pt-BR"/>
        </a:p>
      </dgm:t>
    </dgm:pt>
    <dgm:pt modelId="{9F42F950-0F0E-4D07-B9C8-CBB2462EA76E}" type="pres">
      <dgm:prSet presAssocID="{08B96518-3A9A-4420-A090-5D34004F2798}" presName="node" presStyleLbl="node1" presStyleIdx="3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8DDBBA-D03A-49CA-86A3-B12527FE3578}" type="pres">
      <dgm:prSet presAssocID="{08B96518-3A9A-4420-A090-5D34004F2798}" presName="dummy" presStyleCnt="0"/>
      <dgm:spPr/>
    </dgm:pt>
    <dgm:pt modelId="{191EB6F5-A400-4278-AE92-16ADDEC34E97}" type="pres">
      <dgm:prSet presAssocID="{302CB23D-DAD0-4E60-BB2D-0E3D4A4E9EC5}" presName="sibTrans" presStyleLbl="sibTrans2D1" presStyleIdx="3" presStyleCnt="7"/>
      <dgm:spPr/>
      <dgm:t>
        <a:bodyPr/>
        <a:lstStyle/>
        <a:p>
          <a:endParaRPr lang="pt-BR"/>
        </a:p>
      </dgm:t>
    </dgm:pt>
    <dgm:pt modelId="{A657B5A9-A81C-4073-83C6-555A5BE670BC}" type="pres">
      <dgm:prSet presAssocID="{649F37C3-A6D4-48F9-80B0-3844A141DF08}" presName="node" presStyleLbl="node1" presStyleIdx="4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C2AA42-0EF2-4FBF-ABEB-E8D598ABD314}" type="pres">
      <dgm:prSet presAssocID="{649F37C3-A6D4-48F9-80B0-3844A141DF08}" presName="dummy" presStyleCnt="0"/>
      <dgm:spPr/>
    </dgm:pt>
    <dgm:pt modelId="{35FDC405-7926-4E04-B920-B3F3872101AB}" type="pres">
      <dgm:prSet presAssocID="{BFC1FA02-A5D1-43BB-9F90-63E4CFB56C13}" presName="sibTrans" presStyleLbl="sibTrans2D1" presStyleIdx="4" presStyleCnt="7"/>
      <dgm:spPr/>
      <dgm:t>
        <a:bodyPr/>
        <a:lstStyle/>
        <a:p>
          <a:endParaRPr lang="pt-BR"/>
        </a:p>
      </dgm:t>
    </dgm:pt>
    <dgm:pt modelId="{24F64A31-B557-462E-BFF9-D8113D4C5224}" type="pres">
      <dgm:prSet presAssocID="{9B402A0B-C7E3-4C32-9989-B3DC2BC2B26F}" presName="node" presStyleLbl="node1" presStyleIdx="5" presStyleCnt="7" custScaleX="123123" custScaleY="1197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7C24BA-470D-4353-BAE7-94F69EE2EACA}" type="pres">
      <dgm:prSet presAssocID="{9B402A0B-C7E3-4C32-9989-B3DC2BC2B26F}" presName="dummy" presStyleCnt="0"/>
      <dgm:spPr/>
    </dgm:pt>
    <dgm:pt modelId="{2180CAAB-66E7-4B39-95F0-C2D0417D5791}" type="pres">
      <dgm:prSet presAssocID="{E7068F32-8BB4-4E72-93F3-FF3B0938D7EB}" presName="sibTrans" presStyleLbl="sibTrans2D1" presStyleIdx="5" presStyleCnt="7"/>
      <dgm:spPr/>
      <dgm:t>
        <a:bodyPr/>
        <a:lstStyle/>
        <a:p>
          <a:endParaRPr lang="pt-BR"/>
        </a:p>
      </dgm:t>
    </dgm:pt>
    <dgm:pt modelId="{007638B5-AFD7-44FD-8132-A30A8E544BB1}" type="pres">
      <dgm:prSet presAssocID="{956C7CA3-17F8-42B6-84B5-537CED08C06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7CC5F5-A81D-4159-9363-D9F4F73D549C}" type="pres">
      <dgm:prSet presAssocID="{956C7CA3-17F8-42B6-84B5-537CED08C064}" presName="dummy" presStyleCnt="0"/>
      <dgm:spPr/>
    </dgm:pt>
    <dgm:pt modelId="{729880C1-F5D7-4470-8935-DBD1F0B260D1}" type="pres">
      <dgm:prSet presAssocID="{B1EAF629-0CE5-4ECE-B1F1-87C9775099CC}" presName="sibTrans" presStyleLbl="sibTrans2D1" presStyleIdx="6" presStyleCnt="7"/>
      <dgm:spPr/>
      <dgm:t>
        <a:bodyPr/>
        <a:lstStyle/>
        <a:p>
          <a:endParaRPr lang="pt-BR"/>
        </a:p>
      </dgm:t>
    </dgm:pt>
  </dgm:ptLst>
  <dgm:cxnLst>
    <dgm:cxn modelId="{B05FC733-1CFA-4013-ACF0-1A639C739717}" type="presOf" srcId="{D2363917-4655-450E-9D43-8B1D62A1F738}" destId="{9B12DE8D-631A-43EE-9958-AF1152B1CFBA}" srcOrd="0" destOrd="0" presId="urn:microsoft.com/office/officeart/2005/8/layout/radial6"/>
    <dgm:cxn modelId="{9179087F-C0D4-4AA3-948E-39B79F275D11}" srcId="{D2363917-4655-450E-9D43-8B1D62A1F738}" destId="{3B3819E0-52CC-411E-8099-461B447E67E3}" srcOrd="0" destOrd="0" parTransId="{21023B23-C725-4157-A54C-091F8797D31E}" sibTransId="{27DD6A2F-CF68-440E-9ED6-D2B49D3B2D5A}"/>
    <dgm:cxn modelId="{C29AEB8A-CE07-4768-B819-45CCA183D23E}" type="presOf" srcId="{3B3819E0-52CC-411E-8099-461B447E67E3}" destId="{0718CA9A-78A3-4912-B468-1CA8BC062ABD}" srcOrd="0" destOrd="0" presId="urn:microsoft.com/office/officeart/2005/8/layout/radial6"/>
    <dgm:cxn modelId="{1EE0C4FF-EE5C-4CB4-9BCE-BF343AE452F0}" srcId="{3B3819E0-52CC-411E-8099-461B447E67E3}" destId="{649F37C3-A6D4-48F9-80B0-3844A141DF08}" srcOrd="4" destOrd="0" parTransId="{5C8827AD-80A9-44CB-A1A8-6F08ABDB3C23}" sibTransId="{BFC1FA02-A5D1-43BB-9F90-63E4CFB56C13}"/>
    <dgm:cxn modelId="{D8EBFF69-B41B-496C-B196-89283BF61393}" type="presOf" srcId="{302CB23D-DAD0-4E60-BB2D-0E3D4A4E9EC5}" destId="{191EB6F5-A400-4278-AE92-16ADDEC34E97}" srcOrd="0" destOrd="0" presId="urn:microsoft.com/office/officeart/2005/8/layout/radial6"/>
    <dgm:cxn modelId="{159CE7C1-CEA0-4F44-ADB5-9EFF89F6BD94}" type="presOf" srcId="{E7068F32-8BB4-4E72-93F3-FF3B0938D7EB}" destId="{2180CAAB-66E7-4B39-95F0-C2D0417D5791}" srcOrd="0" destOrd="0" presId="urn:microsoft.com/office/officeart/2005/8/layout/radial6"/>
    <dgm:cxn modelId="{C48A42B2-A391-4A42-8710-DF24C4AC04DB}" type="presOf" srcId="{5B6B4472-9EB7-4DAB-9FED-306825FAF9BA}" destId="{9CD26F99-D1A1-4085-A46C-B6B8E71D931A}" srcOrd="0" destOrd="0" presId="urn:microsoft.com/office/officeart/2005/8/layout/radial6"/>
    <dgm:cxn modelId="{524CD368-6217-42F7-A9BF-1388C98536EC}" type="presOf" srcId="{9B402A0B-C7E3-4C32-9989-B3DC2BC2B26F}" destId="{24F64A31-B557-462E-BFF9-D8113D4C5224}" srcOrd="0" destOrd="0" presId="urn:microsoft.com/office/officeart/2005/8/layout/radial6"/>
    <dgm:cxn modelId="{0A0CC377-7421-4C69-B6D5-5FE29F7C46D9}" srcId="{3B3819E0-52CC-411E-8099-461B447E67E3}" destId="{08B96518-3A9A-4420-A090-5D34004F2798}" srcOrd="3" destOrd="0" parTransId="{1ACB97DF-BF53-4F44-A66C-AA90070A8D6A}" sibTransId="{302CB23D-DAD0-4E60-BB2D-0E3D4A4E9EC5}"/>
    <dgm:cxn modelId="{6FD534ED-2BDF-42BF-8270-E772D0B60512}" type="presOf" srcId="{08B96518-3A9A-4420-A090-5D34004F2798}" destId="{9F42F950-0F0E-4D07-B9C8-CBB2462EA76E}" srcOrd="0" destOrd="0" presId="urn:microsoft.com/office/officeart/2005/8/layout/radial6"/>
    <dgm:cxn modelId="{E4B70145-4CCD-40F1-88AD-658505B51C5D}" type="presOf" srcId="{846B540E-D918-4734-BAFD-8C873858F594}" destId="{A660246B-0888-479C-B930-D812E839BE1B}" srcOrd="0" destOrd="0" presId="urn:microsoft.com/office/officeart/2005/8/layout/radial6"/>
    <dgm:cxn modelId="{4D00111B-33CF-4FE6-858C-7F8E8DD05B10}" type="presOf" srcId="{3E9F6A58-4282-48CB-BF5C-C2CB03E26769}" destId="{66B79193-5D27-4798-B5F0-7D6F6AB4884F}" srcOrd="0" destOrd="0" presId="urn:microsoft.com/office/officeart/2005/8/layout/radial6"/>
    <dgm:cxn modelId="{EFC11BCB-8872-4583-852C-A72E7EAE1EC6}" type="presOf" srcId="{AC373C95-F692-463D-B658-3F1E51343625}" destId="{F041F067-B225-41E8-BC98-DF80A7D395E7}" srcOrd="0" destOrd="0" presId="urn:microsoft.com/office/officeart/2005/8/layout/radial6"/>
    <dgm:cxn modelId="{621DE6DC-D95B-40DD-ADBA-0DFB3301380A}" srcId="{3B3819E0-52CC-411E-8099-461B447E67E3}" destId="{3E9F6A58-4282-48CB-BF5C-C2CB03E26769}" srcOrd="2" destOrd="0" parTransId="{19094CDD-E2C5-4265-9A9D-2137F6848E78}" sibTransId="{5B6B4472-9EB7-4DAB-9FED-306825FAF9BA}"/>
    <dgm:cxn modelId="{195C5307-4C50-42CB-BDED-EE533E886F94}" type="presOf" srcId="{86B82B8D-4773-43DB-B854-251B947C31D7}" destId="{3DB91A42-C11D-4799-8DBA-E13B33C1B308}" srcOrd="0" destOrd="0" presId="urn:microsoft.com/office/officeart/2005/8/layout/radial6"/>
    <dgm:cxn modelId="{B9DEC732-E7B9-4546-AE78-B89F13E37B01}" srcId="{3B3819E0-52CC-411E-8099-461B447E67E3}" destId="{AC373C95-F692-463D-B658-3F1E51343625}" srcOrd="1" destOrd="0" parTransId="{77D83038-2156-40F5-88FE-50FE70226633}" sibTransId="{86B82B8D-4773-43DB-B854-251B947C31D7}"/>
    <dgm:cxn modelId="{52F4790F-6321-4BE4-84DE-FD08B5B76650}" srcId="{3B3819E0-52CC-411E-8099-461B447E67E3}" destId="{9B402A0B-C7E3-4C32-9989-B3DC2BC2B26F}" srcOrd="5" destOrd="0" parTransId="{D9D436A9-B2EA-4E29-8C30-537A1C8DC454}" sibTransId="{E7068F32-8BB4-4E72-93F3-FF3B0938D7EB}"/>
    <dgm:cxn modelId="{9B2223B4-F591-4228-99FF-4E07EB4C498E}" type="presOf" srcId="{38CC75D9-6302-42E0-B0BA-75710CBDE6E7}" destId="{FED3BE74-8E16-494E-975B-96419BFD51AB}" srcOrd="0" destOrd="0" presId="urn:microsoft.com/office/officeart/2005/8/layout/radial6"/>
    <dgm:cxn modelId="{B45C0467-5561-43BD-9E81-515A763990F6}" srcId="{3B3819E0-52CC-411E-8099-461B447E67E3}" destId="{956C7CA3-17F8-42B6-84B5-537CED08C064}" srcOrd="6" destOrd="0" parTransId="{B391DD6B-4038-4655-9839-474BF82CFC00}" sibTransId="{B1EAF629-0CE5-4ECE-B1F1-87C9775099CC}"/>
    <dgm:cxn modelId="{E5FF5E4D-8C2E-4946-ABC1-5215C5939193}" type="presOf" srcId="{649F37C3-A6D4-48F9-80B0-3844A141DF08}" destId="{A657B5A9-A81C-4073-83C6-555A5BE670BC}" srcOrd="0" destOrd="0" presId="urn:microsoft.com/office/officeart/2005/8/layout/radial6"/>
    <dgm:cxn modelId="{32BB3312-A814-4E4D-AA59-05265EA02365}" srcId="{3B3819E0-52CC-411E-8099-461B447E67E3}" destId="{846B540E-D918-4734-BAFD-8C873858F594}" srcOrd="0" destOrd="0" parTransId="{E88016F8-DA50-451B-AE9B-8474E5736477}" sibTransId="{38CC75D9-6302-42E0-B0BA-75710CBDE6E7}"/>
    <dgm:cxn modelId="{0EE07F93-B819-4307-B598-DCFD8F1597AE}" type="presOf" srcId="{956C7CA3-17F8-42B6-84B5-537CED08C064}" destId="{007638B5-AFD7-44FD-8132-A30A8E544BB1}" srcOrd="0" destOrd="0" presId="urn:microsoft.com/office/officeart/2005/8/layout/radial6"/>
    <dgm:cxn modelId="{98A481C1-36BF-4FB0-A10B-A098DD4076A6}" type="presOf" srcId="{BFC1FA02-A5D1-43BB-9F90-63E4CFB56C13}" destId="{35FDC405-7926-4E04-B920-B3F3872101AB}" srcOrd="0" destOrd="0" presId="urn:microsoft.com/office/officeart/2005/8/layout/radial6"/>
    <dgm:cxn modelId="{5B241B7D-3363-4BEF-A0B8-5A56DA33F15F}" type="presOf" srcId="{B1EAF629-0CE5-4ECE-B1F1-87C9775099CC}" destId="{729880C1-F5D7-4470-8935-DBD1F0B260D1}" srcOrd="0" destOrd="0" presId="urn:microsoft.com/office/officeart/2005/8/layout/radial6"/>
    <dgm:cxn modelId="{2C439D70-A220-448D-B8D0-4DFD1BE699BD}" type="presParOf" srcId="{9B12DE8D-631A-43EE-9958-AF1152B1CFBA}" destId="{0718CA9A-78A3-4912-B468-1CA8BC062ABD}" srcOrd="0" destOrd="0" presId="urn:microsoft.com/office/officeart/2005/8/layout/radial6"/>
    <dgm:cxn modelId="{1F0EB343-F197-4276-B1EB-55568BBBE636}" type="presParOf" srcId="{9B12DE8D-631A-43EE-9958-AF1152B1CFBA}" destId="{A660246B-0888-479C-B930-D812E839BE1B}" srcOrd="1" destOrd="0" presId="urn:microsoft.com/office/officeart/2005/8/layout/radial6"/>
    <dgm:cxn modelId="{65ED4D03-AD41-411E-A717-3C76729C80CB}" type="presParOf" srcId="{9B12DE8D-631A-43EE-9958-AF1152B1CFBA}" destId="{42EF76F0-8966-4E9C-BE42-CFF1F856FC9D}" srcOrd="2" destOrd="0" presId="urn:microsoft.com/office/officeart/2005/8/layout/radial6"/>
    <dgm:cxn modelId="{AD13DEC8-0F2B-4AE2-8EE7-83E9C23973CC}" type="presParOf" srcId="{9B12DE8D-631A-43EE-9958-AF1152B1CFBA}" destId="{FED3BE74-8E16-494E-975B-96419BFD51AB}" srcOrd="3" destOrd="0" presId="urn:microsoft.com/office/officeart/2005/8/layout/radial6"/>
    <dgm:cxn modelId="{714DD922-E4A2-43A2-B2DA-A5E291848BEA}" type="presParOf" srcId="{9B12DE8D-631A-43EE-9958-AF1152B1CFBA}" destId="{F041F067-B225-41E8-BC98-DF80A7D395E7}" srcOrd="4" destOrd="0" presId="urn:microsoft.com/office/officeart/2005/8/layout/radial6"/>
    <dgm:cxn modelId="{E126CEE8-781A-4575-BC59-3F49CA419EDE}" type="presParOf" srcId="{9B12DE8D-631A-43EE-9958-AF1152B1CFBA}" destId="{21F54F77-5DA2-46CE-9B22-CABBFFD69667}" srcOrd="5" destOrd="0" presId="urn:microsoft.com/office/officeart/2005/8/layout/radial6"/>
    <dgm:cxn modelId="{0A87BF2A-F104-4C1A-A3E0-159FB8059CCF}" type="presParOf" srcId="{9B12DE8D-631A-43EE-9958-AF1152B1CFBA}" destId="{3DB91A42-C11D-4799-8DBA-E13B33C1B308}" srcOrd="6" destOrd="0" presId="urn:microsoft.com/office/officeart/2005/8/layout/radial6"/>
    <dgm:cxn modelId="{FCE2D175-BABA-4A9E-A930-2F0D39BFA939}" type="presParOf" srcId="{9B12DE8D-631A-43EE-9958-AF1152B1CFBA}" destId="{66B79193-5D27-4798-B5F0-7D6F6AB4884F}" srcOrd="7" destOrd="0" presId="urn:microsoft.com/office/officeart/2005/8/layout/radial6"/>
    <dgm:cxn modelId="{6D6AAC6B-3B2E-4A57-8C86-D1577DF9EB0E}" type="presParOf" srcId="{9B12DE8D-631A-43EE-9958-AF1152B1CFBA}" destId="{D389E88D-2FAC-4BFA-852D-DB58A6E192DA}" srcOrd="8" destOrd="0" presId="urn:microsoft.com/office/officeart/2005/8/layout/radial6"/>
    <dgm:cxn modelId="{C9F61376-54D8-4032-9E00-0635792F0387}" type="presParOf" srcId="{9B12DE8D-631A-43EE-9958-AF1152B1CFBA}" destId="{9CD26F99-D1A1-4085-A46C-B6B8E71D931A}" srcOrd="9" destOrd="0" presId="urn:microsoft.com/office/officeart/2005/8/layout/radial6"/>
    <dgm:cxn modelId="{D68C9579-4D8D-46A3-A5F5-01B32ACD931F}" type="presParOf" srcId="{9B12DE8D-631A-43EE-9958-AF1152B1CFBA}" destId="{9F42F950-0F0E-4D07-B9C8-CBB2462EA76E}" srcOrd="10" destOrd="0" presId="urn:microsoft.com/office/officeart/2005/8/layout/radial6"/>
    <dgm:cxn modelId="{72DC59E7-355D-4FE2-9F2B-D5EB88F18FDE}" type="presParOf" srcId="{9B12DE8D-631A-43EE-9958-AF1152B1CFBA}" destId="{6E8DDBBA-D03A-49CA-86A3-B12527FE3578}" srcOrd="11" destOrd="0" presId="urn:microsoft.com/office/officeart/2005/8/layout/radial6"/>
    <dgm:cxn modelId="{A140B918-2544-4034-A4B8-759B271E0A2F}" type="presParOf" srcId="{9B12DE8D-631A-43EE-9958-AF1152B1CFBA}" destId="{191EB6F5-A400-4278-AE92-16ADDEC34E97}" srcOrd="12" destOrd="0" presId="urn:microsoft.com/office/officeart/2005/8/layout/radial6"/>
    <dgm:cxn modelId="{72E53ED1-465D-4240-9D91-24D825564F25}" type="presParOf" srcId="{9B12DE8D-631A-43EE-9958-AF1152B1CFBA}" destId="{A657B5A9-A81C-4073-83C6-555A5BE670BC}" srcOrd="13" destOrd="0" presId="urn:microsoft.com/office/officeart/2005/8/layout/radial6"/>
    <dgm:cxn modelId="{1148B21D-BE20-4785-9433-1AC06A755D22}" type="presParOf" srcId="{9B12DE8D-631A-43EE-9958-AF1152B1CFBA}" destId="{F0C2AA42-0EF2-4FBF-ABEB-E8D598ABD314}" srcOrd="14" destOrd="0" presId="urn:microsoft.com/office/officeart/2005/8/layout/radial6"/>
    <dgm:cxn modelId="{6D19A55D-392D-4231-A45C-8EC1B3A2D7A6}" type="presParOf" srcId="{9B12DE8D-631A-43EE-9958-AF1152B1CFBA}" destId="{35FDC405-7926-4E04-B920-B3F3872101AB}" srcOrd="15" destOrd="0" presId="urn:microsoft.com/office/officeart/2005/8/layout/radial6"/>
    <dgm:cxn modelId="{5EEC6209-575E-4434-B9B6-F4849EAC750D}" type="presParOf" srcId="{9B12DE8D-631A-43EE-9958-AF1152B1CFBA}" destId="{24F64A31-B557-462E-BFF9-D8113D4C5224}" srcOrd="16" destOrd="0" presId="urn:microsoft.com/office/officeart/2005/8/layout/radial6"/>
    <dgm:cxn modelId="{BC23F481-EC4E-440D-9765-C1B14F7449B3}" type="presParOf" srcId="{9B12DE8D-631A-43EE-9958-AF1152B1CFBA}" destId="{677C24BA-470D-4353-BAE7-94F69EE2EACA}" srcOrd="17" destOrd="0" presId="urn:microsoft.com/office/officeart/2005/8/layout/radial6"/>
    <dgm:cxn modelId="{116124B3-4E37-413C-8D3E-7C325FBE5557}" type="presParOf" srcId="{9B12DE8D-631A-43EE-9958-AF1152B1CFBA}" destId="{2180CAAB-66E7-4B39-95F0-C2D0417D5791}" srcOrd="18" destOrd="0" presId="urn:microsoft.com/office/officeart/2005/8/layout/radial6"/>
    <dgm:cxn modelId="{57129369-45E7-440D-AEF2-D4E684A4960A}" type="presParOf" srcId="{9B12DE8D-631A-43EE-9958-AF1152B1CFBA}" destId="{007638B5-AFD7-44FD-8132-A30A8E544BB1}" srcOrd="19" destOrd="0" presId="urn:microsoft.com/office/officeart/2005/8/layout/radial6"/>
    <dgm:cxn modelId="{4D7CB170-179A-4671-B3D2-5BB0EC6F3898}" type="presParOf" srcId="{9B12DE8D-631A-43EE-9958-AF1152B1CFBA}" destId="{FB7CC5F5-A81D-4159-9363-D9F4F73D549C}" srcOrd="20" destOrd="0" presId="urn:microsoft.com/office/officeart/2005/8/layout/radial6"/>
    <dgm:cxn modelId="{29AA48E4-0D21-446C-A034-34EA79B42D84}" type="presParOf" srcId="{9B12DE8D-631A-43EE-9958-AF1152B1CFBA}" destId="{729880C1-F5D7-4470-8935-DBD1F0B260D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5D38FC-0442-4673-823A-76F4B4202D9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2370007-C599-4E33-9A28-4C03F393F5F8}">
      <dgm:prSet phldrT="[Texto]"/>
      <dgm:spPr/>
      <dgm:t>
        <a:bodyPr/>
        <a:lstStyle/>
        <a:p>
          <a:r>
            <a:rPr lang="pt-BR" dirty="0"/>
            <a:t>Plano de</a:t>
          </a:r>
        </a:p>
        <a:p>
          <a:r>
            <a:rPr lang="pt-BR" dirty="0"/>
            <a:t> </a:t>
          </a:r>
          <a:r>
            <a:rPr lang="pt-BR" u="sng" dirty="0"/>
            <a:t>Contribuição Definida</a:t>
          </a:r>
        </a:p>
      </dgm:t>
    </dgm:pt>
    <dgm:pt modelId="{B7C938FE-F5B5-4F1E-A2FC-E730CF163F72}" type="parTrans" cxnId="{5C722EF9-577A-40B8-BC42-0FF96EF1B4DB}">
      <dgm:prSet/>
      <dgm:spPr/>
      <dgm:t>
        <a:bodyPr/>
        <a:lstStyle/>
        <a:p>
          <a:endParaRPr lang="pt-BR"/>
        </a:p>
      </dgm:t>
    </dgm:pt>
    <dgm:pt modelId="{1B9ACBB4-A754-4946-B197-4CC865893AF3}" type="sibTrans" cxnId="{5C722EF9-577A-40B8-BC42-0FF96EF1B4DB}">
      <dgm:prSet/>
      <dgm:spPr/>
      <dgm:t>
        <a:bodyPr/>
        <a:lstStyle/>
        <a:p>
          <a:endParaRPr lang="pt-BR"/>
        </a:p>
      </dgm:t>
    </dgm:pt>
    <dgm:pt modelId="{80156813-D2E3-4133-AD75-26C063E65DB6}">
      <dgm:prSet phldrT="[Texto]"/>
      <dgm:spPr/>
      <dgm:t>
        <a:bodyPr/>
        <a:lstStyle/>
        <a:p>
          <a:r>
            <a:rPr lang="pt-BR" dirty="0"/>
            <a:t>Benefício de Aposentadoria Programada é função do </a:t>
          </a:r>
          <a:r>
            <a:rPr lang="pt-BR" u="sng" dirty="0"/>
            <a:t>saldo acumulado</a:t>
          </a:r>
        </a:p>
      </dgm:t>
    </dgm:pt>
    <dgm:pt modelId="{C74395CB-3861-4E47-8764-74B8DFD07A68}" type="parTrans" cxnId="{DEF433D0-E60F-472F-9428-86AADA238C6A}">
      <dgm:prSet/>
      <dgm:spPr/>
      <dgm:t>
        <a:bodyPr/>
        <a:lstStyle/>
        <a:p>
          <a:endParaRPr lang="pt-BR"/>
        </a:p>
      </dgm:t>
    </dgm:pt>
    <dgm:pt modelId="{B3BE1D63-3E51-4F83-A219-25CB0E6C05C4}" type="sibTrans" cxnId="{DEF433D0-E60F-472F-9428-86AADA238C6A}">
      <dgm:prSet/>
      <dgm:spPr/>
      <dgm:t>
        <a:bodyPr/>
        <a:lstStyle/>
        <a:p>
          <a:endParaRPr lang="pt-BR"/>
        </a:p>
      </dgm:t>
    </dgm:pt>
    <dgm:pt modelId="{8ADDEEB7-2409-4AED-801D-069575C0E828}" type="pres">
      <dgm:prSet presAssocID="{965D38FC-0442-4673-823A-76F4B4202D94}" presName="Name0" presStyleCnt="0">
        <dgm:presLayoutVars>
          <dgm:dir/>
          <dgm:resizeHandles val="exact"/>
        </dgm:presLayoutVars>
      </dgm:prSet>
      <dgm:spPr/>
    </dgm:pt>
    <dgm:pt modelId="{ED1CA2C9-B0C7-40A2-8548-6B564A102B04}" type="pres">
      <dgm:prSet presAssocID="{E2370007-C599-4E33-9A28-4C03F393F5F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B42699-E638-4553-8E5E-A8C88D19BF36}" type="pres">
      <dgm:prSet presAssocID="{1B9ACBB4-A754-4946-B197-4CC865893AF3}" presName="sibTrans" presStyleLbl="sibTrans2D1" presStyleIdx="0" presStyleCnt="1"/>
      <dgm:spPr/>
      <dgm:t>
        <a:bodyPr/>
        <a:lstStyle/>
        <a:p>
          <a:endParaRPr lang="pt-BR"/>
        </a:p>
      </dgm:t>
    </dgm:pt>
    <dgm:pt modelId="{367D1D8E-1867-4F9B-A944-A75035F7A027}" type="pres">
      <dgm:prSet presAssocID="{1B9ACBB4-A754-4946-B197-4CC865893AF3}" presName="connectorText" presStyleLbl="sibTrans2D1" presStyleIdx="0" presStyleCnt="1"/>
      <dgm:spPr/>
      <dgm:t>
        <a:bodyPr/>
        <a:lstStyle/>
        <a:p>
          <a:endParaRPr lang="pt-BR"/>
        </a:p>
      </dgm:t>
    </dgm:pt>
    <dgm:pt modelId="{528ED96E-F592-4B33-ADBE-A598BA381DBD}" type="pres">
      <dgm:prSet presAssocID="{80156813-D2E3-4133-AD75-26C063E65DB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F953D89-C0FE-48D4-B7D4-25633BF553A1}" type="presOf" srcId="{965D38FC-0442-4673-823A-76F4B4202D94}" destId="{8ADDEEB7-2409-4AED-801D-069575C0E828}" srcOrd="0" destOrd="0" presId="urn:microsoft.com/office/officeart/2005/8/layout/process1"/>
    <dgm:cxn modelId="{5C722EF9-577A-40B8-BC42-0FF96EF1B4DB}" srcId="{965D38FC-0442-4673-823A-76F4B4202D94}" destId="{E2370007-C599-4E33-9A28-4C03F393F5F8}" srcOrd="0" destOrd="0" parTransId="{B7C938FE-F5B5-4F1E-A2FC-E730CF163F72}" sibTransId="{1B9ACBB4-A754-4946-B197-4CC865893AF3}"/>
    <dgm:cxn modelId="{3B225EF9-645C-4091-A984-0FE0C6A6720C}" type="presOf" srcId="{80156813-D2E3-4133-AD75-26C063E65DB6}" destId="{528ED96E-F592-4B33-ADBE-A598BA381DBD}" srcOrd="0" destOrd="0" presId="urn:microsoft.com/office/officeart/2005/8/layout/process1"/>
    <dgm:cxn modelId="{F90B2ABE-E8F3-4E12-8D2B-4DD260D16F72}" type="presOf" srcId="{E2370007-C599-4E33-9A28-4C03F393F5F8}" destId="{ED1CA2C9-B0C7-40A2-8548-6B564A102B04}" srcOrd="0" destOrd="0" presId="urn:microsoft.com/office/officeart/2005/8/layout/process1"/>
    <dgm:cxn modelId="{38BA61D4-BC1B-474A-9F4E-8B4491719F89}" type="presOf" srcId="{1B9ACBB4-A754-4946-B197-4CC865893AF3}" destId="{AAB42699-E638-4553-8E5E-A8C88D19BF36}" srcOrd="0" destOrd="0" presId="urn:microsoft.com/office/officeart/2005/8/layout/process1"/>
    <dgm:cxn modelId="{F7A035F5-87F4-499A-AE3F-23F262B96B09}" type="presOf" srcId="{1B9ACBB4-A754-4946-B197-4CC865893AF3}" destId="{367D1D8E-1867-4F9B-A944-A75035F7A027}" srcOrd="1" destOrd="0" presId="urn:microsoft.com/office/officeart/2005/8/layout/process1"/>
    <dgm:cxn modelId="{DEF433D0-E60F-472F-9428-86AADA238C6A}" srcId="{965D38FC-0442-4673-823A-76F4B4202D94}" destId="{80156813-D2E3-4133-AD75-26C063E65DB6}" srcOrd="1" destOrd="0" parTransId="{C74395CB-3861-4E47-8764-74B8DFD07A68}" sibTransId="{B3BE1D63-3E51-4F83-A219-25CB0E6C05C4}"/>
    <dgm:cxn modelId="{800EEF2D-ACF3-4CC6-A0FB-C17CE0477EBE}" type="presParOf" srcId="{8ADDEEB7-2409-4AED-801D-069575C0E828}" destId="{ED1CA2C9-B0C7-40A2-8548-6B564A102B04}" srcOrd="0" destOrd="0" presId="urn:microsoft.com/office/officeart/2005/8/layout/process1"/>
    <dgm:cxn modelId="{BD44F778-F593-49CA-A7DE-544E13CC1F4C}" type="presParOf" srcId="{8ADDEEB7-2409-4AED-801D-069575C0E828}" destId="{AAB42699-E638-4553-8E5E-A8C88D19BF36}" srcOrd="1" destOrd="0" presId="urn:microsoft.com/office/officeart/2005/8/layout/process1"/>
    <dgm:cxn modelId="{DCCB7458-29E7-47F6-B1FC-4A7989D9B050}" type="presParOf" srcId="{AAB42699-E638-4553-8E5E-A8C88D19BF36}" destId="{367D1D8E-1867-4F9B-A944-A75035F7A027}" srcOrd="0" destOrd="0" presId="urn:microsoft.com/office/officeart/2005/8/layout/process1"/>
    <dgm:cxn modelId="{C925B41F-7CD9-4B78-A4DA-2041E96EBD00}" type="presParOf" srcId="{8ADDEEB7-2409-4AED-801D-069575C0E828}" destId="{528ED96E-F592-4B33-ADBE-A598BA381DB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FDA5CE-782A-4F20-9C44-075F02E6BC50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A0F1932-7D27-4AEE-9C14-68B3A97DD010}">
      <dgm:prSet phldrT="[Texto]" custT="1"/>
      <dgm:spPr/>
      <dgm:t>
        <a:bodyPr/>
        <a:lstStyle/>
        <a:p>
          <a:r>
            <a:rPr lang="pt-BR" sz="2400" b="1" dirty="0"/>
            <a:t>Política de Investimentos </a:t>
          </a:r>
          <a:r>
            <a:rPr lang="pt-BR" sz="1800" dirty="0"/>
            <a:t>(Conselho Deliberativo)</a:t>
          </a:r>
        </a:p>
      </dgm:t>
    </dgm:pt>
    <dgm:pt modelId="{AF6CCB33-F525-47FB-88E0-7374E66D8B04}" type="parTrans" cxnId="{B2E1220B-C906-4C3E-AE52-627A7153B613}">
      <dgm:prSet/>
      <dgm:spPr/>
      <dgm:t>
        <a:bodyPr/>
        <a:lstStyle/>
        <a:p>
          <a:endParaRPr lang="pt-BR"/>
        </a:p>
      </dgm:t>
    </dgm:pt>
    <dgm:pt modelId="{96B9F5F4-75F4-4044-B22E-7510BACFEAF9}" type="sibTrans" cxnId="{B2E1220B-C906-4C3E-AE52-627A7153B613}">
      <dgm:prSet/>
      <dgm:spPr/>
      <dgm:t>
        <a:bodyPr/>
        <a:lstStyle/>
        <a:p>
          <a:endParaRPr lang="pt-BR"/>
        </a:p>
      </dgm:t>
    </dgm:pt>
    <dgm:pt modelId="{0443CAEB-DCFA-405B-BDCB-D4E59E952458}">
      <dgm:prSet phldrT="[Texto]" custT="1"/>
      <dgm:spPr>
        <a:solidFill>
          <a:srgbClr val="8D7CB9"/>
        </a:solidFill>
      </dgm:spPr>
      <dgm:t>
        <a:bodyPr/>
        <a:lstStyle/>
        <a:p>
          <a:r>
            <a:rPr lang="pt-BR" sz="2400" b="1" dirty="0"/>
            <a:t>Estratégia</a:t>
          </a:r>
        </a:p>
        <a:p>
          <a:r>
            <a:rPr lang="pt-BR" sz="2500" dirty="0"/>
            <a:t> </a:t>
          </a:r>
          <a:r>
            <a:rPr lang="pt-BR" sz="1800" dirty="0"/>
            <a:t>(Comitê de Investimentos</a:t>
          </a:r>
          <a:r>
            <a:rPr lang="pt-BR" sz="800" dirty="0"/>
            <a:t> - </a:t>
          </a:r>
          <a:r>
            <a:rPr lang="pt-BR" sz="800" b="1" dirty="0"/>
            <a:t>RECOMENDAÇÃO)</a:t>
          </a:r>
        </a:p>
      </dgm:t>
    </dgm:pt>
    <dgm:pt modelId="{FEC7C28B-E1A6-4E60-A231-E2E7309CE858}" type="parTrans" cxnId="{325F4B27-0F15-4CC9-A867-6EF34568D1E5}">
      <dgm:prSet/>
      <dgm:spPr/>
      <dgm:t>
        <a:bodyPr/>
        <a:lstStyle/>
        <a:p>
          <a:endParaRPr lang="pt-BR"/>
        </a:p>
      </dgm:t>
    </dgm:pt>
    <dgm:pt modelId="{75460DC2-BDAD-41B6-B0D6-87543052687A}" type="sibTrans" cxnId="{325F4B27-0F15-4CC9-A867-6EF34568D1E5}">
      <dgm:prSet/>
      <dgm:spPr/>
      <dgm:t>
        <a:bodyPr/>
        <a:lstStyle/>
        <a:p>
          <a:endParaRPr lang="pt-BR"/>
        </a:p>
      </dgm:t>
    </dgm:pt>
    <dgm:pt modelId="{A8709F75-0CF2-4648-BCE7-8564916B3C35}">
      <dgm:prSet phldrT="[Texto]" custT="1"/>
      <dgm:spPr>
        <a:solidFill>
          <a:srgbClr val="82C284"/>
        </a:solidFill>
      </dgm:spPr>
      <dgm:t>
        <a:bodyPr/>
        <a:lstStyle/>
        <a:p>
          <a:r>
            <a:rPr lang="pt-BR" sz="2400" b="1" dirty="0"/>
            <a:t>Execução</a:t>
          </a:r>
          <a:r>
            <a:rPr lang="pt-BR" sz="2800" b="1" dirty="0"/>
            <a:t> </a:t>
          </a:r>
        </a:p>
        <a:p>
          <a:r>
            <a:rPr lang="pt-BR" sz="1800" dirty="0"/>
            <a:t>(DIRIN – Gerência de Operações)</a:t>
          </a:r>
        </a:p>
      </dgm:t>
    </dgm:pt>
    <dgm:pt modelId="{A050A03F-0B43-475B-B5E1-E4BA29BB1A69}" type="parTrans" cxnId="{6369C3E0-343F-41DD-AAC0-6A84F8E766DA}">
      <dgm:prSet/>
      <dgm:spPr/>
      <dgm:t>
        <a:bodyPr/>
        <a:lstStyle/>
        <a:p>
          <a:endParaRPr lang="pt-BR"/>
        </a:p>
      </dgm:t>
    </dgm:pt>
    <dgm:pt modelId="{040D5379-A4C6-4EB5-BA92-D1663FFFC430}" type="sibTrans" cxnId="{6369C3E0-343F-41DD-AAC0-6A84F8E766DA}">
      <dgm:prSet/>
      <dgm:spPr/>
      <dgm:t>
        <a:bodyPr/>
        <a:lstStyle/>
        <a:p>
          <a:endParaRPr lang="pt-BR"/>
        </a:p>
      </dgm:t>
    </dgm:pt>
    <dgm:pt modelId="{589A551E-11E3-4EC8-9426-039E35937FC5}">
      <dgm:prSet phldrT="[Texto]" custT="1"/>
      <dgm:spPr>
        <a:solidFill>
          <a:srgbClr val="82C284"/>
        </a:solidFill>
      </dgm:spPr>
      <dgm:t>
        <a:bodyPr/>
        <a:lstStyle/>
        <a:p>
          <a:r>
            <a:rPr lang="pt-BR" sz="2400" b="1" dirty="0"/>
            <a:t>Monitoramento e Controle </a:t>
          </a:r>
        </a:p>
        <a:p>
          <a:r>
            <a:rPr lang="pt-BR" sz="1800" dirty="0"/>
            <a:t>(DIRIN – Gerência de Controle)</a:t>
          </a:r>
        </a:p>
      </dgm:t>
    </dgm:pt>
    <dgm:pt modelId="{965A2269-C8D4-44FB-B4D9-021B3E109C81}" type="parTrans" cxnId="{F4D54029-2C7D-4086-967D-652AA4B78DA3}">
      <dgm:prSet/>
      <dgm:spPr/>
      <dgm:t>
        <a:bodyPr/>
        <a:lstStyle/>
        <a:p>
          <a:endParaRPr lang="pt-BR"/>
        </a:p>
      </dgm:t>
    </dgm:pt>
    <dgm:pt modelId="{5E65E291-F07B-4073-B5F3-379A582B5729}" type="sibTrans" cxnId="{F4D54029-2C7D-4086-967D-652AA4B78DA3}">
      <dgm:prSet/>
      <dgm:spPr/>
      <dgm:t>
        <a:bodyPr/>
        <a:lstStyle/>
        <a:p>
          <a:endParaRPr lang="pt-BR"/>
        </a:p>
      </dgm:t>
    </dgm:pt>
    <dgm:pt modelId="{66339BBE-31A5-4A35-8731-8190D4CAF2AE}" type="pres">
      <dgm:prSet presAssocID="{64FDA5CE-782A-4F20-9C44-075F02E6BC5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8E24201-B1CD-4C7E-BDE0-40AB27D7343D}" type="pres">
      <dgm:prSet presAssocID="{64FDA5CE-782A-4F20-9C44-075F02E6BC50}" presName="dummyMaxCanvas" presStyleCnt="0">
        <dgm:presLayoutVars/>
      </dgm:prSet>
      <dgm:spPr/>
    </dgm:pt>
    <dgm:pt modelId="{F4256AF6-7EDB-4256-BD6A-D1045A1200F3}" type="pres">
      <dgm:prSet presAssocID="{64FDA5CE-782A-4F20-9C44-075F02E6BC50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4C78E-5D47-4650-A93E-2E4F1F133C86}" type="pres">
      <dgm:prSet presAssocID="{64FDA5CE-782A-4F20-9C44-075F02E6BC50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9BA3F-70AE-4835-B238-A7DCB33E849D}" type="pres">
      <dgm:prSet presAssocID="{64FDA5CE-782A-4F20-9C44-075F02E6BC50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D217B9-801E-4D31-87D1-380177713D9C}" type="pres">
      <dgm:prSet presAssocID="{64FDA5CE-782A-4F20-9C44-075F02E6BC50}" presName="FourNodes_4" presStyleLbl="node1" presStyleIdx="3" presStyleCnt="4" custLinFactNeighborX="-7575" custLinFactNeighborY="27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683751-B4AB-4C58-9688-BD9DF327E76C}" type="pres">
      <dgm:prSet presAssocID="{64FDA5CE-782A-4F20-9C44-075F02E6BC50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7C431F-D619-4605-9E33-1842227B7A2D}" type="pres">
      <dgm:prSet presAssocID="{64FDA5CE-782A-4F20-9C44-075F02E6BC50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44E294-C03F-49A0-B8EB-C6D14B01B52B}" type="pres">
      <dgm:prSet presAssocID="{64FDA5CE-782A-4F20-9C44-075F02E6BC50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79FB6D-C70E-4E64-9602-4F9001EE1C8C}" type="pres">
      <dgm:prSet presAssocID="{64FDA5CE-782A-4F20-9C44-075F02E6BC50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CF3770-9FEF-44B5-9FA4-46E1E07BCE06}" type="pres">
      <dgm:prSet presAssocID="{64FDA5CE-782A-4F20-9C44-075F02E6BC50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C2F481-B9EC-45BE-AA0C-A43BCD5D4E32}" type="pres">
      <dgm:prSet presAssocID="{64FDA5CE-782A-4F20-9C44-075F02E6BC50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294C01-FA7A-4047-8DCA-DF2DD2D96920}" type="pres">
      <dgm:prSet presAssocID="{64FDA5CE-782A-4F20-9C44-075F02E6BC50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16E04C-53A4-4D04-98F4-4AB42F4532C0}" type="presOf" srcId="{64FDA5CE-782A-4F20-9C44-075F02E6BC50}" destId="{66339BBE-31A5-4A35-8731-8190D4CAF2AE}" srcOrd="0" destOrd="0" presId="urn:microsoft.com/office/officeart/2005/8/layout/vProcess5"/>
    <dgm:cxn modelId="{9DD1929A-C61A-472E-AF1B-C62F064D3C06}" type="presOf" srcId="{96B9F5F4-75F4-4044-B22E-7510BACFEAF9}" destId="{13683751-B4AB-4C58-9688-BD9DF327E76C}" srcOrd="0" destOrd="0" presId="urn:microsoft.com/office/officeart/2005/8/layout/vProcess5"/>
    <dgm:cxn modelId="{717B51F0-6D19-448D-9796-15C8C626A6A9}" type="presOf" srcId="{0443CAEB-DCFA-405B-BDCB-D4E59E952458}" destId="{ECCF3770-9FEF-44B5-9FA4-46E1E07BCE06}" srcOrd="1" destOrd="0" presId="urn:microsoft.com/office/officeart/2005/8/layout/vProcess5"/>
    <dgm:cxn modelId="{F4D54029-2C7D-4086-967D-652AA4B78DA3}" srcId="{64FDA5CE-782A-4F20-9C44-075F02E6BC50}" destId="{589A551E-11E3-4EC8-9426-039E35937FC5}" srcOrd="3" destOrd="0" parTransId="{965A2269-C8D4-44FB-B4D9-021B3E109C81}" sibTransId="{5E65E291-F07B-4073-B5F3-379A582B5729}"/>
    <dgm:cxn modelId="{B420111E-33C0-4D5A-A8CA-687A68344BD0}" type="presOf" srcId="{A8709F75-0CF2-4648-BCE7-8564916B3C35}" destId="{B4C2F481-B9EC-45BE-AA0C-A43BCD5D4E32}" srcOrd="1" destOrd="0" presId="urn:microsoft.com/office/officeart/2005/8/layout/vProcess5"/>
    <dgm:cxn modelId="{B2E1220B-C906-4C3E-AE52-627A7153B613}" srcId="{64FDA5CE-782A-4F20-9C44-075F02E6BC50}" destId="{7A0F1932-7D27-4AEE-9C14-68B3A97DD010}" srcOrd="0" destOrd="0" parTransId="{AF6CCB33-F525-47FB-88E0-7374E66D8B04}" sibTransId="{96B9F5F4-75F4-4044-B22E-7510BACFEAF9}"/>
    <dgm:cxn modelId="{6369C3E0-343F-41DD-AAC0-6A84F8E766DA}" srcId="{64FDA5CE-782A-4F20-9C44-075F02E6BC50}" destId="{A8709F75-0CF2-4648-BCE7-8564916B3C35}" srcOrd="2" destOrd="0" parTransId="{A050A03F-0B43-475B-B5E1-E4BA29BB1A69}" sibTransId="{040D5379-A4C6-4EB5-BA92-D1663FFFC430}"/>
    <dgm:cxn modelId="{CC22706B-3B20-4D9C-80D5-4B53582AF635}" type="presOf" srcId="{0443CAEB-DCFA-405B-BDCB-D4E59E952458}" destId="{9234C78E-5D47-4650-A93E-2E4F1F133C86}" srcOrd="0" destOrd="0" presId="urn:microsoft.com/office/officeart/2005/8/layout/vProcess5"/>
    <dgm:cxn modelId="{22CB715F-AD83-4434-BF3C-989CE6657DC6}" type="presOf" srcId="{589A551E-11E3-4EC8-9426-039E35937FC5}" destId="{15D217B9-801E-4D31-87D1-380177713D9C}" srcOrd="0" destOrd="0" presId="urn:microsoft.com/office/officeart/2005/8/layout/vProcess5"/>
    <dgm:cxn modelId="{245862C5-F8EE-408C-B1D9-C51066D497A0}" type="presOf" srcId="{589A551E-11E3-4EC8-9426-039E35937FC5}" destId="{B1294C01-FA7A-4047-8DCA-DF2DD2D96920}" srcOrd="1" destOrd="0" presId="urn:microsoft.com/office/officeart/2005/8/layout/vProcess5"/>
    <dgm:cxn modelId="{84829C60-914F-45A9-9CD0-DA37B5000B1F}" type="presOf" srcId="{7A0F1932-7D27-4AEE-9C14-68B3A97DD010}" destId="{0B79FB6D-C70E-4E64-9602-4F9001EE1C8C}" srcOrd="1" destOrd="0" presId="urn:microsoft.com/office/officeart/2005/8/layout/vProcess5"/>
    <dgm:cxn modelId="{27353CF4-C466-4CEF-84F5-B0E5B0AD01DC}" type="presOf" srcId="{040D5379-A4C6-4EB5-BA92-D1663FFFC430}" destId="{A344E294-C03F-49A0-B8EB-C6D14B01B52B}" srcOrd="0" destOrd="0" presId="urn:microsoft.com/office/officeart/2005/8/layout/vProcess5"/>
    <dgm:cxn modelId="{CC4F18E9-BFC1-47F7-AE0B-9583B904006B}" type="presOf" srcId="{A8709F75-0CF2-4648-BCE7-8564916B3C35}" destId="{28F9BA3F-70AE-4835-B238-A7DCB33E849D}" srcOrd="0" destOrd="0" presId="urn:microsoft.com/office/officeart/2005/8/layout/vProcess5"/>
    <dgm:cxn modelId="{EC45657E-D3FD-42F1-9822-AF4311A65059}" type="presOf" srcId="{75460DC2-BDAD-41B6-B0D6-87543052687A}" destId="{1B7C431F-D619-4605-9E33-1842227B7A2D}" srcOrd="0" destOrd="0" presId="urn:microsoft.com/office/officeart/2005/8/layout/vProcess5"/>
    <dgm:cxn modelId="{E1695B2E-C235-41FF-9F30-10EA860C8D09}" type="presOf" srcId="{7A0F1932-7D27-4AEE-9C14-68B3A97DD010}" destId="{F4256AF6-7EDB-4256-BD6A-D1045A1200F3}" srcOrd="0" destOrd="0" presId="urn:microsoft.com/office/officeart/2005/8/layout/vProcess5"/>
    <dgm:cxn modelId="{325F4B27-0F15-4CC9-A867-6EF34568D1E5}" srcId="{64FDA5CE-782A-4F20-9C44-075F02E6BC50}" destId="{0443CAEB-DCFA-405B-BDCB-D4E59E952458}" srcOrd="1" destOrd="0" parTransId="{FEC7C28B-E1A6-4E60-A231-E2E7309CE858}" sibTransId="{75460DC2-BDAD-41B6-B0D6-87543052687A}"/>
    <dgm:cxn modelId="{34C3BAD5-7C93-4FDD-BAA5-29DBB6F6133C}" type="presParOf" srcId="{66339BBE-31A5-4A35-8731-8190D4CAF2AE}" destId="{E8E24201-B1CD-4C7E-BDE0-40AB27D7343D}" srcOrd="0" destOrd="0" presId="urn:microsoft.com/office/officeart/2005/8/layout/vProcess5"/>
    <dgm:cxn modelId="{C6E7C6B0-C6ED-4C3F-A9D4-B608279A69B2}" type="presParOf" srcId="{66339BBE-31A5-4A35-8731-8190D4CAF2AE}" destId="{F4256AF6-7EDB-4256-BD6A-D1045A1200F3}" srcOrd="1" destOrd="0" presId="urn:microsoft.com/office/officeart/2005/8/layout/vProcess5"/>
    <dgm:cxn modelId="{C205E65C-E175-4024-8781-6D91E62FE61B}" type="presParOf" srcId="{66339BBE-31A5-4A35-8731-8190D4CAF2AE}" destId="{9234C78E-5D47-4650-A93E-2E4F1F133C86}" srcOrd="2" destOrd="0" presId="urn:microsoft.com/office/officeart/2005/8/layout/vProcess5"/>
    <dgm:cxn modelId="{2EA208EA-4B65-4FEC-8FC6-956E2EB7B583}" type="presParOf" srcId="{66339BBE-31A5-4A35-8731-8190D4CAF2AE}" destId="{28F9BA3F-70AE-4835-B238-A7DCB33E849D}" srcOrd="3" destOrd="0" presId="urn:microsoft.com/office/officeart/2005/8/layout/vProcess5"/>
    <dgm:cxn modelId="{61FDE378-B660-44BA-87F8-8A31938AA094}" type="presParOf" srcId="{66339BBE-31A5-4A35-8731-8190D4CAF2AE}" destId="{15D217B9-801E-4D31-87D1-380177713D9C}" srcOrd="4" destOrd="0" presId="urn:microsoft.com/office/officeart/2005/8/layout/vProcess5"/>
    <dgm:cxn modelId="{42CA7679-F7FD-49D6-8AFB-B28634F9F26C}" type="presParOf" srcId="{66339BBE-31A5-4A35-8731-8190D4CAF2AE}" destId="{13683751-B4AB-4C58-9688-BD9DF327E76C}" srcOrd="5" destOrd="0" presId="urn:microsoft.com/office/officeart/2005/8/layout/vProcess5"/>
    <dgm:cxn modelId="{C97416AB-6BEA-4F44-A38B-1CE41DF8D6B3}" type="presParOf" srcId="{66339BBE-31A5-4A35-8731-8190D4CAF2AE}" destId="{1B7C431F-D619-4605-9E33-1842227B7A2D}" srcOrd="6" destOrd="0" presId="urn:microsoft.com/office/officeart/2005/8/layout/vProcess5"/>
    <dgm:cxn modelId="{F74649C6-88ED-47E4-B3E8-DFF6F5917646}" type="presParOf" srcId="{66339BBE-31A5-4A35-8731-8190D4CAF2AE}" destId="{A344E294-C03F-49A0-B8EB-C6D14B01B52B}" srcOrd="7" destOrd="0" presId="urn:microsoft.com/office/officeart/2005/8/layout/vProcess5"/>
    <dgm:cxn modelId="{5745042D-4653-4239-B531-A0E7FA67E80A}" type="presParOf" srcId="{66339BBE-31A5-4A35-8731-8190D4CAF2AE}" destId="{0B79FB6D-C70E-4E64-9602-4F9001EE1C8C}" srcOrd="8" destOrd="0" presId="urn:microsoft.com/office/officeart/2005/8/layout/vProcess5"/>
    <dgm:cxn modelId="{74AC94C1-D9A1-42A2-990A-0A2735D5DAD2}" type="presParOf" srcId="{66339BBE-31A5-4A35-8731-8190D4CAF2AE}" destId="{ECCF3770-9FEF-44B5-9FA4-46E1E07BCE06}" srcOrd="9" destOrd="0" presId="urn:microsoft.com/office/officeart/2005/8/layout/vProcess5"/>
    <dgm:cxn modelId="{7FF17397-C68E-41EB-B2E2-18DAE7484517}" type="presParOf" srcId="{66339BBE-31A5-4A35-8731-8190D4CAF2AE}" destId="{B4C2F481-B9EC-45BE-AA0C-A43BCD5D4E32}" srcOrd="10" destOrd="0" presId="urn:microsoft.com/office/officeart/2005/8/layout/vProcess5"/>
    <dgm:cxn modelId="{321B795E-EFD6-45F2-B331-4392F89690FF}" type="presParOf" srcId="{66339BBE-31A5-4A35-8731-8190D4CAF2AE}" destId="{B1294C01-FA7A-4047-8DCA-DF2DD2D9692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61647B-0BB9-4211-A966-13C3A355625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BB93A2D-4659-43AF-A5B4-D1DB3B47973C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1" u="sng" dirty="0"/>
            <a:t>REQUISITOS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dirty="0"/>
        </a:p>
      </dgm:t>
    </dgm:pt>
    <dgm:pt modelId="{4D8AC6D6-49B8-4453-AA33-ACFAB626B219}" type="parTrans" cxnId="{27CEE12F-80B5-49F1-B4F1-E3C12370918D}">
      <dgm:prSet/>
      <dgm:spPr/>
      <dgm:t>
        <a:bodyPr/>
        <a:lstStyle/>
        <a:p>
          <a:endParaRPr lang="pt-BR" sz="1200"/>
        </a:p>
      </dgm:t>
    </dgm:pt>
    <dgm:pt modelId="{4E41E554-C9FF-4165-944F-B047215C8543}" type="sibTrans" cxnId="{27CEE12F-80B5-49F1-B4F1-E3C12370918D}">
      <dgm:prSet/>
      <dgm:spPr/>
      <dgm:t>
        <a:bodyPr/>
        <a:lstStyle/>
        <a:p>
          <a:endParaRPr lang="pt-BR" sz="1200"/>
        </a:p>
      </dgm:t>
    </dgm:pt>
    <dgm:pt modelId="{9F62E576-C546-4808-B81A-F670E288B30B}">
      <dgm:prSet phldrT="[Texto]" custT="1"/>
      <dgm:spPr/>
      <dgm:t>
        <a:bodyPr/>
        <a:lstStyle/>
        <a:p>
          <a:r>
            <a:rPr lang="pt-BR" sz="1200" dirty="0"/>
            <a:t>Observância aos limites 4661CMN</a:t>
          </a:r>
        </a:p>
      </dgm:t>
    </dgm:pt>
    <dgm:pt modelId="{E9DAB95D-7B6B-4ACC-9999-281BA65C6EA3}" type="parTrans" cxnId="{FBEB6058-5BF6-40AF-9D8F-5109FEDAB9BC}">
      <dgm:prSet/>
      <dgm:spPr/>
      <dgm:t>
        <a:bodyPr/>
        <a:lstStyle/>
        <a:p>
          <a:endParaRPr lang="pt-BR" sz="1200"/>
        </a:p>
      </dgm:t>
    </dgm:pt>
    <dgm:pt modelId="{A7F3B05A-4D7D-4CA6-8790-CCA9A9319390}" type="sibTrans" cxnId="{FBEB6058-5BF6-40AF-9D8F-5109FEDAB9BC}">
      <dgm:prSet/>
      <dgm:spPr/>
      <dgm:t>
        <a:bodyPr/>
        <a:lstStyle/>
        <a:p>
          <a:endParaRPr lang="pt-BR" sz="1200"/>
        </a:p>
      </dgm:t>
    </dgm:pt>
    <dgm:pt modelId="{B73ACB3C-7003-41F7-B1F1-1438680C55CE}">
      <dgm:prSet phldrT="[Texto]" custT="1"/>
      <dgm:spPr/>
      <dgm:t>
        <a:bodyPr/>
        <a:lstStyle/>
        <a:p>
          <a:r>
            <a:rPr lang="pt-BR" sz="1200" dirty="0"/>
            <a:t> Cenário Macroeconômico</a:t>
          </a:r>
        </a:p>
      </dgm:t>
    </dgm:pt>
    <dgm:pt modelId="{4EFA4CC8-5D5F-42C2-B537-F12FC1ECCA64}" type="parTrans" cxnId="{A5EBC0BA-B8B4-42F6-8BA0-969B19FC5C28}">
      <dgm:prSet/>
      <dgm:spPr/>
      <dgm:t>
        <a:bodyPr/>
        <a:lstStyle/>
        <a:p>
          <a:endParaRPr lang="pt-BR" sz="1200"/>
        </a:p>
      </dgm:t>
    </dgm:pt>
    <dgm:pt modelId="{D2122679-FA09-45C5-9F78-423D233B6E72}" type="sibTrans" cxnId="{A5EBC0BA-B8B4-42F6-8BA0-969B19FC5C28}">
      <dgm:prSet/>
      <dgm:spPr/>
      <dgm:t>
        <a:bodyPr/>
        <a:lstStyle/>
        <a:p>
          <a:endParaRPr lang="pt-BR" sz="1200"/>
        </a:p>
      </dgm:t>
    </dgm:pt>
    <dgm:pt modelId="{7B374DB6-DC5E-491C-89A9-4D84B85FABE5}">
      <dgm:prSet phldrT="[Texto]" custT="1"/>
      <dgm:spPr/>
      <dgm:t>
        <a:bodyPr/>
        <a:lstStyle/>
        <a:p>
          <a:r>
            <a:rPr lang="pt-BR" sz="1200" b="1" u="sng" dirty="0"/>
            <a:t>POLÍTICA DE INVESTIMENTOS E  ALÇADAS DE DECISÃO</a:t>
          </a:r>
        </a:p>
      </dgm:t>
    </dgm:pt>
    <dgm:pt modelId="{1CE99709-8531-4499-A53C-5B541BCC376F}" type="parTrans" cxnId="{7E9D4665-0F0E-4421-876D-1FB09D5993C6}">
      <dgm:prSet/>
      <dgm:spPr/>
      <dgm:t>
        <a:bodyPr/>
        <a:lstStyle/>
        <a:p>
          <a:endParaRPr lang="pt-BR" sz="1200"/>
        </a:p>
      </dgm:t>
    </dgm:pt>
    <dgm:pt modelId="{991935D5-B54B-48F8-9907-E662780A3139}" type="sibTrans" cxnId="{7E9D4665-0F0E-4421-876D-1FB09D5993C6}">
      <dgm:prSet/>
      <dgm:spPr/>
      <dgm:t>
        <a:bodyPr/>
        <a:lstStyle/>
        <a:p>
          <a:endParaRPr lang="pt-BR" sz="1200"/>
        </a:p>
      </dgm:t>
    </dgm:pt>
    <dgm:pt modelId="{03B633AC-0EB8-4776-B5B4-712285FCD017}">
      <dgm:prSet phldrT="[Texto]" custT="1"/>
      <dgm:spPr/>
      <dgm:t>
        <a:bodyPr/>
        <a:lstStyle/>
        <a:p>
          <a:r>
            <a:rPr lang="pt-BR" sz="1200" dirty="0"/>
            <a:t> Participação dos Comitês</a:t>
          </a:r>
        </a:p>
      </dgm:t>
    </dgm:pt>
    <dgm:pt modelId="{97375063-C399-49FC-9E8B-8C347D278DE1}" type="parTrans" cxnId="{01020F68-4AF5-489F-A38D-7A674AE5C038}">
      <dgm:prSet/>
      <dgm:spPr/>
      <dgm:t>
        <a:bodyPr/>
        <a:lstStyle/>
        <a:p>
          <a:endParaRPr lang="pt-BR" sz="1200"/>
        </a:p>
      </dgm:t>
    </dgm:pt>
    <dgm:pt modelId="{F93355C5-196A-4ECF-B25C-F668C65FD92D}" type="sibTrans" cxnId="{01020F68-4AF5-489F-A38D-7A674AE5C038}">
      <dgm:prSet/>
      <dgm:spPr/>
      <dgm:t>
        <a:bodyPr/>
        <a:lstStyle/>
        <a:p>
          <a:endParaRPr lang="pt-BR" sz="1200"/>
        </a:p>
      </dgm:t>
    </dgm:pt>
    <dgm:pt modelId="{4445E942-838E-4095-A306-F784D962D0DD}">
      <dgm:prSet phldrT="[Texto]" custT="1"/>
      <dgm:spPr/>
      <dgm:t>
        <a:bodyPr/>
        <a:lstStyle/>
        <a:p>
          <a:r>
            <a:rPr lang="pt-BR" sz="1200" dirty="0"/>
            <a:t>Política de Alçadas</a:t>
          </a:r>
        </a:p>
      </dgm:t>
    </dgm:pt>
    <dgm:pt modelId="{0289C5C6-4B2C-4BED-9DA0-AFCB38C2F264}" type="parTrans" cxnId="{F338B171-0A6E-4F29-B584-8991A2E6E4F3}">
      <dgm:prSet/>
      <dgm:spPr/>
      <dgm:t>
        <a:bodyPr/>
        <a:lstStyle/>
        <a:p>
          <a:endParaRPr lang="pt-BR" sz="1200"/>
        </a:p>
      </dgm:t>
    </dgm:pt>
    <dgm:pt modelId="{47A7DF19-EEEB-48C4-B45D-4B35FA8271EB}" type="sibTrans" cxnId="{F338B171-0A6E-4F29-B584-8991A2E6E4F3}">
      <dgm:prSet/>
      <dgm:spPr/>
      <dgm:t>
        <a:bodyPr/>
        <a:lstStyle/>
        <a:p>
          <a:endParaRPr lang="pt-BR" sz="1200"/>
        </a:p>
      </dgm:t>
    </dgm:pt>
    <dgm:pt modelId="{8AA728F0-1C00-4E0B-B5D6-4F601827F6A0}">
      <dgm:prSet phldrT="[Texto]" custT="1"/>
      <dgm:spPr/>
      <dgm:t>
        <a:bodyPr/>
        <a:lstStyle/>
        <a:p>
          <a:r>
            <a:rPr lang="pt-BR" sz="1200" b="1" u="sng" dirty="0"/>
            <a:t>ANÁLISE DE RISCOS</a:t>
          </a:r>
        </a:p>
      </dgm:t>
    </dgm:pt>
    <dgm:pt modelId="{17273EBA-8F6A-4693-B6BC-7EA7321F59D7}" type="parTrans" cxnId="{2C73B060-FB25-4FD7-923B-2B69B2E7E317}">
      <dgm:prSet/>
      <dgm:spPr/>
      <dgm:t>
        <a:bodyPr/>
        <a:lstStyle/>
        <a:p>
          <a:endParaRPr lang="pt-BR" sz="1200"/>
        </a:p>
      </dgm:t>
    </dgm:pt>
    <dgm:pt modelId="{7D2CD061-9C72-4EF5-A10B-EDEA864FE3E3}" type="sibTrans" cxnId="{2C73B060-FB25-4FD7-923B-2B69B2E7E317}">
      <dgm:prSet/>
      <dgm:spPr/>
      <dgm:t>
        <a:bodyPr/>
        <a:lstStyle/>
        <a:p>
          <a:endParaRPr lang="pt-BR" sz="1200"/>
        </a:p>
      </dgm:t>
    </dgm:pt>
    <dgm:pt modelId="{A5AE31F0-7D03-426A-8D0B-5AD3273A50AD}">
      <dgm:prSet phldrT="[Texto]" custT="1"/>
      <dgm:spPr/>
      <dgm:t>
        <a:bodyPr/>
        <a:lstStyle/>
        <a:p>
          <a:r>
            <a:rPr lang="pt-BR" sz="1200" i="1" dirty="0"/>
            <a:t>Rating</a:t>
          </a:r>
          <a:r>
            <a:rPr lang="pt-BR" sz="1200" dirty="0"/>
            <a:t> como suporte</a:t>
          </a:r>
        </a:p>
      </dgm:t>
    </dgm:pt>
    <dgm:pt modelId="{C5EC4CB3-EB41-4157-80C1-2F5E6107A121}" type="parTrans" cxnId="{A9731607-8685-4ACE-9A69-EFB8575771A2}">
      <dgm:prSet/>
      <dgm:spPr/>
      <dgm:t>
        <a:bodyPr/>
        <a:lstStyle/>
        <a:p>
          <a:endParaRPr lang="pt-BR" sz="1200"/>
        </a:p>
      </dgm:t>
    </dgm:pt>
    <dgm:pt modelId="{11628EF5-0F91-4642-B0C4-B35783464D8D}" type="sibTrans" cxnId="{A9731607-8685-4ACE-9A69-EFB8575771A2}">
      <dgm:prSet/>
      <dgm:spPr/>
      <dgm:t>
        <a:bodyPr/>
        <a:lstStyle/>
        <a:p>
          <a:endParaRPr lang="pt-BR" sz="1200"/>
        </a:p>
      </dgm:t>
    </dgm:pt>
    <dgm:pt modelId="{28052EBC-49FF-4743-BC01-7094D49C34C9}">
      <dgm:prSet phldrT="[Texto]" custT="1"/>
      <dgm:spPr/>
      <dgm:t>
        <a:bodyPr/>
        <a:lstStyle/>
        <a:p>
          <a:r>
            <a:rPr lang="pt-BR" sz="1200" dirty="0"/>
            <a:t>Riscos: mercado; liquidez; crédito; operacional</a:t>
          </a:r>
        </a:p>
      </dgm:t>
    </dgm:pt>
    <dgm:pt modelId="{F8AB643D-C2EF-49D2-A980-122A3AAB0271}" type="parTrans" cxnId="{4FB58246-65B7-4B60-810D-544BF69EC48F}">
      <dgm:prSet/>
      <dgm:spPr/>
      <dgm:t>
        <a:bodyPr/>
        <a:lstStyle/>
        <a:p>
          <a:endParaRPr lang="pt-BR" sz="1200"/>
        </a:p>
      </dgm:t>
    </dgm:pt>
    <dgm:pt modelId="{35BB8937-0B40-4EBA-909D-176CFF75A61E}" type="sibTrans" cxnId="{4FB58246-65B7-4B60-810D-544BF69EC48F}">
      <dgm:prSet/>
      <dgm:spPr/>
      <dgm:t>
        <a:bodyPr/>
        <a:lstStyle/>
        <a:p>
          <a:endParaRPr lang="pt-BR" sz="1200"/>
        </a:p>
      </dgm:t>
    </dgm:pt>
    <dgm:pt modelId="{7A5A3914-16F6-4EDF-BD64-79EE4A543172}">
      <dgm:prSet phldrT="[Texto]" custT="1"/>
      <dgm:spPr/>
      <dgm:t>
        <a:bodyPr/>
        <a:lstStyle/>
        <a:p>
          <a:r>
            <a:rPr lang="pt-BR" sz="1200" dirty="0"/>
            <a:t>Documentação     (Nota Técnica)</a:t>
          </a:r>
        </a:p>
      </dgm:t>
    </dgm:pt>
    <dgm:pt modelId="{48A999B0-33E0-4EEC-BACE-A171C49EB3A2}" type="parTrans" cxnId="{0B3BB6E1-9832-40CD-AF56-5538332A2BA3}">
      <dgm:prSet/>
      <dgm:spPr/>
      <dgm:t>
        <a:bodyPr/>
        <a:lstStyle/>
        <a:p>
          <a:endParaRPr lang="pt-BR" sz="1200"/>
        </a:p>
      </dgm:t>
    </dgm:pt>
    <dgm:pt modelId="{29BB0690-C29E-4165-9E59-C4A3F82839C5}" type="sibTrans" cxnId="{0B3BB6E1-9832-40CD-AF56-5538332A2BA3}">
      <dgm:prSet/>
      <dgm:spPr/>
      <dgm:t>
        <a:bodyPr/>
        <a:lstStyle/>
        <a:p>
          <a:endParaRPr lang="pt-BR" sz="1200"/>
        </a:p>
      </dgm:t>
    </dgm:pt>
    <dgm:pt modelId="{A352D675-E5F6-4C99-874F-C059E8A8304D}">
      <dgm:prSet phldrT="[Texto]" custT="1"/>
      <dgm:spPr/>
      <dgm:t>
        <a:bodyPr/>
        <a:lstStyle/>
        <a:p>
          <a:r>
            <a:rPr lang="pt-BR" sz="1200" dirty="0"/>
            <a:t>Avaliação de Conflitos de Interesses</a:t>
          </a:r>
        </a:p>
      </dgm:t>
    </dgm:pt>
    <dgm:pt modelId="{B93E3DC4-A388-4C39-BD0E-D13D4B276A45}" type="parTrans" cxnId="{8FBCA6B5-A951-4A4F-97F6-ECCBEBC7C1DA}">
      <dgm:prSet/>
      <dgm:spPr/>
      <dgm:t>
        <a:bodyPr/>
        <a:lstStyle/>
        <a:p>
          <a:endParaRPr lang="pt-BR" sz="1200"/>
        </a:p>
      </dgm:t>
    </dgm:pt>
    <dgm:pt modelId="{5E84C644-E444-42B0-A62D-367625110C94}" type="sibTrans" cxnId="{8FBCA6B5-A951-4A4F-97F6-ECCBEBC7C1DA}">
      <dgm:prSet/>
      <dgm:spPr/>
      <dgm:t>
        <a:bodyPr/>
        <a:lstStyle/>
        <a:p>
          <a:endParaRPr lang="pt-BR" sz="1200"/>
        </a:p>
      </dgm:t>
    </dgm:pt>
    <dgm:pt modelId="{BF688E0B-3E47-4C24-A19C-5EFB2F5C67CF}">
      <dgm:prSet phldrT="[Texto]" custT="1"/>
      <dgm:spPr/>
      <dgm:t>
        <a:bodyPr/>
        <a:lstStyle/>
        <a:p>
          <a:r>
            <a:rPr lang="pt-BR" sz="1200" dirty="0"/>
            <a:t>Segregação de Funções </a:t>
          </a:r>
        </a:p>
      </dgm:t>
    </dgm:pt>
    <dgm:pt modelId="{003E99FF-7DDF-489A-99E0-3E83DB464967}" type="parTrans" cxnId="{086ECE6E-36FC-442F-8EAE-68B8616A2759}">
      <dgm:prSet/>
      <dgm:spPr/>
      <dgm:t>
        <a:bodyPr/>
        <a:lstStyle/>
        <a:p>
          <a:endParaRPr lang="pt-BR" sz="1200"/>
        </a:p>
      </dgm:t>
    </dgm:pt>
    <dgm:pt modelId="{97DAA63F-40B5-4D06-B636-4E98AEC4B86E}" type="sibTrans" cxnId="{086ECE6E-36FC-442F-8EAE-68B8616A2759}">
      <dgm:prSet/>
      <dgm:spPr/>
      <dgm:t>
        <a:bodyPr/>
        <a:lstStyle/>
        <a:p>
          <a:endParaRPr lang="pt-BR" sz="1200"/>
        </a:p>
      </dgm:t>
    </dgm:pt>
    <dgm:pt modelId="{6B14E155-9CB2-40C4-89BB-F9A2857FE6DD}">
      <dgm:prSet phldrT="[Texto]" custT="1"/>
      <dgm:spPr/>
      <dgm:t>
        <a:bodyPr/>
        <a:lstStyle/>
        <a:p>
          <a:r>
            <a:rPr lang="pt-BR" sz="1200" dirty="0"/>
            <a:t>ALM</a:t>
          </a:r>
        </a:p>
      </dgm:t>
    </dgm:pt>
    <dgm:pt modelId="{AF421EC8-BBA1-490B-B683-1D5A799D2009}" type="parTrans" cxnId="{9940B191-442C-4E9E-BE1E-8DA9845C8A85}">
      <dgm:prSet/>
      <dgm:spPr/>
      <dgm:t>
        <a:bodyPr/>
        <a:lstStyle/>
        <a:p>
          <a:endParaRPr lang="pt-BR" sz="1200"/>
        </a:p>
      </dgm:t>
    </dgm:pt>
    <dgm:pt modelId="{798C801E-73AB-46C1-A6DE-BD1AD0DB7338}" type="sibTrans" cxnId="{9940B191-442C-4E9E-BE1E-8DA9845C8A85}">
      <dgm:prSet/>
      <dgm:spPr/>
      <dgm:t>
        <a:bodyPr/>
        <a:lstStyle/>
        <a:p>
          <a:endParaRPr lang="pt-BR" sz="1200"/>
        </a:p>
      </dgm:t>
    </dgm:pt>
    <dgm:pt modelId="{6EFD7481-69DC-43B1-A4A9-1F754AE37FED}">
      <dgm:prSet phldrT="[Texto]" custT="1"/>
      <dgm:spPr/>
      <dgm:t>
        <a:bodyPr/>
        <a:lstStyle/>
        <a:p>
          <a:r>
            <a:rPr lang="pt-BR" sz="1200" dirty="0"/>
            <a:t>Avaliação </a:t>
          </a:r>
          <a:r>
            <a:rPr lang="pt-BR" sz="1200" i="1" dirty="0"/>
            <a:t>ex-ante</a:t>
          </a:r>
        </a:p>
      </dgm:t>
    </dgm:pt>
    <dgm:pt modelId="{97199FCC-DD8C-4446-AB62-B57B9E072B74}" type="parTrans" cxnId="{7E1BAA78-4616-40B4-B668-99E945A1370B}">
      <dgm:prSet/>
      <dgm:spPr/>
      <dgm:t>
        <a:bodyPr/>
        <a:lstStyle/>
        <a:p>
          <a:endParaRPr lang="pt-BR" sz="1200"/>
        </a:p>
      </dgm:t>
    </dgm:pt>
    <dgm:pt modelId="{09380B6F-F8D6-4B49-B09D-2A32B538E601}" type="sibTrans" cxnId="{7E1BAA78-4616-40B4-B668-99E945A1370B}">
      <dgm:prSet/>
      <dgm:spPr/>
      <dgm:t>
        <a:bodyPr/>
        <a:lstStyle/>
        <a:p>
          <a:endParaRPr lang="pt-BR" sz="1200"/>
        </a:p>
      </dgm:t>
    </dgm:pt>
    <dgm:pt modelId="{CDA37B0E-44ED-40F6-AFF6-7669945333CD}">
      <dgm:prSet phldrT="[Texto]" custT="1"/>
      <dgm:spPr/>
      <dgm:t>
        <a:bodyPr/>
        <a:lstStyle/>
        <a:p>
          <a:r>
            <a:rPr lang="pt-BR" sz="1200" dirty="0"/>
            <a:t>Risco de Imagem</a:t>
          </a:r>
        </a:p>
      </dgm:t>
    </dgm:pt>
    <dgm:pt modelId="{BF9F03FC-9A61-4918-88B6-40155CB91D01}" type="parTrans" cxnId="{C105A2EC-6F43-41AE-9A9B-3CEA8DFDFBF7}">
      <dgm:prSet/>
      <dgm:spPr/>
      <dgm:t>
        <a:bodyPr/>
        <a:lstStyle/>
        <a:p>
          <a:endParaRPr lang="pt-BR" sz="1200"/>
        </a:p>
      </dgm:t>
    </dgm:pt>
    <dgm:pt modelId="{88380944-A016-4312-8AEE-51C0FF74FF40}" type="sibTrans" cxnId="{C105A2EC-6F43-41AE-9A9B-3CEA8DFDFBF7}">
      <dgm:prSet/>
      <dgm:spPr/>
      <dgm:t>
        <a:bodyPr/>
        <a:lstStyle/>
        <a:p>
          <a:endParaRPr lang="pt-BR" sz="1200"/>
        </a:p>
      </dgm:t>
    </dgm:pt>
    <dgm:pt modelId="{DBDF780B-A164-47A6-82CE-59E02F630A61}">
      <dgm:prSet custT="1"/>
      <dgm:spPr/>
      <dgm:t>
        <a:bodyPr/>
        <a:lstStyle/>
        <a:p>
          <a:r>
            <a:rPr lang="pt-BR" sz="1200" b="1" u="sng" dirty="0"/>
            <a:t>OPERAÇÃO</a:t>
          </a:r>
        </a:p>
        <a:p>
          <a:endParaRPr lang="pt-BR" sz="1200" dirty="0"/>
        </a:p>
        <a:p>
          <a:r>
            <a:rPr lang="pt-BR" sz="1200" dirty="0"/>
            <a:t>Mesa  c/gravação</a:t>
          </a:r>
        </a:p>
        <a:p>
          <a:endParaRPr lang="pt-BR" sz="1200" dirty="0"/>
        </a:p>
        <a:p>
          <a:r>
            <a:rPr lang="pt-BR" sz="1200" dirty="0"/>
            <a:t>Seleção dos ativos financeiros</a:t>
          </a:r>
        </a:p>
        <a:p>
          <a:endParaRPr lang="pt-BR" sz="1200" dirty="0"/>
        </a:p>
        <a:p>
          <a:r>
            <a:rPr lang="pt-BR" sz="1200" dirty="0"/>
            <a:t>Plataforma eletrônica</a:t>
          </a:r>
        </a:p>
        <a:p>
          <a:endParaRPr lang="pt-BR" sz="1200" dirty="0"/>
        </a:p>
        <a:p>
          <a:r>
            <a:rPr lang="pt-BR" sz="1200" dirty="0" err="1"/>
            <a:t>Rastreável</a:t>
          </a:r>
          <a:endParaRPr lang="pt-BR" sz="1200" dirty="0"/>
        </a:p>
        <a:p>
          <a:endParaRPr lang="pt-BR" sz="1200" dirty="0"/>
        </a:p>
        <a:p>
          <a:r>
            <a:rPr lang="pt-BR" sz="1200" dirty="0"/>
            <a:t>Gestão do Portfólio</a:t>
          </a:r>
        </a:p>
        <a:p>
          <a:endParaRPr lang="pt-BR" sz="1200" dirty="0"/>
        </a:p>
        <a:p>
          <a:r>
            <a:rPr lang="pt-BR" sz="1200" dirty="0"/>
            <a:t>Túnel da ANBIMA</a:t>
          </a:r>
        </a:p>
      </dgm:t>
    </dgm:pt>
    <dgm:pt modelId="{3EA771BF-2408-429E-A662-5153B33F1A6B}" type="parTrans" cxnId="{08733DC4-E178-4DC3-B07E-64EE397A7651}">
      <dgm:prSet/>
      <dgm:spPr/>
      <dgm:t>
        <a:bodyPr/>
        <a:lstStyle/>
        <a:p>
          <a:endParaRPr lang="pt-BR" sz="1200"/>
        </a:p>
      </dgm:t>
    </dgm:pt>
    <dgm:pt modelId="{DD09E1D9-3A10-4716-A535-72E25EFE627F}" type="sibTrans" cxnId="{08733DC4-E178-4DC3-B07E-64EE397A7651}">
      <dgm:prSet/>
      <dgm:spPr/>
      <dgm:t>
        <a:bodyPr/>
        <a:lstStyle/>
        <a:p>
          <a:endParaRPr lang="pt-BR" sz="1200"/>
        </a:p>
      </dgm:t>
    </dgm:pt>
    <dgm:pt modelId="{F104C057-FBCA-4030-8C93-CC771B02E15E}">
      <dgm:prSet custT="1"/>
      <dgm:spPr/>
      <dgm:t>
        <a:bodyPr/>
        <a:lstStyle/>
        <a:p>
          <a:r>
            <a:rPr lang="pt-BR" sz="1200" b="1" u="sng" dirty="0"/>
            <a:t>MONITORAMENTO E CONTROLE </a:t>
          </a:r>
        </a:p>
        <a:p>
          <a:r>
            <a:rPr lang="pt-BR" sz="1200" dirty="0"/>
            <a:t>Acompanhamento Diário das Operações</a:t>
          </a:r>
        </a:p>
        <a:p>
          <a:endParaRPr lang="pt-BR" sz="1200" dirty="0"/>
        </a:p>
        <a:p>
          <a:r>
            <a:rPr lang="pt-BR" sz="1200" dirty="0"/>
            <a:t>Custódia</a:t>
          </a:r>
        </a:p>
        <a:p>
          <a:endParaRPr lang="pt-BR" sz="1200" dirty="0"/>
        </a:p>
        <a:p>
          <a:r>
            <a:rPr lang="pt-BR" sz="1200" dirty="0"/>
            <a:t>Relatório dos Ativos Financeiros (site)</a:t>
          </a:r>
        </a:p>
        <a:p>
          <a:endParaRPr lang="pt-BR" sz="1200" dirty="0"/>
        </a:p>
        <a:p>
          <a:r>
            <a:rPr lang="pt-BR" sz="1200" dirty="0"/>
            <a:t>Controle pelo CF</a:t>
          </a:r>
        </a:p>
        <a:p>
          <a:endParaRPr lang="pt-BR" sz="1200" dirty="0"/>
        </a:p>
        <a:p>
          <a:endParaRPr lang="pt-BR" sz="1200" dirty="0"/>
        </a:p>
        <a:p>
          <a:endParaRPr lang="pt-BR" sz="1200" dirty="0"/>
        </a:p>
      </dgm:t>
    </dgm:pt>
    <dgm:pt modelId="{C76E71C2-0D21-4916-BB5B-1B718E15237F}" type="parTrans" cxnId="{A526BBA7-78D5-4665-987D-95B04DBA0CEA}">
      <dgm:prSet/>
      <dgm:spPr/>
      <dgm:t>
        <a:bodyPr/>
        <a:lstStyle/>
        <a:p>
          <a:endParaRPr lang="pt-BR" sz="1200"/>
        </a:p>
      </dgm:t>
    </dgm:pt>
    <dgm:pt modelId="{580EEA36-338D-45A1-9A83-CF88F64059A3}" type="sibTrans" cxnId="{A526BBA7-78D5-4665-987D-95B04DBA0CEA}">
      <dgm:prSet/>
      <dgm:spPr/>
      <dgm:t>
        <a:bodyPr/>
        <a:lstStyle/>
        <a:p>
          <a:endParaRPr lang="pt-BR" sz="1200"/>
        </a:p>
      </dgm:t>
    </dgm:pt>
    <dgm:pt modelId="{BDB11603-173B-438B-B386-FEA46D4B90B9}">
      <dgm:prSet phldrT="[Texto]" custT="1"/>
      <dgm:spPr/>
      <dgm:t>
        <a:bodyPr/>
        <a:lstStyle/>
        <a:p>
          <a:endParaRPr lang="pt-BR" sz="1200" dirty="0"/>
        </a:p>
      </dgm:t>
    </dgm:pt>
    <dgm:pt modelId="{D8837418-F13C-406A-A8DE-8F5594F2E1B7}" type="parTrans" cxnId="{32E940E5-953B-4580-A2AF-CA1CD65C9C14}">
      <dgm:prSet/>
      <dgm:spPr/>
      <dgm:t>
        <a:bodyPr/>
        <a:lstStyle/>
        <a:p>
          <a:endParaRPr lang="pt-BR" sz="1200"/>
        </a:p>
      </dgm:t>
    </dgm:pt>
    <dgm:pt modelId="{33A89CB1-0BD5-4884-9357-E740CD351AF4}" type="sibTrans" cxnId="{32E940E5-953B-4580-A2AF-CA1CD65C9C14}">
      <dgm:prSet/>
      <dgm:spPr/>
      <dgm:t>
        <a:bodyPr/>
        <a:lstStyle/>
        <a:p>
          <a:endParaRPr lang="pt-BR" sz="1200"/>
        </a:p>
      </dgm:t>
    </dgm:pt>
    <dgm:pt modelId="{6FB12538-4C36-4F05-84DD-9150489F13D3}">
      <dgm:prSet phldrT="[Texto]" custT="1"/>
      <dgm:spPr/>
      <dgm:t>
        <a:bodyPr/>
        <a:lstStyle/>
        <a:p>
          <a:endParaRPr lang="pt-BR" sz="1200" dirty="0"/>
        </a:p>
      </dgm:t>
    </dgm:pt>
    <dgm:pt modelId="{388208BE-668E-41C1-B612-2E83D541E7AB}" type="parTrans" cxnId="{E1F0C192-9101-4D9A-82DB-048CD8A4EDE8}">
      <dgm:prSet/>
      <dgm:spPr/>
      <dgm:t>
        <a:bodyPr/>
        <a:lstStyle/>
        <a:p>
          <a:endParaRPr lang="pt-BR" sz="1200"/>
        </a:p>
      </dgm:t>
    </dgm:pt>
    <dgm:pt modelId="{33BC07CB-FA5F-402B-9448-229C76B21E36}" type="sibTrans" cxnId="{E1F0C192-9101-4D9A-82DB-048CD8A4EDE8}">
      <dgm:prSet/>
      <dgm:spPr/>
      <dgm:t>
        <a:bodyPr/>
        <a:lstStyle/>
        <a:p>
          <a:endParaRPr lang="pt-BR" sz="1200"/>
        </a:p>
      </dgm:t>
    </dgm:pt>
    <dgm:pt modelId="{CA57AC62-0F6A-4057-B81A-E1E00DD83396}">
      <dgm:prSet phldrT="[Texto]" custT="1"/>
      <dgm:spPr/>
      <dgm:t>
        <a:bodyPr/>
        <a:lstStyle/>
        <a:p>
          <a:endParaRPr lang="pt-BR" sz="1200" i="1" dirty="0"/>
        </a:p>
      </dgm:t>
    </dgm:pt>
    <dgm:pt modelId="{20A8937D-05D1-49E1-AF10-9E23B6A44869}" type="parTrans" cxnId="{F812FA01-0AC0-46C3-83CE-C52A0E53E37D}">
      <dgm:prSet/>
      <dgm:spPr/>
      <dgm:t>
        <a:bodyPr/>
        <a:lstStyle/>
        <a:p>
          <a:endParaRPr lang="pt-BR" sz="1200"/>
        </a:p>
      </dgm:t>
    </dgm:pt>
    <dgm:pt modelId="{491AF12D-52A4-490B-961D-105186E61323}" type="sibTrans" cxnId="{F812FA01-0AC0-46C3-83CE-C52A0E53E37D}">
      <dgm:prSet/>
      <dgm:spPr/>
      <dgm:t>
        <a:bodyPr/>
        <a:lstStyle/>
        <a:p>
          <a:endParaRPr lang="pt-BR" sz="1200"/>
        </a:p>
      </dgm:t>
    </dgm:pt>
    <dgm:pt modelId="{BA14E022-743D-4795-A79E-FB54B4621841}">
      <dgm:prSet phldrT="[Texto]" custT="1"/>
      <dgm:spPr/>
      <dgm:t>
        <a:bodyPr/>
        <a:lstStyle/>
        <a:p>
          <a:endParaRPr lang="pt-BR" sz="1200" dirty="0"/>
        </a:p>
      </dgm:t>
    </dgm:pt>
    <dgm:pt modelId="{7818CC40-23F2-4014-8A19-8516D40EEA60}" type="parTrans" cxnId="{3603CA40-116E-46A1-B4E8-D32FE187F1AE}">
      <dgm:prSet/>
      <dgm:spPr/>
      <dgm:t>
        <a:bodyPr/>
        <a:lstStyle/>
        <a:p>
          <a:endParaRPr lang="pt-BR" sz="1200"/>
        </a:p>
      </dgm:t>
    </dgm:pt>
    <dgm:pt modelId="{2E5A65BC-AFA3-462C-BBCF-596BFCDC93E3}" type="sibTrans" cxnId="{3603CA40-116E-46A1-B4E8-D32FE187F1AE}">
      <dgm:prSet/>
      <dgm:spPr/>
      <dgm:t>
        <a:bodyPr/>
        <a:lstStyle/>
        <a:p>
          <a:endParaRPr lang="pt-BR" sz="1200"/>
        </a:p>
      </dgm:t>
    </dgm:pt>
    <dgm:pt modelId="{7741964F-9D9C-4EBC-AF18-33E7A1B837BF}">
      <dgm:prSet phldrT="[Texto]" custT="1"/>
      <dgm:spPr/>
      <dgm:t>
        <a:bodyPr/>
        <a:lstStyle/>
        <a:p>
          <a:r>
            <a:rPr lang="pt-BR" sz="1200" dirty="0"/>
            <a:t>Capacitação/ Qualificação</a:t>
          </a:r>
        </a:p>
      </dgm:t>
    </dgm:pt>
    <dgm:pt modelId="{D36C97ED-A302-42C4-AC47-FFA64F3CE42C}" type="parTrans" cxnId="{ED98D956-1FF9-442E-8DA4-8C369E522D8E}">
      <dgm:prSet/>
      <dgm:spPr/>
      <dgm:t>
        <a:bodyPr/>
        <a:lstStyle/>
        <a:p>
          <a:endParaRPr lang="pt-BR" sz="1200"/>
        </a:p>
      </dgm:t>
    </dgm:pt>
    <dgm:pt modelId="{B50D76F9-F334-4C51-AAEF-1D43075964C3}" type="sibTrans" cxnId="{ED98D956-1FF9-442E-8DA4-8C369E522D8E}">
      <dgm:prSet/>
      <dgm:spPr/>
      <dgm:t>
        <a:bodyPr/>
        <a:lstStyle/>
        <a:p>
          <a:endParaRPr lang="pt-BR" sz="1200"/>
        </a:p>
      </dgm:t>
    </dgm:pt>
    <dgm:pt modelId="{F78355FC-6141-494F-ADA0-55E3230E8A97}">
      <dgm:prSet phldrT="[Texto]" custT="1"/>
      <dgm:spPr/>
      <dgm:t>
        <a:bodyPr/>
        <a:lstStyle/>
        <a:p>
          <a:r>
            <a:rPr lang="pt-BR" sz="1200" dirty="0"/>
            <a:t>Perfil Demográfico dos Planos de Benefícios</a:t>
          </a:r>
        </a:p>
      </dgm:t>
    </dgm:pt>
    <dgm:pt modelId="{60B4E077-2910-4E46-A7F3-2002C7F461D4}" type="parTrans" cxnId="{96165452-110D-4C6A-BDF4-C16821528D3F}">
      <dgm:prSet/>
      <dgm:spPr/>
      <dgm:t>
        <a:bodyPr/>
        <a:lstStyle/>
        <a:p>
          <a:endParaRPr lang="pt-BR" sz="1200"/>
        </a:p>
      </dgm:t>
    </dgm:pt>
    <dgm:pt modelId="{F9C10791-E09E-4D9B-8420-108CD8485925}" type="sibTrans" cxnId="{96165452-110D-4C6A-BDF4-C16821528D3F}">
      <dgm:prSet/>
      <dgm:spPr/>
      <dgm:t>
        <a:bodyPr/>
        <a:lstStyle/>
        <a:p>
          <a:endParaRPr lang="pt-BR" sz="1200"/>
        </a:p>
      </dgm:t>
    </dgm:pt>
    <dgm:pt modelId="{A1C0B7A4-3301-403B-AC5A-9844F7033818}">
      <dgm:prSet phldrT="[Texto]" custT="1"/>
      <dgm:spPr/>
      <dgm:t>
        <a:bodyPr/>
        <a:lstStyle/>
        <a:p>
          <a:r>
            <a:rPr lang="pt-BR" sz="1200" dirty="0"/>
            <a:t>Divulgação da PI (prospectos)</a:t>
          </a:r>
        </a:p>
      </dgm:t>
    </dgm:pt>
    <dgm:pt modelId="{667EBE9F-6BD3-4038-A9F8-54980313B9F9}" type="parTrans" cxnId="{5B85B4BA-A0D7-4BCD-9083-1416CDD90BBC}">
      <dgm:prSet/>
      <dgm:spPr/>
      <dgm:t>
        <a:bodyPr/>
        <a:lstStyle/>
        <a:p>
          <a:endParaRPr lang="pt-BR" sz="1200"/>
        </a:p>
      </dgm:t>
    </dgm:pt>
    <dgm:pt modelId="{00AC4E5D-43BD-472B-9E84-477A07CD5A39}" type="sibTrans" cxnId="{5B85B4BA-A0D7-4BCD-9083-1416CDD90BBC}">
      <dgm:prSet/>
      <dgm:spPr/>
      <dgm:t>
        <a:bodyPr/>
        <a:lstStyle/>
        <a:p>
          <a:endParaRPr lang="pt-BR" sz="1200"/>
        </a:p>
      </dgm:t>
    </dgm:pt>
    <dgm:pt modelId="{6529E1EC-C0B6-43F0-981D-C22697FEC4A5}">
      <dgm:prSet phldrT="[Texto]" custT="1"/>
      <dgm:spPr/>
      <dgm:t>
        <a:bodyPr/>
        <a:lstStyle/>
        <a:p>
          <a:endParaRPr lang="pt-BR" sz="1200" dirty="0"/>
        </a:p>
      </dgm:t>
    </dgm:pt>
    <dgm:pt modelId="{6A074FFC-BDC0-42B0-ACF4-A401F8C0329C}" type="parTrans" cxnId="{19C5B117-9940-4E31-B861-78E3704949CB}">
      <dgm:prSet/>
      <dgm:spPr/>
      <dgm:t>
        <a:bodyPr/>
        <a:lstStyle/>
        <a:p>
          <a:endParaRPr lang="pt-BR" sz="1200"/>
        </a:p>
      </dgm:t>
    </dgm:pt>
    <dgm:pt modelId="{88291EBD-02D4-45CA-AC09-F409624615F4}" type="sibTrans" cxnId="{19C5B117-9940-4E31-B861-78E3704949CB}">
      <dgm:prSet/>
      <dgm:spPr/>
      <dgm:t>
        <a:bodyPr/>
        <a:lstStyle/>
        <a:p>
          <a:endParaRPr lang="pt-BR" sz="1200"/>
        </a:p>
      </dgm:t>
    </dgm:pt>
    <dgm:pt modelId="{63EEF16E-BD61-4A3C-A911-6EBDDDC8BEBF}">
      <dgm:prSet phldrT="[Texto]" custT="1"/>
      <dgm:spPr/>
      <dgm:t>
        <a:bodyPr/>
        <a:lstStyle/>
        <a:p>
          <a:endParaRPr lang="pt-BR" sz="1200" dirty="0"/>
        </a:p>
      </dgm:t>
    </dgm:pt>
    <dgm:pt modelId="{6C682387-6539-4EF6-97CE-7E409BA4D536}" type="parTrans" cxnId="{A1078A81-CD69-4AD7-B8DF-67BA14EDBA77}">
      <dgm:prSet/>
      <dgm:spPr/>
      <dgm:t>
        <a:bodyPr/>
        <a:lstStyle/>
        <a:p>
          <a:endParaRPr lang="pt-BR" sz="1200"/>
        </a:p>
      </dgm:t>
    </dgm:pt>
    <dgm:pt modelId="{4E5A2777-EF8D-4AC4-8BF5-CA193C34AE62}" type="sibTrans" cxnId="{A1078A81-CD69-4AD7-B8DF-67BA14EDBA77}">
      <dgm:prSet/>
      <dgm:spPr/>
      <dgm:t>
        <a:bodyPr/>
        <a:lstStyle/>
        <a:p>
          <a:endParaRPr lang="pt-BR" sz="1200"/>
        </a:p>
      </dgm:t>
    </dgm:pt>
    <dgm:pt modelId="{C5879898-1737-444C-BE52-FC16F4078756}">
      <dgm:prSet phldrT="[Texto]" custT="1"/>
      <dgm:spPr/>
      <dgm:t>
        <a:bodyPr/>
        <a:lstStyle/>
        <a:p>
          <a:endParaRPr lang="pt-BR" sz="1200" dirty="0"/>
        </a:p>
      </dgm:t>
    </dgm:pt>
    <dgm:pt modelId="{05948173-298C-4188-BEED-16DA9436F9A6}" type="parTrans" cxnId="{AC5C710C-33EC-40A9-9259-656EDC8777AD}">
      <dgm:prSet/>
      <dgm:spPr/>
      <dgm:t>
        <a:bodyPr/>
        <a:lstStyle/>
        <a:p>
          <a:endParaRPr lang="pt-BR" sz="1200"/>
        </a:p>
      </dgm:t>
    </dgm:pt>
    <dgm:pt modelId="{48B5B7FF-0F25-4753-8362-4F5CA4FEABB3}" type="sibTrans" cxnId="{AC5C710C-33EC-40A9-9259-656EDC8777AD}">
      <dgm:prSet/>
      <dgm:spPr/>
      <dgm:t>
        <a:bodyPr/>
        <a:lstStyle/>
        <a:p>
          <a:endParaRPr lang="pt-BR" sz="1200"/>
        </a:p>
      </dgm:t>
    </dgm:pt>
    <dgm:pt modelId="{9EA27028-211C-4781-9374-0103B3216C53}">
      <dgm:prSet phldrT="[Texto]" custT="1"/>
      <dgm:spPr/>
      <dgm:t>
        <a:bodyPr/>
        <a:lstStyle/>
        <a:p>
          <a:endParaRPr lang="pt-BR" sz="1200" dirty="0"/>
        </a:p>
      </dgm:t>
    </dgm:pt>
    <dgm:pt modelId="{B1ED2E74-2CC1-4BB8-8A0F-31A6267E9FAD}" type="parTrans" cxnId="{F480D1A2-6788-4C10-AE57-1441BD2A83EB}">
      <dgm:prSet/>
      <dgm:spPr/>
      <dgm:t>
        <a:bodyPr/>
        <a:lstStyle/>
        <a:p>
          <a:endParaRPr lang="pt-BR"/>
        </a:p>
      </dgm:t>
    </dgm:pt>
    <dgm:pt modelId="{2E67BE16-B5CA-4EB7-BF45-5F22229A2557}" type="sibTrans" cxnId="{F480D1A2-6788-4C10-AE57-1441BD2A83EB}">
      <dgm:prSet/>
      <dgm:spPr/>
      <dgm:t>
        <a:bodyPr/>
        <a:lstStyle/>
        <a:p>
          <a:endParaRPr lang="pt-BR"/>
        </a:p>
      </dgm:t>
    </dgm:pt>
    <dgm:pt modelId="{C669F7FE-7565-4561-919E-EF35AB5D2F63}">
      <dgm:prSet phldrT="[Texto]" custT="1"/>
      <dgm:spPr/>
      <dgm:t>
        <a:bodyPr/>
        <a:lstStyle/>
        <a:p>
          <a:r>
            <a:rPr lang="pt-BR" sz="1200" dirty="0"/>
            <a:t>Aprovação do CD</a:t>
          </a:r>
        </a:p>
      </dgm:t>
    </dgm:pt>
    <dgm:pt modelId="{8B5A38EF-B500-42F2-8213-267DDC784359}" type="parTrans" cxnId="{88A6AC1A-63D3-4957-9708-D6F8E3620C6E}">
      <dgm:prSet/>
      <dgm:spPr/>
      <dgm:t>
        <a:bodyPr/>
        <a:lstStyle/>
        <a:p>
          <a:endParaRPr lang="pt-BR"/>
        </a:p>
      </dgm:t>
    </dgm:pt>
    <dgm:pt modelId="{9512BC8D-3BB0-444B-B56D-11F2288E00D3}" type="sibTrans" cxnId="{88A6AC1A-63D3-4957-9708-D6F8E3620C6E}">
      <dgm:prSet/>
      <dgm:spPr/>
      <dgm:t>
        <a:bodyPr/>
        <a:lstStyle/>
        <a:p>
          <a:endParaRPr lang="pt-BR"/>
        </a:p>
      </dgm:t>
    </dgm:pt>
    <dgm:pt modelId="{B3EF558D-9A01-4183-8A11-5E3328969CA6}" type="pres">
      <dgm:prSet presAssocID="{AC61647B-0BB9-4211-A966-13C3A35562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6524BC-A554-4794-ADA6-DA9DA79784AD}" type="pres">
      <dgm:prSet presAssocID="{0BB93A2D-4659-43AF-A5B4-D1DB3B4797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490A41-47C8-4420-B974-2E3D3B7DD5AF}" type="pres">
      <dgm:prSet presAssocID="{4E41E554-C9FF-4165-944F-B047215C8543}" presName="sibTrans" presStyleCnt="0"/>
      <dgm:spPr/>
    </dgm:pt>
    <dgm:pt modelId="{2C172C40-1BC6-4F67-B00B-5D8998F569F1}" type="pres">
      <dgm:prSet presAssocID="{7B374DB6-DC5E-491C-89A9-4D84B85FAB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05CF53-D8E5-4CE2-A2D5-F8DDA2834BE2}" type="pres">
      <dgm:prSet presAssocID="{991935D5-B54B-48F8-9907-E662780A3139}" presName="sibTrans" presStyleCnt="0"/>
      <dgm:spPr/>
    </dgm:pt>
    <dgm:pt modelId="{4EC4243A-07D0-4374-8468-9DB77A067EF4}" type="pres">
      <dgm:prSet presAssocID="{8AA728F0-1C00-4E0B-B5D6-4F601827F6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5FF4F7-A87A-4C8B-955D-63ADDE5759BE}" type="pres">
      <dgm:prSet presAssocID="{7D2CD061-9C72-4EF5-A10B-EDEA864FE3E3}" presName="sibTrans" presStyleCnt="0"/>
      <dgm:spPr/>
    </dgm:pt>
    <dgm:pt modelId="{34DB5B83-3D73-4E44-8AD5-7A57484C30BB}" type="pres">
      <dgm:prSet presAssocID="{DBDF780B-A164-47A6-82CE-59E02F630A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EE54E-A326-47F1-942C-30DBA60CFF4A}" type="pres">
      <dgm:prSet presAssocID="{DD09E1D9-3A10-4716-A535-72E25EFE627F}" presName="sibTrans" presStyleCnt="0"/>
      <dgm:spPr/>
    </dgm:pt>
    <dgm:pt modelId="{C3F5BBE9-E11C-4E37-BB3D-734D3B57D8AC}" type="pres">
      <dgm:prSet presAssocID="{F104C057-FBCA-4030-8C93-CC771B02E15E}" presName="node" presStyleLbl="node1" presStyleIdx="4" presStyleCnt="5" custLinFactX="2077" custLinFactNeighborX="100000" custLinFactNeighborY="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612D18-A884-4A4A-B23C-118E959BAFE0}" type="presOf" srcId="{C5879898-1737-444C-BE52-FC16F4078756}" destId="{306524BC-A554-4794-ADA6-DA9DA79784AD}" srcOrd="0" destOrd="6" presId="urn:microsoft.com/office/officeart/2005/8/layout/hList6"/>
    <dgm:cxn modelId="{A5EBC0BA-B8B4-42F6-8BA0-969B19FC5C28}" srcId="{0BB93A2D-4659-43AF-A5B4-D1DB3B47973C}" destId="{B73ACB3C-7003-41F7-B1F1-1438680C55CE}" srcOrd="8" destOrd="0" parTransId="{4EFA4CC8-5D5F-42C2-B537-F12FC1ECCA64}" sibTransId="{D2122679-FA09-45C5-9F78-423D233B6E72}"/>
    <dgm:cxn modelId="{5B85B4BA-A0D7-4BCD-9083-1416CDD90BBC}" srcId="{7B374DB6-DC5E-491C-89A9-4D84B85FABE5}" destId="{A1C0B7A4-3301-403B-AC5A-9844F7033818}" srcOrd="3" destOrd="0" parTransId="{667EBE9F-6BD3-4038-A9F8-54980313B9F9}" sibTransId="{00AC4E5D-43BD-472B-9E84-477A07CD5A39}"/>
    <dgm:cxn modelId="{E1F0C192-9101-4D9A-82DB-048CD8A4EDE8}" srcId="{8AA728F0-1C00-4E0B-B5D6-4F601827F6A0}" destId="{6FB12538-4C36-4F05-84DD-9150489F13D3}" srcOrd="3" destOrd="0" parTransId="{388208BE-668E-41C1-B612-2E83D541E7AB}" sibTransId="{33BC07CB-FA5F-402B-9448-229C76B21E36}"/>
    <dgm:cxn modelId="{7E9D4665-0F0E-4421-876D-1FB09D5993C6}" srcId="{AC61647B-0BB9-4211-A966-13C3A3556252}" destId="{7B374DB6-DC5E-491C-89A9-4D84B85FABE5}" srcOrd="1" destOrd="0" parTransId="{1CE99709-8531-4499-A53C-5B541BCC376F}" sibTransId="{991935D5-B54B-48F8-9907-E662780A3139}"/>
    <dgm:cxn modelId="{3C15C98B-8DF9-4DCA-B2C1-40E1AC49539D}" type="presOf" srcId="{6529E1EC-C0B6-43F0-981D-C22697FEC4A5}" destId="{306524BC-A554-4794-ADA6-DA9DA79784AD}" srcOrd="0" destOrd="2" presId="urn:microsoft.com/office/officeart/2005/8/layout/hList6"/>
    <dgm:cxn modelId="{FC77854A-EE3F-40EB-A631-FEB5BA6E37F6}" type="presOf" srcId="{9EA27028-211C-4781-9374-0103B3216C53}" destId="{306524BC-A554-4794-ADA6-DA9DA79784AD}" srcOrd="0" destOrd="8" presId="urn:microsoft.com/office/officeart/2005/8/layout/hList6"/>
    <dgm:cxn modelId="{7982562E-9738-46C1-879C-59E5FC566F56}" type="presOf" srcId="{A352D675-E5F6-4C99-874F-C059E8A8304D}" destId="{306524BC-A554-4794-ADA6-DA9DA79784AD}" srcOrd="0" destOrd="5" presId="urn:microsoft.com/office/officeart/2005/8/layout/hList6"/>
    <dgm:cxn modelId="{D0010A9F-4995-48B5-81D8-0FE6AE57AE0A}" type="presOf" srcId="{BF688E0B-3E47-4C24-A19C-5EFB2F5C67CF}" destId="{306524BC-A554-4794-ADA6-DA9DA79784AD}" srcOrd="0" destOrd="7" presId="urn:microsoft.com/office/officeart/2005/8/layout/hList6"/>
    <dgm:cxn modelId="{A9104797-7EF5-4028-B952-1D4319FD8A52}" type="presOf" srcId="{7A5A3914-16F6-4EDF-BD64-79EE4A543172}" destId="{306524BC-A554-4794-ADA6-DA9DA79784AD}" srcOrd="0" destOrd="3" presId="urn:microsoft.com/office/officeart/2005/8/layout/hList6"/>
    <dgm:cxn modelId="{8FBCA6B5-A951-4A4F-97F6-ECCBEBC7C1DA}" srcId="{0BB93A2D-4659-43AF-A5B4-D1DB3B47973C}" destId="{A352D675-E5F6-4C99-874F-C059E8A8304D}" srcOrd="4" destOrd="0" parTransId="{B93E3DC4-A388-4C39-BD0E-D13D4B276A45}" sibTransId="{5E84C644-E444-42B0-A62D-367625110C94}"/>
    <dgm:cxn modelId="{077D1A0E-6091-4954-8AF0-B84F30067465}" type="presOf" srcId="{6EFD7481-69DC-43B1-A4A9-1F754AE37FED}" destId="{4EC4243A-07D0-4374-8468-9DB77A067EF4}" srcOrd="0" destOrd="5" presId="urn:microsoft.com/office/officeart/2005/8/layout/hList6"/>
    <dgm:cxn modelId="{64C373C4-D506-440A-8F19-7FC850258F29}" type="presOf" srcId="{F104C057-FBCA-4030-8C93-CC771B02E15E}" destId="{C3F5BBE9-E11C-4E37-BB3D-734D3B57D8AC}" srcOrd="0" destOrd="0" presId="urn:microsoft.com/office/officeart/2005/8/layout/hList6"/>
    <dgm:cxn modelId="{F25673BF-D5A6-44CE-BD04-7B2429F470BF}" type="presOf" srcId="{CA57AC62-0F6A-4057-B81A-E1E00DD83396}" destId="{4EC4243A-07D0-4374-8468-9DB77A067EF4}" srcOrd="0" destOrd="6" presId="urn:microsoft.com/office/officeart/2005/8/layout/hList6"/>
    <dgm:cxn modelId="{8B6EA79A-AD23-4297-855E-AEA71FE6868B}" type="presOf" srcId="{B73ACB3C-7003-41F7-B1F1-1438680C55CE}" destId="{306524BC-A554-4794-ADA6-DA9DA79784AD}" srcOrd="0" destOrd="9" presId="urn:microsoft.com/office/officeart/2005/8/layout/hList6"/>
    <dgm:cxn modelId="{AC5C710C-33EC-40A9-9259-656EDC8777AD}" srcId="{0BB93A2D-4659-43AF-A5B4-D1DB3B47973C}" destId="{C5879898-1737-444C-BE52-FC16F4078756}" srcOrd="5" destOrd="0" parTransId="{05948173-298C-4188-BEED-16DA9436F9A6}" sibTransId="{48B5B7FF-0F25-4753-8362-4F5CA4FEABB3}"/>
    <dgm:cxn modelId="{D54B086B-3ED6-441F-8393-54AD3DD797B6}" type="presOf" srcId="{7B374DB6-DC5E-491C-89A9-4D84B85FABE5}" destId="{2C172C40-1BC6-4F67-B00B-5D8998F569F1}" srcOrd="0" destOrd="0" presId="urn:microsoft.com/office/officeart/2005/8/layout/hList6"/>
    <dgm:cxn modelId="{086ECE6E-36FC-442F-8EAE-68B8616A2759}" srcId="{0BB93A2D-4659-43AF-A5B4-D1DB3B47973C}" destId="{BF688E0B-3E47-4C24-A19C-5EFB2F5C67CF}" srcOrd="6" destOrd="0" parTransId="{003E99FF-7DDF-489A-99E0-3E83DB464967}" sibTransId="{97DAA63F-40B5-4D06-B636-4E98AEC4B86E}"/>
    <dgm:cxn modelId="{F480D1A2-6788-4C10-AE57-1441BD2A83EB}" srcId="{0BB93A2D-4659-43AF-A5B4-D1DB3B47973C}" destId="{9EA27028-211C-4781-9374-0103B3216C53}" srcOrd="7" destOrd="0" parTransId="{B1ED2E74-2CC1-4BB8-8A0F-31A6267E9FAD}" sibTransId="{2E67BE16-B5CA-4EB7-BF45-5F22229A2557}"/>
    <dgm:cxn modelId="{6E4A35BA-D240-48E1-8E24-023173D4BEA8}" type="presOf" srcId="{BA14E022-743D-4795-A79E-FB54B4621841}" destId="{4EC4243A-07D0-4374-8468-9DB77A067EF4}" srcOrd="0" destOrd="8" presId="urn:microsoft.com/office/officeart/2005/8/layout/hList6"/>
    <dgm:cxn modelId="{ED98D956-1FF9-442E-8DA4-8C369E522D8E}" srcId="{7B374DB6-DC5E-491C-89A9-4D84B85FABE5}" destId="{7741964F-9D9C-4EBC-AF18-33E7A1B837BF}" srcOrd="1" destOrd="0" parTransId="{D36C97ED-A302-42C4-AC47-FFA64F3CE42C}" sibTransId="{B50D76F9-F334-4C51-AAEF-1D43075964C3}"/>
    <dgm:cxn modelId="{CD9F2BFC-E930-4953-94C0-2B24EFDA83D0}" type="presOf" srcId="{7741964F-9D9C-4EBC-AF18-33E7A1B837BF}" destId="{2C172C40-1BC6-4F67-B00B-5D8998F569F1}" srcOrd="0" destOrd="2" presId="urn:microsoft.com/office/officeart/2005/8/layout/hList6"/>
    <dgm:cxn modelId="{E05E2B0E-62D7-4016-97D6-844DBF766D0F}" type="presOf" srcId="{28052EBC-49FF-4743-BC01-7094D49C34C9}" destId="{4EC4243A-07D0-4374-8468-9DB77A067EF4}" srcOrd="0" destOrd="9" presId="urn:microsoft.com/office/officeart/2005/8/layout/hList6"/>
    <dgm:cxn modelId="{3F9C6EB1-256F-405B-894E-7655DF73A6ED}" type="presOf" srcId="{A5AE31F0-7D03-426A-8D0B-5AD3273A50AD}" destId="{4EC4243A-07D0-4374-8468-9DB77A067EF4}" srcOrd="0" destOrd="1" presId="urn:microsoft.com/office/officeart/2005/8/layout/hList6"/>
    <dgm:cxn modelId="{08733DC4-E178-4DC3-B07E-64EE397A7651}" srcId="{AC61647B-0BB9-4211-A966-13C3A3556252}" destId="{DBDF780B-A164-47A6-82CE-59E02F630A61}" srcOrd="3" destOrd="0" parTransId="{3EA771BF-2408-429E-A662-5153B33F1A6B}" sibTransId="{DD09E1D9-3A10-4716-A535-72E25EFE627F}"/>
    <dgm:cxn modelId="{A9731607-8685-4ACE-9A69-EFB8575771A2}" srcId="{8AA728F0-1C00-4E0B-B5D6-4F601827F6A0}" destId="{A5AE31F0-7D03-426A-8D0B-5AD3273A50AD}" srcOrd="0" destOrd="0" parTransId="{C5EC4CB3-EB41-4157-80C1-2F5E6107A121}" sibTransId="{11628EF5-0F91-4642-B0C4-B35783464D8D}"/>
    <dgm:cxn modelId="{91603CCE-6D3F-41CB-BB30-C1B272316473}" type="presOf" srcId="{6FB12538-4C36-4F05-84DD-9150489F13D3}" destId="{4EC4243A-07D0-4374-8468-9DB77A067EF4}" srcOrd="0" destOrd="4" presId="urn:microsoft.com/office/officeart/2005/8/layout/hList6"/>
    <dgm:cxn modelId="{F812FA01-0AC0-46C3-83CE-C52A0E53E37D}" srcId="{8AA728F0-1C00-4E0B-B5D6-4F601827F6A0}" destId="{CA57AC62-0F6A-4057-B81A-E1E00DD83396}" srcOrd="5" destOrd="0" parTransId="{20A8937D-05D1-49E1-AF10-9E23B6A44869}" sibTransId="{491AF12D-52A4-490B-961D-105186E61323}"/>
    <dgm:cxn modelId="{26C2E720-F96B-4D78-9DDA-3A1C08ED999D}" type="presOf" srcId="{9F62E576-C546-4808-B81A-F670E288B30B}" destId="{306524BC-A554-4794-ADA6-DA9DA79784AD}" srcOrd="0" destOrd="1" presId="urn:microsoft.com/office/officeart/2005/8/layout/hList6"/>
    <dgm:cxn modelId="{FBEB6058-5BF6-40AF-9D8F-5109FEDAB9BC}" srcId="{0BB93A2D-4659-43AF-A5B4-D1DB3B47973C}" destId="{9F62E576-C546-4808-B81A-F670E288B30B}" srcOrd="0" destOrd="0" parTransId="{E9DAB95D-7B6B-4ACC-9999-281BA65C6EA3}" sibTransId="{A7F3B05A-4D7D-4CA6-8790-CCA9A9319390}"/>
    <dgm:cxn modelId="{7E1BAA78-4616-40B4-B668-99E945A1370B}" srcId="{8AA728F0-1C00-4E0B-B5D6-4F601827F6A0}" destId="{6EFD7481-69DC-43B1-A4A9-1F754AE37FED}" srcOrd="4" destOrd="0" parTransId="{97199FCC-DD8C-4446-AB62-B57B9E072B74}" sibTransId="{09380B6F-F8D6-4B49-B09D-2A32B538E601}"/>
    <dgm:cxn modelId="{27CEE12F-80B5-49F1-B4F1-E3C12370918D}" srcId="{AC61647B-0BB9-4211-A966-13C3A3556252}" destId="{0BB93A2D-4659-43AF-A5B4-D1DB3B47973C}" srcOrd="0" destOrd="0" parTransId="{4D8AC6D6-49B8-4453-AA33-ACFAB626B219}" sibTransId="{4E41E554-C9FF-4165-944F-B047215C8543}"/>
    <dgm:cxn modelId="{AC1471D0-CFFD-4F7C-8ECB-05870D9DD8A9}" type="presOf" srcId="{BDB11603-173B-438B-B386-FEA46D4B90B9}" destId="{4EC4243A-07D0-4374-8468-9DB77A067EF4}" srcOrd="0" destOrd="2" presId="urn:microsoft.com/office/officeart/2005/8/layout/hList6"/>
    <dgm:cxn modelId="{9940B191-442C-4E9E-BE1E-8DA9845C8A85}" srcId="{8AA728F0-1C00-4E0B-B5D6-4F601827F6A0}" destId="{6B14E155-9CB2-40C4-89BB-F9A2857FE6DD}" srcOrd="2" destOrd="0" parTransId="{AF421EC8-BBA1-490B-B683-1D5A799D2009}" sibTransId="{798C801E-73AB-46C1-A6DE-BD1AD0DB7338}"/>
    <dgm:cxn modelId="{F1DC2B5F-9FCF-4F9B-8C79-6C036F76270C}" type="presOf" srcId="{03B633AC-0EB8-4776-B5B4-712285FCD017}" destId="{2C172C40-1BC6-4F67-B00B-5D8998F569F1}" srcOrd="0" destOrd="1" presId="urn:microsoft.com/office/officeart/2005/8/layout/hList6"/>
    <dgm:cxn modelId="{0B3BB6E1-9832-40CD-AF56-5538332A2BA3}" srcId="{0BB93A2D-4659-43AF-A5B4-D1DB3B47973C}" destId="{7A5A3914-16F6-4EDF-BD64-79EE4A543172}" srcOrd="2" destOrd="0" parTransId="{48A999B0-33E0-4EEC-BACE-A171C49EB3A2}" sibTransId="{29BB0690-C29E-4165-9E59-C4A3F82839C5}"/>
    <dgm:cxn modelId="{CE2A241B-BFE4-4CAA-9ACE-C629470445EA}" type="presOf" srcId="{6B14E155-9CB2-40C4-89BB-F9A2857FE6DD}" destId="{4EC4243A-07D0-4374-8468-9DB77A067EF4}" srcOrd="0" destOrd="3" presId="urn:microsoft.com/office/officeart/2005/8/layout/hList6"/>
    <dgm:cxn modelId="{A1078A81-CD69-4AD7-B8DF-67BA14EDBA77}" srcId="{0BB93A2D-4659-43AF-A5B4-D1DB3B47973C}" destId="{63EEF16E-BD61-4A3C-A911-6EBDDDC8BEBF}" srcOrd="3" destOrd="0" parTransId="{6C682387-6539-4EF6-97CE-7E409BA4D536}" sibTransId="{4E5A2777-EF8D-4AC4-8BF5-CA193C34AE62}"/>
    <dgm:cxn modelId="{A526BBA7-78D5-4665-987D-95B04DBA0CEA}" srcId="{AC61647B-0BB9-4211-A966-13C3A3556252}" destId="{F104C057-FBCA-4030-8C93-CC771B02E15E}" srcOrd="4" destOrd="0" parTransId="{C76E71C2-0D21-4916-BB5B-1B718E15237F}" sibTransId="{580EEA36-338D-45A1-9A83-CF88F64059A3}"/>
    <dgm:cxn modelId="{540F9554-136F-492A-A37A-AF27BA01CD80}" type="presOf" srcId="{0BB93A2D-4659-43AF-A5B4-D1DB3B47973C}" destId="{306524BC-A554-4794-ADA6-DA9DA79784AD}" srcOrd="0" destOrd="0" presId="urn:microsoft.com/office/officeart/2005/8/layout/hList6"/>
    <dgm:cxn modelId="{90AD68E2-F0D8-4F66-B304-0C6D90ECA4EE}" type="presOf" srcId="{CDA37B0E-44ED-40F6-AFF6-7669945333CD}" destId="{4EC4243A-07D0-4374-8468-9DB77A067EF4}" srcOrd="0" destOrd="7" presId="urn:microsoft.com/office/officeart/2005/8/layout/hList6"/>
    <dgm:cxn modelId="{88A6AC1A-63D3-4957-9708-D6F8E3620C6E}" srcId="{7B374DB6-DC5E-491C-89A9-4D84B85FABE5}" destId="{C669F7FE-7565-4561-919E-EF35AB5D2F63}" srcOrd="5" destOrd="0" parTransId="{8B5A38EF-B500-42F2-8213-267DDC784359}" sibTransId="{9512BC8D-3BB0-444B-B56D-11F2288E00D3}"/>
    <dgm:cxn modelId="{32E940E5-953B-4580-A2AF-CA1CD65C9C14}" srcId="{8AA728F0-1C00-4E0B-B5D6-4F601827F6A0}" destId="{BDB11603-173B-438B-B386-FEA46D4B90B9}" srcOrd="1" destOrd="0" parTransId="{D8837418-F13C-406A-A8DE-8F5594F2E1B7}" sibTransId="{33A89CB1-0BD5-4884-9357-E740CD351AF4}"/>
    <dgm:cxn modelId="{19C5B117-9940-4E31-B861-78E3704949CB}" srcId="{0BB93A2D-4659-43AF-A5B4-D1DB3B47973C}" destId="{6529E1EC-C0B6-43F0-981D-C22697FEC4A5}" srcOrd="1" destOrd="0" parTransId="{6A074FFC-BDC0-42B0-ACF4-A401F8C0329C}" sibTransId="{88291EBD-02D4-45CA-AC09-F409624615F4}"/>
    <dgm:cxn modelId="{AB0C2C04-73AE-4CF6-95D3-35FCB8163038}" type="presOf" srcId="{AC61647B-0BB9-4211-A966-13C3A3556252}" destId="{B3EF558D-9A01-4183-8A11-5E3328969CA6}" srcOrd="0" destOrd="0" presId="urn:microsoft.com/office/officeart/2005/8/layout/hList6"/>
    <dgm:cxn modelId="{3FFE9D68-EE38-4F10-8441-67FA62997FC5}" type="presOf" srcId="{A1C0B7A4-3301-403B-AC5A-9844F7033818}" destId="{2C172C40-1BC6-4F67-B00B-5D8998F569F1}" srcOrd="0" destOrd="4" presId="urn:microsoft.com/office/officeart/2005/8/layout/hList6"/>
    <dgm:cxn modelId="{3603CA40-116E-46A1-B4E8-D32FE187F1AE}" srcId="{8AA728F0-1C00-4E0B-B5D6-4F601827F6A0}" destId="{BA14E022-743D-4795-A79E-FB54B4621841}" srcOrd="7" destOrd="0" parTransId="{7818CC40-23F2-4014-8A19-8516D40EEA60}" sibTransId="{2E5A65BC-AFA3-462C-BBCF-596BFCDC93E3}"/>
    <dgm:cxn modelId="{01020F68-4AF5-489F-A38D-7A674AE5C038}" srcId="{7B374DB6-DC5E-491C-89A9-4D84B85FABE5}" destId="{03B633AC-0EB8-4776-B5B4-712285FCD017}" srcOrd="0" destOrd="0" parTransId="{97375063-C399-49FC-9E8B-8C347D278DE1}" sibTransId="{F93355C5-196A-4ECF-B25C-F668C65FD92D}"/>
    <dgm:cxn modelId="{2C73B060-FB25-4FD7-923B-2B69B2E7E317}" srcId="{AC61647B-0BB9-4211-A966-13C3A3556252}" destId="{8AA728F0-1C00-4E0B-B5D6-4F601827F6A0}" srcOrd="2" destOrd="0" parTransId="{17273EBA-8F6A-4693-B6BC-7EA7321F59D7}" sibTransId="{7D2CD061-9C72-4EF5-A10B-EDEA864FE3E3}"/>
    <dgm:cxn modelId="{4FB58246-65B7-4B60-810D-544BF69EC48F}" srcId="{8AA728F0-1C00-4E0B-B5D6-4F601827F6A0}" destId="{28052EBC-49FF-4743-BC01-7094D49C34C9}" srcOrd="8" destOrd="0" parTransId="{F8AB643D-C2EF-49D2-A980-122A3AAB0271}" sibTransId="{35BB8937-0B40-4EBA-909D-176CFF75A61E}"/>
    <dgm:cxn modelId="{F5AC5627-E88D-4F24-84C4-094E0104F833}" type="presOf" srcId="{8AA728F0-1C00-4E0B-B5D6-4F601827F6A0}" destId="{4EC4243A-07D0-4374-8468-9DB77A067EF4}" srcOrd="0" destOrd="0" presId="urn:microsoft.com/office/officeart/2005/8/layout/hList6"/>
    <dgm:cxn modelId="{03DA8EF0-6D31-4874-89BF-13937F180695}" type="presOf" srcId="{F78355FC-6141-494F-ADA0-55E3230E8A97}" destId="{2C172C40-1BC6-4F67-B00B-5D8998F569F1}" srcOrd="0" destOrd="3" presId="urn:microsoft.com/office/officeart/2005/8/layout/hList6"/>
    <dgm:cxn modelId="{AF6A4190-7640-4D2E-BE87-CB3A0B0046C0}" type="presOf" srcId="{DBDF780B-A164-47A6-82CE-59E02F630A61}" destId="{34DB5B83-3D73-4E44-8AD5-7A57484C30BB}" srcOrd="0" destOrd="0" presId="urn:microsoft.com/office/officeart/2005/8/layout/hList6"/>
    <dgm:cxn modelId="{96165452-110D-4C6A-BDF4-C16821528D3F}" srcId="{7B374DB6-DC5E-491C-89A9-4D84B85FABE5}" destId="{F78355FC-6141-494F-ADA0-55E3230E8A97}" srcOrd="2" destOrd="0" parTransId="{60B4E077-2910-4E46-A7F3-2002C7F461D4}" sibTransId="{F9C10791-E09E-4D9B-8420-108CD8485925}"/>
    <dgm:cxn modelId="{F338B171-0A6E-4F29-B584-8991A2E6E4F3}" srcId="{7B374DB6-DC5E-491C-89A9-4D84B85FABE5}" destId="{4445E942-838E-4095-A306-F784D962D0DD}" srcOrd="4" destOrd="0" parTransId="{0289C5C6-4B2C-4BED-9DA0-AFCB38C2F264}" sibTransId="{47A7DF19-EEEB-48C4-B45D-4B35FA8271EB}"/>
    <dgm:cxn modelId="{8F2A056F-3F27-40FA-B637-08BC1ED016A1}" type="presOf" srcId="{4445E942-838E-4095-A306-F784D962D0DD}" destId="{2C172C40-1BC6-4F67-B00B-5D8998F569F1}" srcOrd="0" destOrd="5" presId="urn:microsoft.com/office/officeart/2005/8/layout/hList6"/>
    <dgm:cxn modelId="{C105A2EC-6F43-41AE-9A9B-3CEA8DFDFBF7}" srcId="{8AA728F0-1C00-4E0B-B5D6-4F601827F6A0}" destId="{CDA37B0E-44ED-40F6-AFF6-7669945333CD}" srcOrd="6" destOrd="0" parTransId="{BF9F03FC-9A61-4918-88B6-40155CB91D01}" sibTransId="{88380944-A016-4312-8AEE-51C0FF74FF40}"/>
    <dgm:cxn modelId="{99BDD30D-C102-4A4B-BBEC-509B3A853A85}" type="presOf" srcId="{C669F7FE-7565-4561-919E-EF35AB5D2F63}" destId="{2C172C40-1BC6-4F67-B00B-5D8998F569F1}" srcOrd="0" destOrd="6" presId="urn:microsoft.com/office/officeart/2005/8/layout/hList6"/>
    <dgm:cxn modelId="{5CB8334A-100E-4933-AD05-39DD8CD2F3E3}" type="presOf" srcId="{63EEF16E-BD61-4A3C-A911-6EBDDDC8BEBF}" destId="{306524BC-A554-4794-ADA6-DA9DA79784AD}" srcOrd="0" destOrd="4" presId="urn:microsoft.com/office/officeart/2005/8/layout/hList6"/>
    <dgm:cxn modelId="{DFC67EA5-B586-40B1-A92C-EEF3EBF665F2}" type="presParOf" srcId="{B3EF558D-9A01-4183-8A11-5E3328969CA6}" destId="{306524BC-A554-4794-ADA6-DA9DA79784AD}" srcOrd="0" destOrd="0" presId="urn:microsoft.com/office/officeart/2005/8/layout/hList6"/>
    <dgm:cxn modelId="{EBA29506-5640-4D23-88FF-40EFFDA4744C}" type="presParOf" srcId="{B3EF558D-9A01-4183-8A11-5E3328969CA6}" destId="{B0490A41-47C8-4420-B974-2E3D3B7DD5AF}" srcOrd="1" destOrd="0" presId="urn:microsoft.com/office/officeart/2005/8/layout/hList6"/>
    <dgm:cxn modelId="{3116FDE5-5E3C-4A69-BBC7-7107675B6743}" type="presParOf" srcId="{B3EF558D-9A01-4183-8A11-5E3328969CA6}" destId="{2C172C40-1BC6-4F67-B00B-5D8998F569F1}" srcOrd="2" destOrd="0" presId="urn:microsoft.com/office/officeart/2005/8/layout/hList6"/>
    <dgm:cxn modelId="{36A4E2FE-9BD0-4650-8367-2767815D834A}" type="presParOf" srcId="{B3EF558D-9A01-4183-8A11-5E3328969CA6}" destId="{ED05CF53-D8E5-4CE2-A2D5-F8DDA2834BE2}" srcOrd="3" destOrd="0" presId="urn:microsoft.com/office/officeart/2005/8/layout/hList6"/>
    <dgm:cxn modelId="{8F5A98B1-7099-40EC-8320-6393C859DAFF}" type="presParOf" srcId="{B3EF558D-9A01-4183-8A11-5E3328969CA6}" destId="{4EC4243A-07D0-4374-8468-9DB77A067EF4}" srcOrd="4" destOrd="0" presId="urn:microsoft.com/office/officeart/2005/8/layout/hList6"/>
    <dgm:cxn modelId="{4ACA8703-7E1F-49BC-B88A-41869F68D1DC}" type="presParOf" srcId="{B3EF558D-9A01-4183-8A11-5E3328969CA6}" destId="{5E5FF4F7-A87A-4C8B-955D-63ADDE5759BE}" srcOrd="5" destOrd="0" presId="urn:microsoft.com/office/officeart/2005/8/layout/hList6"/>
    <dgm:cxn modelId="{75CD0F1A-1CAD-4F56-8696-61E40571CB14}" type="presParOf" srcId="{B3EF558D-9A01-4183-8A11-5E3328969CA6}" destId="{34DB5B83-3D73-4E44-8AD5-7A57484C30BB}" srcOrd="6" destOrd="0" presId="urn:microsoft.com/office/officeart/2005/8/layout/hList6"/>
    <dgm:cxn modelId="{0036281D-0D0F-4D08-9C7D-623984C69D54}" type="presParOf" srcId="{B3EF558D-9A01-4183-8A11-5E3328969CA6}" destId="{908EE54E-A326-47F1-942C-30DBA60CFF4A}" srcOrd="7" destOrd="0" presId="urn:microsoft.com/office/officeart/2005/8/layout/hList6"/>
    <dgm:cxn modelId="{7A2D6C10-B462-4C8B-99BE-D7668EBF9C50}" type="presParOf" srcId="{B3EF558D-9A01-4183-8A11-5E3328969CA6}" destId="{C3F5BBE9-E11C-4E37-BB3D-734D3B57D8A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6EF898-4092-4EEC-AEC6-FF945DF9B7D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191B068-8191-4EE0-8617-44B05E75A5EB}">
      <dgm:prSet phldrT="[Texto]"/>
      <dgm:spPr/>
      <dgm:t>
        <a:bodyPr/>
        <a:lstStyle/>
        <a:p>
          <a:r>
            <a:rPr lang="pt-BR" dirty="0"/>
            <a:t>Ativo Alternativo</a:t>
          </a:r>
        </a:p>
      </dgm:t>
    </dgm:pt>
    <dgm:pt modelId="{77505B27-9E9E-45B0-ABC0-63E416A59691}" type="parTrans" cxnId="{9762EA0F-F078-44A1-B907-E8AC4F05DFAD}">
      <dgm:prSet/>
      <dgm:spPr/>
      <dgm:t>
        <a:bodyPr/>
        <a:lstStyle/>
        <a:p>
          <a:endParaRPr lang="pt-BR"/>
        </a:p>
      </dgm:t>
    </dgm:pt>
    <dgm:pt modelId="{68DCB5E7-19F1-4BC2-83C7-378705CF76D6}" type="sibTrans" cxnId="{9762EA0F-F078-44A1-B907-E8AC4F05DFAD}">
      <dgm:prSet/>
      <dgm:spPr/>
      <dgm:t>
        <a:bodyPr/>
        <a:lstStyle/>
        <a:p>
          <a:endParaRPr lang="pt-BR"/>
        </a:p>
      </dgm:t>
    </dgm:pt>
    <dgm:pt modelId="{E8C5FE08-2BC0-4901-8A2C-257893D1BDF0}">
      <dgm:prSet phldrT="[Texto]"/>
      <dgm:spPr/>
      <dgm:t>
        <a:bodyPr/>
        <a:lstStyle/>
        <a:p>
          <a:r>
            <a:rPr lang="pt-BR" u="sng" dirty="0"/>
            <a:t>Sem</a:t>
          </a:r>
          <a:r>
            <a:rPr lang="pt-BR" dirty="0"/>
            <a:t> contribuição do patrocinador</a:t>
          </a:r>
        </a:p>
      </dgm:t>
    </dgm:pt>
    <dgm:pt modelId="{5FD2BBF1-B6C6-49C1-8303-70122663FC6A}" type="parTrans" cxnId="{A2F96A55-61FC-49BC-AC1C-6F56587B776B}">
      <dgm:prSet/>
      <dgm:spPr/>
      <dgm:t>
        <a:bodyPr/>
        <a:lstStyle/>
        <a:p>
          <a:endParaRPr lang="pt-BR"/>
        </a:p>
      </dgm:t>
    </dgm:pt>
    <dgm:pt modelId="{EC39A740-55FA-48AF-98AD-6A26CDE3D4D4}" type="sibTrans" cxnId="{A2F96A55-61FC-49BC-AC1C-6F56587B776B}">
      <dgm:prSet/>
      <dgm:spPr/>
      <dgm:t>
        <a:bodyPr/>
        <a:lstStyle/>
        <a:p>
          <a:endParaRPr lang="pt-BR"/>
        </a:p>
      </dgm:t>
    </dgm:pt>
    <dgm:pt modelId="{55CE0A24-FB1B-47A5-9FA4-B9FEC72AEAC6}">
      <dgm:prSet phldrT="[Texto]"/>
      <dgm:spPr/>
      <dgm:t>
        <a:bodyPr/>
        <a:lstStyle/>
        <a:p>
          <a:r>
            <a:rPr lang="pt-BR" dirty="0"/>
            <a:t>Ativo Normal</a:t>
          </a:r>
        </a:p>
      </dgm:t>
    </dgm:pt>
    <dgm:pt modelId="{E582291B-6365-4324-ADBD-A89AB3036906}" type="parTrans" cxnId="{7A0A394E-2B1E-4E17-B3C7-07E572457720}">
      <dgm:prSet/>
      <dgm:spPr/>
      <dgm:t>
        <a:bodyPr/>
        <a:lstStyle/>
        <a:p>
          <a:endParaRPr lang="pt-BR"/>
        </a:p>
      </dgm:t>
    </dgm:pt>
    <dgm:pt modelId="{7317FF69-D251-4A6E-A8A2-584722123074}" type="sibTrans" cxnId="{7A0A394E-2B1E-4E17-B3C7-07E572457720}">
      <dgm:prSet/>
      <dgm:spPr/>
      <dgm:t>
        <a:bodyPr/>
        <a:lstStyle/>
        <a:p>
          <a:endParaRPr lang="pt-BR"/>
        </a:p>
      </dgm:t>
    </dgm:pt>
    <dgm:pt modelId="{44C265EB-E0BC-48C9-9AB0-5BF94D347737}">
      <dgm:prSet phldrT="[Texto]"/>
      <dgm:spPr/>
      <dgm:t>
        <a:bodyPr/>
        <a:lstStyle/>
        <a:p>
          <a:r>
            <a:rPr lang="pt-BR" u="sng" dirty="0"/>
            <a:t>Com </a:t>
          </a:r>
          <a:r>
            <a:rPr lang="pt-BR" dirty="0"/>
            <a:t>contribuição do patrocinador</a:t>
          </a:r>
        </a:p>
      </dgm:t>
    </dgm:pt>
    <dgm:pt modelId="{E8959C4E-9809-4220-9AD1-50B3BA42ED42}" type="parTrans" cxnId="{4C1F304D-AA74-4C89-A7A6-21356AD3649C}">
      <dgm:prSet/>
      <dgm:spPr/>
      <dgm:t>
        <a:bodyPr/>
        <a:lstStyle/>
        <a:p>
          <a:endParaRPr lang="pt-BR"/>
        </a:p>
      </dgm:t>
    </dgm:pt>
    <dgm:pt modelId="{4C87E210-3F69-4912-962A-720173CF4FEB}" type="sibTrans" cxnId="{4C1F304D-AA74-4C89-A7A6-21356AD3649C}">
      <dgm:prSet/>
      <dgm:spPr/>
      <dgm:t>
        <a:bodyPr/>
        <a:lstStyle/>
        <a:p>
          <a:endParaRPr lang="pt-BR"/>
        </a:p>
      </dgm:t>
    </dgm:pt>
    <dgm:pt modelId="{93C02A45-BE2A-4FD8-B551-223DF7CD8157}" type="pres">
      <dgm:prSet presAssocID="{586EF898-4092-4EEC-AEC6-FF945DF9B7D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01D5C41-61F2-46BB-BA33-ED465DAA47F0}" type="pres">
      <dgm:prSet presAssocID="{8191B068-8191-4EE0-8617-44B05E75A5EB}" presName="horFlow" presStyleCnt="0"/>
      <dgm:spPr/>
    </dgm:pt>
    <dgm:pt modelId="{5E7E15F4-72A4-49A5-ADD3-E9B01942AECA}" type="pres">
      <dgm:prSet presAssocID="{8191B068-8191-4EE0-8617-44B05E75A5EB}" presName="bigChev" presStyleLbl="node1" presStyleIdx="0" presStyleCnt="2"/>
      <dgm:spPr/>
      <dgm:t>
        <a:bodyPr/>
        <a:lstStyle/>
        <a:p>
          <a:endParaRPr lang="pt-BR"/>
        </a:p>
      </dgm:t>
    </dgm:pt>
    <dgm:pt modelId="{F366C410-1B3B-4D06-B95F-BC3197E8930B}" type="pres">
      <dgm:prSet presAssocID="{5FD2BBF1-B6C6-49C1-8303-70122663FC6A}" presName="parTrans" presStyleCnt="0"/>
      <dgm:spPr/>
    </dgm:pt>
    <dgm:pt modelId="{601A7800-3D26-4236-A349-8CD79668D136}" type="pres">
      <dgm:prSet presAssocID="{E8C5FE08-2BC0-4901-8A2C-257893D1BDF0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8675A5-F586-42ED-91CB-905A0FDE9C00}" type="pres">
      <dgm:prSet presAssocID="{8191B068-8191-4EE0-8617-44B05E75A5EB}" presName="vSp" presStyleCnt="0"/>
      <dgm:spPr/>
    </dgm:pt>
    <dgm:pt modelId="{2E638E47-E999-4CEE-99AD-E0790AF7138A}" type="pres">
      <dgm:prSet presAssocID="{55CE0A24-FB1B-47A5-9FA4-B9FEC72AEAC6}" presName="horFlow" presStyleCnt="0"/>
      <dgm:spPr/>
    </dgm:pt>
    <dgm:pt modelId="{C27A3924-F954-42B8-B3B8-874352227489}" type="pres">
      <dgm:prSet presAssocID="{55CE0A24-FB1B-47A5-9FA4-B9FEC72AEAC6}" presName="bigChev" presStyleLbl="node1" presStyleIdx="1" presStyleCnt="2"/>
      <dgm:spPr/>
      <dgm:t>
        <a:bodyPr/>
        <a:lstStyle/>
        <a:p>
          <a:endParaRPr lang="pt-BR"/>
        </a:p>
      </dgm:t>
    </dgm:pt>
    <dgm:pt modelId="{00AC32B7-0861-4F38-9909-408CEB6AFDE2}" type="pres">
      <dgm:prSet presAssocID="{E8959C4E-9809-4220-9AD1-50B3BA42ED42}" presName="parTrans" presStyleCnt="0"/>
      <dgm:spPr/>
    </dgm:pt>
    <dgm:pt modelId="{24583C41-83BA-41EA-9246-960293F445AA}" type="pres">
      <dgm:prSet presAssocID="{44C265EB-E0BC-48C9-9AB0-5BF94D347737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2F96A55-61FC-49BC-AC1C-6F56587B776B}" srcId="{8191B068-8191-4EE0-8617-44B05E75A5EB}" destId="{E8C5FE08-2BC0-4901-8A2C-257893D1BDF0}" srcOrd="0" destOrd="0" parTransId="{5FD2BBF1-B6C6-49C1-8303-70122663FC6A}" sibTransId="{EC39A740-55FA-48AF-98AD-6A26CDE3D4D4}"/>
    <dgm:cxn modelId="{D6732F9D-9D45-4F5F-8CFB-DDA22D47679F}" type="presOf" srcId="{44C265EB-E0BC-48C9-9AB0-5BF94D347737}" destId="{24583C41-83BA-41EA-9246-960293F445AA}" srcOrd="0" destOrd="0" presId="urn:microsoft.com/office/officeart/2005/8/layout/lProcess3"/>
    <dgm:cxn modelId="{0BECE08B-C885-4CC2-A6C9-BA80B7DA6B0B}" type="presOf" srcId="{586EF898-4092-4EEC-AEC6-FF945DF9B7D4}" destId="{93C02A45-BE2A-4FD8-B551-223DF7CD8157}" srcOrd="0" destOrd="0" presId="urn:microsoft.com/office/officeart/2005/8/layout/lProcess3"/>
    <dgm:cxn modelId="{4C1F304D-AA74-4C89-A7A6-21356AD3649C}" srcId="{55CE0A24-FB1B-47A5-9FA4-B9FEC72AEAC6}" destId="{44C265EB-E0BC-48C9-9AB0-5BF94D347737}" srcOrd="0" destOrd="0" parTransId="{E8959C4E-9809-4220-9AD1-50B3BA42ED42}" sibTransId="{4C87E210-3F69-4912-962A-720173CF4FEB}"/>
    <dgm:cxn modelId="{7A0A394E-2B1E-4E17-B3C7-07E572457720}" srcId="{586EF898-4092-4EEC-AEC6-FF945DF9B7D4}" destId="{55CE0A24-FB1B-47A5-9FA4-B9FEC72AEAC6}" srcOrd="1" destOrd="0" parTransId="{E582291B-6365-4324-ADBD-A89AB3036906}" sibTransId="{7317FF69-D251-4A6E-A8A2-584722123074}"/>
    <dgm:cxn modelId="{0E4FF9E2-181C-4A7C-85C0-051F00A0A6A1}" type="presOf" srcId="{E8C5FE08-2BC0-4901-8A2C-257893D1BDF0}" destId="{601A7800-3D26-4236-A349-8CD79668D136}" srcOrd="0" destOrd="0" presId="urn:microsoft.com/office/officeart/2005/8/layout/lProcess3"/>
    <dgm:cxn modelId="{8DC4EB56-3857-4DC8-B405-1AE2F0CD6F13}" type="presOf" srcId="{8191B068-8191-4EE0-8617-44B05E75A5EB}" destId="{5E7E15F4-72A4-49A5-ADD3-E9B01942AECA}" srcOrd="0" destOrd="0" presId="urn:microsoft.com/office/officeart/2005/8/layout/lProcess3"/>
    <dgm:cxn modelId="{9762EA0F-F078-44A1-B907-E8AC4F05DFAD}" srcId="{586EF898-4092-4EEC-AEC6-FF945DF9B7D4}" destId="{8191B068-8191-4EE0-8617-44B05E75A5EB}" srcOrd="0" destOrd="0" parTransId="{77505B27-9E9E-45B0-ABC0-63E416A59691}" sibTransId="{68DCB5E7-19F1-4BC2-83C7-378705CF76D6}"/>
    <dgm:cxn modelId="{2EF3FE28-926D-4C74-8F11-48AE0444963C}" type="presOf" srcId="{55CE0A24-FB1B-47A5-9FA4-B9FEC72AEAC6}" destId="{C27A3924-F954-42B8-B3B8-874352227489}" srcOrd="0" destOrd="0" presId="urn:microsoft.com/office/officeart/2005/8/layout/lProcess3"/>
    <dgm:cxn modelId="{C292057D-9F31-43AB-B3D4-04A947F93852}" type="presParOf" srcId="{93C02A45-BE2A-4FD8-B551-223DF7CD8157}" destId="{D01D5C41-61F2-46BB-BA33-ED465DAA47F0}" srcOrd="0" destOrd="0" presId="urn:microsoft.com/office/officeart/2005/8/layout/lProcess3"/>
    <dgm:cxn modelId="{AB4F796A-B19B-4587-9E5A-E3359C0438C8}" type="presParOf" srcId="{D01D5C41-61F2-46BB-BA33-ED465DAA47F0}" destId="{5E7E15F4-72A4-49A5-ADD3-E9B01942AECA}" srcOrd="0" destOrd="0" presId="urn:microsoft.com/office/officeart/2005/8/layout/lProcess3"/>
    <dgm:cxn modelId="{1D32DD9C-F7EC-42FB-90C3-EABC34330E46}" type="presParOf" srcId="{D01D5C41-61F2-46BB-BA33-ED465DAA47F0}" destId="{F366C410-1B3B-4D06-B95F-BC3197E8930B}" srcOrd="1" destOrd="0" presId="urn:microsoft.com/office/officeart/2005/8/layout/lProcess3"/>
    <dgm:cxn modelId="{2F4D0FA9-A36C-42DF-9456-B0E6E4A269FD}" type="presParOf" srcId="{D01D5C41-61F2-46BB-BA33-ED465DAA47F0}" destId="{601A7800-3D26-4236-A349-8CD79668D136}" srcOrd="2" destOrd="0" presId="urn:microsoft.com/office/officeart/2005/8/layout/lProcess3"/>
    <dgm:cxn modelId="{0EB0B48B-39B0-4569-A294-6F6FA1C80840}" type="presParOf" srcId="{93C02A45-BE2A-4FD8-B551-223DF7CD8157}" destId="{998675A5-F586-42ED-91CB-905A0FDE9C00}" srcOrd="1" destOrd="0" presId="urn:microsoft.com/office/officeart/2005/8/layout/lProcess3"/>
    <dgm:cxn modelId="{716861EC-689A-465F-89D5-5E794504D310}" type="presParOf" srcId="{93C02A45-BE2A-4FD8-B551-223DF7CD8157}" destId="{2E638E47-E999-4CEE-99AD-E0790AF7138A}" srcOrd="2" destOrd="0" presId="urn:microsoft.com/office/officeart/2005/8/layout/lProcess3"/>
    <dgm:cxn modelId="{8E3C5E2C-84AE-4656-87E7-A1F3DE43AE00}" type="presParOf" srcId="{2E638E47-E999-4CEE-99AD-E0790AF7138A}" destId="{C27A3924-F954-42B8-B3B8-874352227489}" srcOrd="0" destOrd="0" presId="urn:microsoft.com/office/officeart/2005/8/layout/lProcess3"/>
    <dgm:cxn modelId="{E1106405-11EA-4358-B35B-24AF66E602B2}" type="presParOf" srcId="{2E638E47-E999-4CEE-99AD-E0790AF7138A}" destId="{00AC32B7-0861-4F38-9909-408CEB6AFDE2}" srcOrd="1" destOrd="0" presId="urn:microsoft.com/office/officeart/2005/8/layout/lProcess3"/>
    <dgm:cxn modelId="{81F7595A-5CA8-4948-A8CF-129E900E45D2}" type="presParOf" srcId="{2E638E47-E999-4CEE-99AD-E0790AF7138A}" destId="{24583C41-83BA-41EA-9246-960293F445A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F143EB-D507-4C74-BFC7-725529E68812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6DC105A-8661-4CA1-A35D-59FEAC0C2AAB}">
      <dgm:prSet phldrT="[Texto]" custT="1"/>
      <dgm:spPr/>
      <dgm:t>
        <a:bodyPr/>
        <a:lstStyle/>
        <a:p>
          <a:r>
            <a:rPr lang="pt-BR" sz="1200" dirty="0"/>
            <a:t>Lei 8.112/90 - RPPS</a:t>
          </a:r>
        </a:p>
      </dgm:t>
    </dgm:pt>
    <dgm:pt modelId="{9F68A3F3-B964-4651-849B-1339E3CB6D58}" type="parTrans" cxnId="{B4D9D408-D774-410E-95A8-52A052259B5D}">
      <dgm:prSet/>
      <dgm:spPr/>
      <dgm:t>
        <a:bodyPr/>
        <a:lstStyle/>
        <a:p>
          <a:endParaRPr lang="pt-BR" sz="1200"/>
        </a:p>
      </dgm:t>
    </dgm:pt>
    <dgm:pt modelId="{DFA5D0E4-BE93-40B3-83B2-2EEBA44FEE14}" type="sibTrans" cxnId="{B4D9D408-D774-410E-95A8-52A052259B5D}">
      <dgm:prSet/>
      <dgm:spPr/>
      <dgm:t>
        <a:bodyPr/>
        <a:lstStyle/>
        <a:p>
          <a:endParaRPr lang="pt-BR" sz="1200"/>
        </a:p>
      </dgm:t>
    </dgm:pt>
    <dgm:pt modelId="{FC58C96C-BC6D-49F1-BF38-D3936DD1EA2C}">
      <dgm:prSet phldrT="[Texto]" custT="1"/>
      <dgm:spPr/>
      <dgm:t>
        <a:bodyPr/>
        <a:lstStyle/>
        <a:p>
          <a:r>
            <a:rPr lang="pt-BR" sz="1200" dirty="0"/>
            <a:t>Pensão por morte vitalícia</a:t>
          </a:r>
        </a:p>
      </dgm:t>
    </dgm:pt>
    <dgm:pt modelId="{9A9DCB25-2F1E-4D9F-9603-AAA0D7733F96}" type="parTrans" cxnId="{2EC3A2C2-C873-43E1-8FB8-01F8822DA287}">
      <dgm:prSet/>
      <dgm:spPr/>
      <dgm:t>
        <a:bodyPr/>
        <a:lstStyle/>
        <a:p>
          <a:endParaRPr lang="pt-BR" sz="1200"/>
        </a:p>
      </dgm:t>
    </dgm:pt>
    <dgm:pt modelId="{0531F048-30F0-4D5E-8A35-7DB5DF308C04}" type="sibTrans" cxnId="{2EC3A2C2-C873-43E1-8FB8-01F8822DA287}">
      <dgm:prSet/>
      <dgm:spPr/>
      <dgm:t>
        <a:bodyPr/>
        <a:lstStyle/>
        <a:p>
          <a:endParaRPr lang="pt-BR" sz="1200"/>
        </a:p>
      </dgm:t>
    </dgm:pt>
    <dgm:pt modelId="{9399B519-9A77-4E1C-9B54-9C5480E9F40D}">
      <dgm:prSet phldrT="[Texto]" custT="1"/>
      <dgm:spPr/>
      <dgm:t>
        <a:bodyPr/>
        <a:lstStyle/>
        <a:p>
          <a:r>
            <a:rPr lang="pt-BR" sz="1200" dirty="0"/>
            <a:t>Independente do tempo de casamento e de contribuição</a:t>
          </a:r>
        </a:p>
      </dgm:t>
    </dgm:pt>
    <dgm:pt modelId="{DB1A8292-7A2F-49C9-A9AE-3BE923AC97ED}" type="parTrans" cxnId="{0EE871C6-03DD-4702-9D05-34C78425C66F}">
      <dgm:prSet/>
      <dgm:spPr/>
      <dgm:t>
        <a:bodyPr/>
        <a:lstStyle/>
        <a:p>
          <a:endParaRPr lang="pt-BR" sz="1200"/>
        </a:p>
      </dgm:t>
    </dgm:pt>
    <dgm:pt modelId="{A1960535-FDAF-4262-872C-8E965DB49C93}" type="sibTrans" cxnId="{0EE871C6-03DD-4702-9D05-34C78425C66F}">
      <dgm:prSet/>
      <dgm:spPr/>
      <dgm:t>
        <a:bodyPr/>
        <a:lstStyle/>
        <a:p>
          <a:endParaRPr lang="pt-BR" sz="1200"/>
        </a:p>
      </dgm:t>
    </dgm:pt>
    <dgm:pt modelId="{45FE898D-C437-4AC8-B7F2-88152646B1C9}">
      <dgm:prSet phldrT="[Texto]" custT="1"/>
      <dgm:spPr/>
      <dgm:t>
        <a:bodyPr/>
        <a:lstStyle/>
        <a:p>
          <a:r>
            <a:rPr lang="pt-BR" sz="1200" dirty="0"/>
            <a:t>Lei 13.135/15 RPPS</a:t>
          </a:r>
        </a:p>
      </dgm:t>
    </dgm:pt>
    <dgm:pt modelId="{AFAF41BA-EFD7-4AD0-8AF7-9A68C8713F25}" type="parTrans" cxnId="{81F1DA85-C2C8-4124-B19B-0CC00380575C}">
      <dgm:prSet/>
      <dgm:spPr/>
      <dgm:t>
        <a:bodyPr/>
        <a:lstStyle/>
        <a:p>
          <a:endParaRPr lang="pt-BR" sz="1200"/>
        </a:p>
      </dgm:t>
    </dgm:pt>
    <dgm:pt modelId="{C864E72B-93A9-4BF1-8279-7A220CDD995F}" type="sibTrans" cxnId="{81F1DA85-C2C8-4124-B19B-0CC00380575C}">
      <dgm:prSet/>
      <dgm:spPr/>
      <dgm:t>
        <a:bodyPr/>
        <a:lstStyle/>
        <a:p>
          <a:endParaRPr lang="pt-BR" sz="1200"/>
        </a:p>
      </dgm:t>
    </dgm:pt>
    <dgm:pt modelId="{A342D973-A0E2-4921-9066-C48A84EBAFF6}">
      <dgm:prSet phldrT="[Texto]" custT="1"/>
      <dgm:spPr/>
      <dgm:t>
        <a:bodyPr/>
        <a:lstStyle/>
        <a:p>
          <a:r>
            <a:rPr lang="pt-BR" sz="1200" dirty="0"/>
            <a:t>Pensão por morte temporária</a:t>
          </a:r>
        </a:p>
      </dgm:t>
    </dgm:pt>
    <dgm:pt modelId="{1A51802A-C4F2-4CA8-A581-8CB96F214B23}" type="parTrans" cxnId="{F0D6ABF9-CFBD-40C9-9BE8-B98E6A4FA6C1}">
      <dgm:prSet/>
      <dgm:spPr/>
      <dgm:t>
        <a:bodyPr/>
        <a:lstStyle/>
        <a:p>
          <a:endParaRPr lang="pt-BR" sz="1200"/>
        </a:p>
      </dgm:t>
    </dgm:pt>
    <dgm:pt modelId="{B3A3B99A-661C-4D5C-81CC-DBA0478DB436}" type="sibTrans" cxnId="{F0D6ABF9-CFBD-40C9-9BE8-B98E6A4FA6C1}">
      <dgm:prSet/>
      <dgm:spPr/>
      <dgm:t>
        <a:bodyPr/>
        <a:lstStyle/>
        <a:p>
          <a:endParaRPr lang="pt-BR" sz="1200"/>
        </a:p>
      </dgm:t>
    </dgm:pt>
    <dgm:pt modelId="{CAF0C251-E8C0-4C67-8A88-A92D8D0A8F81}">
      <dgm:prSet phldrT="[Texto]" custT="1"/>
      <dgm:spPr/>
      <dgm:t>
        <a:bodyPr/>
        <a:lstStyle/>
        <a:p>
          <a:pPr algn="just"/>
          <a:r>
            <a:rPr lang="pt-BR" sz="1100" dirty="0"/>
            <a:t>tempo casamento: 24 m</a:t>
          </a:r>
        </a:p>
        <a:p>
          <a:pPr algn="just"/>
          <a:r>
            <a:rPr lang="pt-BR" sz="1100" dirty="0"/>
            <a:t> tempo contribuição: 18 m</a:t>
          </a:r>
        </a:p>
      </dgm:t>
    </dgm:pt>
    <dgm:pt modelId="{2E7BC002-B795-41DD-9790-3ACB7B30091C}" type="parTrans" cxnId="{F1464812-D32F-4C8D-BF8D-6D798104C4E5}">
      <dgm:prSet/>
      <dgm:spPr/>
      <dgm:t>
        <a:bodyPr/>
        <a:lstStyle/>
        <a:p>
          <a:endParaRPr lang="pt-BR" sz="1200"/>
        </a:p>
      </dgm:t>
    </dgm:pt>
    <dgm:pt modelId="{A1CDE566-C2E5-4956-9A30-A4FE33687BC1}" type="sibTrans" cxnId="{F1464812-D32F-4C8D-BF8D-6D798104C4E5}">
      <dgm:prSet/>
      <dgm:spPr/>
      <dgm:t>
        <a:bodyPr/>
        <a:lstStyle/>
        <a:p>
          <a:endParaRPr lang="pt-BR" sz="1200"/>
        </a:p>
      </dgm:t>
    </dgm:pt>
    <dgm:pt modelId="{CFF3BF07-1DD3-442B-963B-CD74064B43FA}">
      <dgm:prSet custT="1"/>
      <dgm:spPr/>
      <dgm:t>
        <a:bodyPr/>
        <a:lstStyle/>
        <a:p>
          <a:r>
            <a:rPr lang="pt-BR" sz="1200" dirty="0"/>
            <a:t>Temporária a depender da idade do cônjuge</a:t>
          </a:r>
        </a:p>
      </dgm:t>
    </dgm:pt>
    <dgm:pt modelId="{F7D85BE3-87B7-4442-8AC1-42513E44259B}" type="parTrans" cxnId="{AF880FB5-0B07-4E14-B72C-839BDDAF17F0}">
      <dgm:prSet/>
      <dgm:spPr/>
      <dgm:t>
        <a:bodyPr/>
        <a:lstStyle/>
        <a:p>
          <a:endParaRPr lang="pt-BR" sz="1200"/>
        </a:p>
      </dgm:t>
    </dgm:pt>
    <dgm:pt modelId="{9C7FF25E-4DAB-41BE-B97E-8AD744714B01}" type="sibTrans" cxnId="{AF880FB5-0B07-4E14-B72C-839BDDAF17F0}">
      <dgm:prSet/>
      <dgm:spPr/>
      <dgm:t>
        <a:bodyPr/>
        <a:lstStyle/>
        <a:p>
          <a:endParaRPr lang="pt-BR" sz="1200"/>
        </a:p>
      </dgm:t>
    </dgm:pt>
    <dgm:pt modelId="{5AC311BE-D0B0-4E0E-ABDA-2174E06C4CFA}">
      <dgm:prSet phldrT="[Texto]" custT="1"/>
      <dgm:spPr/>
      <dgm:t>
        <a:bodyPr/>
        <a:lstStyle/>
        <a:p>
          <a:r>
            <a:rPr lang="pt-BR" sz="1200" dirty="0"/>
            <a:t>Independente da idade do cônjuge</a:t>
          </a:r>
        </a:p>
      </dgm:t>
    </dgm:pt>
    <dgm:pt modelId="{9B845EE3-AB60-4B3A-93A7-BDB1983039F0}" type="parTrans" cxnId="{511F02EA-242C-4784-9778-41B6EF335EA4}">
      <dgm:prSet/>
      <dgm:spPr/>
      <dgm:t>
        <a:bodyPr/>
        <a:lstStyle/>
        <a:p>
          <a:endParaRPr lang="pt-BR" sz="1200"/>
        </a:p>
      </dgm:t>
    </dgm:pt>
    <dgm:pt modelId="{34D1A0B2-CEA5-475C-86BA-5E1D18A2F8E9}" type="sibTrans" cxnId="{511F02EA-242C-4784-9778-41B6EF335EA4}">
      <dgm:prSet/>
      <dgm:spPr/>
      <dgm:t>
        <a:bodyPr/>
        <a:lstStyle/>
        <a:p>
          <a:endParaRPr lang="pt-BR" sz="1200"/>
        </a:p>
      </dgm:t>
    </dgm:pt>
    <dgm:pt modelId="{22D0BD0F-D049-46F5-A7B4-B5E3B09DFA7F}">
      <dgm:prSet phldrT="[Texto]" custT="1"/>
      <dgm:spPr/>
      <dgm:t>
        <a:bodyPr/>
        <a:lstStyle/>
        <a:p>
          <a:r>
            <a:rPr lang="pt-BR" sz="1200" dirty="0" err="1"/>
            <a:t>Funpresp</a:t>
          </a:r>
          <a:endParaRPr lang="pt-BR" sz="1200" dirty="0"/>
        </a:p>
      </dgm:t>
    </dgm:pt>
    <dgm:pt modelId="{299C50F0-8DC3-4E3C-BABF-CACFEAD66BE4}" type="parTrans" cxnId="{9165931A-0E22-4533-BE66-609985987FF2}">
      <dgm:prSet/>
      <dgm:spPr/>
      <dgm:t>
        <a:bodyPr/>
        <a:lstStyle/>
        <a:p>
          <a:endParaRPr lang="pt-BR" sz="1200"/>
        </a:p>
      </dgm:t>
    </dgm:pt>
    <dgm:pt modelId="{298C99AA-FE37-4D3C-93B7-D3F285ACB955}" type="sibTrans" cxnId="{9165931A-0E22-4533-BE66-609985987FF2}">
      <dgm:prSet/>
      <dgm:spPr/>
      <dgm:t>
        <a:bodyPr/>
        <a:lstStyle/>
        <a:p>
          <a:endParaRPr lang="pt-BR" sz="1200"/>
        </a:p>
      </dgm:t>
    </dgm:pt>
    <dgm:pt modelId="{7546725B-0293-4737-A102-74036423E958}">
      <dgm:prSet phldrT="[Texto]" custT="1"/>
      <dgm:spPr/>
      <dgm:t>
        <a:bodyPr/>
        <a:lstStyle/>
        <a:p>
          <a:r>
            <a:rPr lang="pt-BR" sz="1200" dirty="0"/>
            <a:t>Pensão por morte vitalícia</a:t>
          </a:r>
        </a:p>
      </dgm:t>
    </dgm:pt>
    <dgm:pt modelId="{B6B967FC-753E-4886-9147-E88A8301C3FA}" type="parTrans" cxnId="{0B4E0490-58E1-47D0-B767-7C4492FFF2F8}">
      <dgm:prSet/>
      <dgm:spPr/>
      <dgm:t>
        <a:bodyPr/>
        <a:lstStyle/>
        <a:p>
          <a:endParaRPr lang="pt-BR" sz="1200"/>
        </a:p>
      </dgm:t>
    </dgm:pt>
    <dgm:pt modelId="{CB6B9E86-9C5E-4C1A-9CF2-9F06380128E1}" type="sibTrans" cxnId="{0B4E0490-58E1-47D0-B767-7C4492FFF2F8}">
      <dgm:prSet/>
      <dgm:spPr/>
      <dgm:t>
        <a:bodyPr/>
        <a:lstStyle/>
        <a:p>
          <a:endParaRPr lang="pt-BR" sz="1200"/>
        </a:p>
      </dgm:t>
    </dgm:pt>
    <dgm:pt modelId="{331656E5-F017-4FCF-ABA5-A88AFA95359C}">
      <dgm:prSet phldrT="[Texto]" custT="1"/>
      <dgm:spPr/>
      <dgm:t>
        <a:bodyPr/>
        <a:lstStyle/>
        <a:p>
          <a:r>
            <a:rPr lang="pt-BR" sz="1200" dirty="0"/>
            <a:t>Concessão vinculada ao RPPS</a:t>
          </a:r>
        </a:p>
      </dgm:t>
    </dgm:pt>
    <dgm:pt modelId="{D2256014-E83E-45C6-AA88-D698910FED03}" type="parTrans" cxnId="{E33F8050-0964-4B78-A8A5-F70B1D059115}">
      <dgm:prSet/>
      <dgm:spPr/>
      <dgm:t>
        <a:bodyPr/>
        <a:lstStyle/>
        <a:p>
          <a:endParaRPr lang="pt-BR" sz="1200"/>
        </a:p>
      </dgm:t>
    </dgm:pt>
    <dgm:pt modelId="{AF11BF67-4BD2-4140-A34C-354712E6E0EF}" type="sibTrans" cxnId="{E33F8050-0964-4B78-A8A5-F70B1D059115}">
      <dgm:prSet/>
      <dgm:spPr/>
      <dgm:t>
        <a:bodyPr/>
        <a:lstStyle/>
        <a:p>
          <a:endParaRPr lang="pt-BR" sz="1200"/>
        </a:p>
      </dgm:t>
    </dgm:pt>
    <dgm:pt modelId="{26D6DB2C-A02F-42CD-A443-F0DEDAC94603}">
      <dgm:prSet phldrT="[Texto]" custT="1"/>
      <dgm:spPr/>
      <dgm:t>
        <a:bodyPr/>
        <a:lstStyle/>
        <a:p>
          <a:r>
            <a:rPr lang="pt-BR" sz="1200" dirty="0"/>
            <a:t>Manutenção da pensão desvinculada ao RPPS</a:t>
          </a:r>
        </a:p>
      </dgm:t>
    </dgm:pt>
    <dgm:pt modelId="{C6E0DF7E-15D5-49D0-AD76-45402D8C07EF}" type="parTrans" cxnId="{AB89E14C-72EB-4F48-A324-DAF76B0CA765}">
      <dgm:prSet/>
      <dgm:spPr/>
      <dgm:t>
        <a:bodyPr/>
        <a:lstStyle/>
        <a:p>
          <a:endParaRPr lang="pt-BR" sz="1200"/>
        </a:p>
      </dgm:t>
    </dgm:pt>
    <dgm:pt modelId="{D5C0D2DE-6FF5-4145-9583-EB92B9588348}" type="sibTrans" cxnId="{AB89E14C-72EB-4F48-A324-DAF76B0CA765}">
      <dgm:prSet/>
      <dgm:spPr/>
      <dgm:t>
        <a:bodyPr/>
        <a:lstStyle/>
        <a:p>
          <a:endParaRPr lang="pt-BR" sz="1200"/>
        </a:p>
      </dgm:t>
    </dgm:pt>
    <dgm:pt modelId="{D64BC0FE-3603-4514-A388-03E0D5348B07}">
      <dgm:prSet custT="1"/>
      <dgm:spPr/>
      <dgm:t>
        <a:bodyPr/>
        <a:lstStyle/>
        <a:p>
          <a:r>
            <a:rPr lang="pt-BR" sz="1200" dirty="0"/>
            <a:t>Temporária por 4 meses se não atingir os requisitos</a:t>
          </a:r>
        </a:p>
      </dgm:t>
    </dgm:pt>
    <dgm:pt modelId="{C1A94AFB-33D2-44DA-83C5-F635B25078FE}" type="parTrans" cxnId="{20F890E8-DF33-4D9E-88ED-94DCBE0DB83B}">
      <dgm:prSet/>
      <dgm:spPr/>
      <dgm:t>
        <a:bodyPr/>
        <a:lstStyle/>
        <a:p>
          <a:endParaRPr lang="pt-BR" sz="1200"/>
        </a:p>
      </dgm:t>
    </dgm:pt>
    <dgm:pt modelId="{C95E23E2-47DB-438D-8362-764ECFCA4E63}" type="sibTrans" cxnId="{20F890E8-DF33-4D9E-88ED-94DCBE0DB83B}">
      <dgm:prSet/>
      <dgm:spPr/>
      <dgm:t>
        <a:bodyPr/>
        <a:lstStyle/>
        <a:p>
          <a:endParaRPr lang="pt-BR" sz="1200"/>
        </a:p>
      </dgm:t>
    </dgm:pt>
    <dgm:pt modelId="{91D0724E-CC1C-4147-AE5C-C4373E69DAF8}" type="pres">
      <dgm:prSet presAssocID="{AEF143EB-D507-4C74-BFC7-725529E6881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9224538-71DD-4A21-8A2F-E933006E5F9C}" type="pres">
      <dgm:prSet presAssocID="{96DC105A-8661-4CA1-A35D-59FEAC0C2AAB}" presName="root" presStyleCnt="0"/>
      <dgm:spPr/>
    </dgm:pt>
    <dgm:pt modelId="{B88B0837-26E8-41D6-8ECF-A933C15A2C5E}" type="pres">
      <dgm:prSet presAssocID="{96DC105A-8661-4CA1-A35D-59FEAC0C2AAB}" presName="rootComposite" presStyleCnt="0"/>
      <dgm:spPr/>
    </dgm:pt>
    <dgm:pt modelId="{3DB669B8-A95D-404B-9238-952822C50CEA}" type="pres">
      <dgm:prSet presAssocID="{96DC105A-8661-4CA1-A35D-59FEAC0C2AAB}" presName="rootText" presStyleLbl="node1" presStyleIdx="0" presStyleCnt="3"/>
      <dgm:spPr/>
      <dgm:t>
        <a:bodyPr/>
        <a:lstStyle/>
        <a:p>
          <a:endParaRPr lang="pt-BR"/>
        </a:p>
      </dgm:t>
    </dgm:pt>
    <dgm:pt modelId="{77726815-EE11-49D2-8D3A-5F115B650D62}" type="pres">
      <dgm:prSet presAssocID="{96DC105A-8661-4CA1-A35D-59FEAC0C2AAB}" presName="rootConnector" presStyleLbl="node1" presStyleIdx="0" presStyleCnt="3"/>
      <dgm:spPr/>
      <dgm:t>
        <a:bodyPr/>
        <a:lstStyle/>
        <a:p>
          <a:endParaRPr lang="pt-BR"/>
        </a:p>
      </dgm:t>
    </dgm:pt>
    <dgm:pt modelId="{CA630BE2-1606-44FC-BD8A-773B9F941C3D}" type="pres">
      <dgm:prSet presAssocID="{96DC105A-8661-4CA1-A35D-59FEAC0C2AAB}" presName="childShape" presStyleCnt="0"/>
      <dgm:spPr/>
    </dgm:pt>
    <dgm:pt modelId="{D4BDB02C-DCBB-4AA8-9A38-4EECD84E8714}" type="pres">
      <dgm:prSet presAssocID="{9A9DCB25-2F1E-4D9F-9603-AAA0D7733F96}" presName="Name13" presStyleLbl="parChTrans1D2" presStyleIdx="0" presStyleCnt="10"/>
      <dgm:spPr/>
      <dgm:t>
        <a:bodyPr/>
        <a:lstStyle/>
        <a:p>
          <a:endParaRPr lang="pt-BR"/>
        </a:p>
      </dgm:t>
    </dgm:pt>
    <dgm:pt modelId="{822DE1DC-58EA-489D-8442-967BE64F6585}" type="pres">
      <dgm:prSet presAssocID="{FC58C96C-BC6D-49F1-BF38-D3936DD1EA2C}" presName="childText" presStyleLbl="bgAcc1" presStyleIdx="0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7B33CC-9DDE-43D4-BAE2-898B7497A5CF}" type="pres">
      <dgm:prSet presAssocID="{DB1A8292-7A2F-49C9-A9AE-3BE923AC97ED}" presName="Name13" presStyleLbl="parChTrans1D2" presStyleIdx="1" presStyleCnt="10"/>
      <dgm:spPr/>
      <dgm:t>
        <a:bodyPr/>
        <a:lstStyle/>
        <a:p>
          <a:endParaRPr lang="pt-BR"/>
        </a:p>
      </dgm:t>
    </dgm:pt>
    <dgm:pt modelId="{B5EA6AC1-939E-4AFE-9144-BF2A52AF50AD}" type="pres">
      <dgm:prSet presAssocID="{9399B519-9A77-4E1C-9B54-9C5480E9F40D}" presName="childText" presStyleLbl="bgAcc1" presStyleIdx="1" presStyleCnt="10" custScaleX="1689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F02DDE-4CE0-45D6-B1B8-804CFCBFC033}" type="pres">
      <dgm:prSet presAssocID="{9B845EE3-AB60-4B3A-93A7-BDB1983039F0}" presName="Name13" presStyleLbl="parChTrans1D2" presStyleIdx="2" presStyleCnt="10"/>
      <dgm:spPr/>
      <dgm:t>
        <a:bodyPr/>
        <a:lstStyle/>
        <a:p>
          <a:endParaRPr lang="pt-BR"/>
        </a:p>
      </dgm:t>
    </dgm:pt>
    <dgm:pt modelId="{2DD8EB7D-2059-4769-896F-2F2D466FC089}" type="pres">
      <dgm:prSet presAssocID="{5AC311BE-D0B0-4E0E-ABDA-2174E06C4CFA}" presName="childText" presStyleLbl="bgAcc1" presStyleIdx="2" presStyleCnt="10" custScaleX="1689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359F66-6801-4C62-B3DC-B941E080E446}" type="pres">
      <dgm:prSet presAssocID="{45FE898D-C437-4AC8-B7F2-88152646B1C9}" presName="root" presStyleCnt="0"/>
      <dgm:spPr/>
    </dgm:pt>
    <dgm:pt modelId="{10868516-2C0D-4E03-96D2-ABB343805B81}" type="pres">
      <dgm:prSet presAssocID="{45FE898D-C437-4AC8-B7F2-88152646B1C9}" presName="rootComposite" presStyleCnt="0"/>
      <dgm:spPr/>
    </dgm:pt>
    <dgm:pt modelId="{C946C4A8-5D28-4984-AA62-C7C2777A5977}" type="pres">
      <dgm:prSet presAssocID="{45FE898D-C437-4AC8-B7F2-88152646B1C9}" presName="rootText" presStyleLbl="node1" presStyleIdx="1" presStyleCnt="3"/>
      <dgm:spPr/>
      <dgm:t>
        <a:bodyPr/>
        <a:lstStyle/>
        <a:p>
          <a:endParaRPr lang="pt-BR"/>
        </a:p>
      </dgm:t>
    </dgm:pt>
    <dgm:pt modelId="{B4341A65-488D-49A8-83C3-50171DF02A13}" type="pres">
      <dgm:prSet presAssocID="{45FE898D-C437-4AC8-B7F2-88152646B1C9}" presName="rootConnector" presStyleLbl="node1" presStyleIdx="1" presStyleCnt="3"/>
      <dgm:spPr/>
      <dgm:t>
        <a:bodyPr/>
        <a:lstStyle/>
        <a:p>
          <a:endParaRPr lang="pt-BR"/>
        </a:p>
      </dgm:t>
    </dgm:pt>
    <dgm:pt modelId="{4BEBCA06-1CEE-4DA6-BFB1-A353211600CF}" type="pres">
      <dgm:prSet presAssocID="{45FE898D-C437-4AC8-B7F2-88152646B1C9}" presName="childShape" presStyleCnt="0"/>
      <dgm:spPr/>
    </dgm:pt>
    <dgm:pt modelId="{02070481-1B35-48B0-BD6D-203932CFB21D}" type="pres">
      <dgm:prSet presAssocID="{1A51802A-C4F2-4CA8-A581-8CB96F214B23}" presName="Name13" presStyleLbl="parChTrans1D2" presStyleIdx="3" presStyleCnt="10"/>
      <dgm:spPr/>
      <dgm:t>
        <a:bodyPr/>
        <a:lstStyle/>
        <a:p>
          <a:endParaRPr lang="pt-BR"/>
        </a:p>
      </dgm:t>
    </dgm:pt>
    <dgm:pt modelId="{A08CEADA-5188-4B29-B075-2B23689C0CBE}" type="pres">
      <dgm:prSet presAssocID="{A342D973-A0E2-4921-9066-C48A84EBAFF6}" presName="childText" presStyleLbl="bgAcc1" presStyleIdx="3" presStyleCnt="10" custScaleX="168817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73B365-153B-42AB-9C9B-B2CE1CE943D3}" type="pres">
      <dgm:prSet presAssocID="{2E7BC002-B795-41DD-9790-3ACB7B30091C}" presName="Name13" presStyleLbl="parChTrans1D2" presStyleIdx="4" presStyleCnt="10"/>
      <dgm:spPr/>
      <dgm:t>
        <a:bodyPr/>
        <a:lstStyle/>
        <a:p>
          <a:endParaRPr lang="pt-BR"/>
        </a:p>
      </dgm:t>
    </dgm:pt>
    <dgm:pt modelId="{BBE29C9B-4ECE-44A4-8D50-CBC38B40606C}" type="pres">
      <dgm:prSet presAssocID="{CAF0C251-E8C0-4C67-8A88-A92D8D0A8F81}" presName="childText" presStyleLbl="bgAcc1" presStyleIdx="4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0DA989-F6FE-414D-952B-858B068742CF}" type="pres">
      <dgm:prSet presAssocID="{C1A94AFB-33D2-44DA-83C5-F635B25078FE}" presName="Name13" presStyleLbl="parChTrans1D2" presStyleIdx="5" presStyleCnt="10"/>
      <dgm:spPr/>
      <dgm:t>
        <a:bodyPr/>
        <a:lstStyle/>
        <a:p>
          <a:endParaRPr lang="pt-BR"/>
        </a:p>
      </dgm:t>
    </dgm:pt>
    <dgm:pt modelId="{B900AD3C-3D3B-4335-8C7A-12B2F98D5353}" type="pres">
      <dgm:prSet presAssocID="{D64BC0FE-3603-4514-A388-03E0D5348B07}" presName="childText" presStyleLbl="bgAcc1" presStyleIdx="5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3D0442-B72A-4DF0-BA10-7F89E1E2F73A}" type="pres">
      <dgm:prSet presAssocID="{F7D85BE3-87B7-4442-8AC1-42513E44259B}" presName="Name13" presStyleLbl="parChTrans1D2" presStyleIdx="6" presStyleCnt="10"/>
      <dgm:spPr/>
      <dgm:t>
        <a:bodyPr/>
        <a:lstStyle/>
        <a:p>
          <a:endParaRPr lang="pt-BR"/>
        </a:p>
      </dgm:t>
    </dgm:pt>
    <dgm:pt modelId="{9D82C7BD-4BFA-46A8-BFA3-7E6CAAB48AF0}" type="pres">
      <dgm:prSet presAssocID="{CFF3BF07-1DD3-442B-963B-CD74064B43FA}" presName="childText" presStyleLbl="bgAcc1" presStyleIdx="6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76F7BE-065E-426C-82A6-5FF62B457AAA}" type="pres">
      <dgm:prSet presAssocID="{22D0BD0F-D049-46F5-A7B4-B5E3B09DFA7F}" presName="root" presStyleCnt="0"/>
      <dgm:spPr/>
    </dgm:pt>
    <dgm:pt modelId="{D3E321EF-8772-4B8E-8C24-83DD25984796}" type="pres">
      <dgm:prSet presAssocID="{22D0BD0F-D049-46F5-A7B4-B5E3B09DFA7F}" presName="rootComposite" presStyleCnt="0"/>
      <dgm:spPr/>
    </dgm:pt>
    <dgm:pt modelId="{F2D24E90-3364-430D-ACA0-222AFCFEB36F}" type="pres">
      <dgm:prSet presAssocID="{22D0BD0F-D049-46F5-A7B4-B5E3B09DFA7F}" presName="rootText" presStyleLbl="node1" presStyleIdx="2" presStyleCnt="3"/>
      <dgm:spPr/>
      <dgm:t>
        <a:bodyPr/>
        <a:lstStyle/>
        <a:p>
          <a:endParaRPr lang="pt-BR"/>
        </a:p>
      </dgm:t>
    </dgm:pt>
    <dgm:pt modelId="{E9B223C4-0458-4F6F-9AF2-96E85A787151}" type="pres">
      <dgm:prSet presAssocID="{22D0BD0F-D049-46F5-A7B4-B5E3B09DFA7F}" presName="rootConnector" presStyleLbl="node1" presStyleIdx="2" presStyleCnt="3"/>
      <dgm:spPr/>
      <dgm:t>
        <a:bodyPr/>
        <a:lstStyle/>
        <a:p>
          <a:endParaRPr lang="pt-BR"/>
        </a:p>
      </dgm:t>
    </dgm:pt>
    <dgm:pt modelId="{807BEBBC-7DF4-4951-8ABD-2852C0D9462F}" type="pres">
      <dgm:prSet presAssocID="{22D0BD0F-D049-46F5-A7B4-B5E3B09DFA7F}" presName="childShape" presStyleCnt="0"/>
      <dgm:spPr/>
    </dgm:pt>
    <dgm:pt modelId="{9813FD87-A68C-40EF-9AE2-9ED53912670D}" type="pres">
      <dgm:prSet presAssocID="{B6B967FC-753E-4886-9147-E88A8301C3FA}" presName="Name13" presStyleLbl="parChTrans1D2" presStyleIdx="7" presStyleCnt="10"/>
      <dgm:spPr/>
      <dgm:t>
        <a:bodyPr/>
        <a:lstStyle/>
        <a:p>
          <a:endParaRPr lang="pt-BR"/>
        </a:p>
      </dgm:t>
    </dgm:pt>
    <dgm:pt modelId="{A07C0BCD-306A-460B-97D4-C1C1776C653F}" type="pres">
      <dgm:prSet presAssocID="{7546725B-0293-4737-A102-74036423E958}" presName="childText" presStyleLbl="bgAcc1" presStyleIdx="7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B96FFC-495A-433E-BC91-AD253739E5B7}" type="pres">
      <dgm:prSet presAssocID="{D2256014-E83E-45C6-AA88-D698910FED03}" presName="Name13" presStyleLbl="parChTrans1D2" presStyleIdx="8" presStyleCnt="10"/>
      <dgm:spPr/>
      <dgm:t>
        <a:bodyPr/>
        <a:lstStyle/>
        <a:p>
          <a:endParaRPr lang="pt-BR"/>
        </a:p>
      </dgm:t>
    </dgm:pt>
    <dgm:pt modelId="{7DBEF709-54EE-4269-8B85-8D4A6F3CFA0C}" type="pres">
      <dgm:prSet presAssocID="{331656E5-F017-4FCF-ABA5-A88AFA95359C}" presName="childText" presStyleLbl="bgAcc1" presStyleIdx="8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C292475-3AE9-4945-8E6C-2326BD247EE0}" type="pres">
      <dgm:prSet presAssocID="{C6E0DF7E-15D5-49D0-AD76-45402D8C07EF}" presName="Name13" presStyleLbl="parChTrans1D2" presStyleIdx="9" presStyleCnt="10"/>
      <dgm:spPr/>
      <dgm:t>
        <a:bodyPr/>
        <a:lstStyle/>
        <a:p>
          <a:endParaRPr lang="pt-BR"/>
        </a:p>
      </dgm:t>
    </dgm:pt>
    <dgm:pt modelId="{428F280C-DC37-43DF-8607-4291C0B60DCE}" type="pres">
      <dgm:prSet presAssocID="{26D6DB2C-A02F-42CD-A443-F0DEDAC94603}" presName="childText" presStyleLbl="bgAcc1" presStyleIdx="9" presStyleCnt="10" custScaleX="168915" custLinFactNeighborX="-23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AD0A7D-B032-4A96-BB16-32B7D315A5A1}" type="presOf" srcId="{2E7BC002-B795-41DD-9790-3ACB7B30091C}" destId="{F373B365-153B-42AB-9C9B-B2CE1CE943D3}" srcOrd="0" destOrd="0" presId="urn:microsoft.com/office/officeart/2005/8/layout/hierarchy3"/>
    <dgm:cxn modelId="{2EC3A2C2-C873-43E1-8FB8-01F8822DA287}" srcId="{96DC105A-8661-4CA1-A35D-59FEAC0C2AAB}" destId="{FC58C96C-BC6D-49F1-BF38-D3936DD1EA2C}" srcOrd="0" destOrd="0" parTransId="{9A9DCB25-2F1E-4D9F-9603-AAA0D7733F96}" sibTransId="{0531F048-30F0-4D5E-8A35-7DB5DF308C04}"/>
    <dgm:cxn modelId="{CE07D2A6-52B6-4770-A14A-5ADE0E3E349C}" type="presOf" srcId="{F7D85BE3-87B7-4442-8AC1-42513E44259B}" destId="{853D0442-B72A-4DF0-BA10-7F89E1E2F73A}" srcOrd="0" destOrd="0" presId="urn:microsoft.com/office/officeart/2005/8/layout/hierarchy3"/>
    <dgm:cxn modelId="{1F80C703-87F0-4A12-8A5C-B0227383699C}" type="presOf" srcId="{AEF143EB-D507-4C74-BFC7-725529E68812}" destId="{91D0724E-CC1C-4147-AE5C-C4373E69DAF8}" srcOrd="0" destOrd="0" presId="urn:microsoft.com/office/officeart/2005/8/layout/hierarchy3"/>
    <dgm:cxn modelId="{F0D6ABF9-CFBD-40C9-9BE8-B98E6A4FA6C1}" srcId="{45FE898D-C437-4AC8-B7F2-88152646B1C9}" destId="{A342D973-A0E2-4921-9066-C48A84EBAFF6}" srcOrd="0" destOrd="0" parTransId="{1A51802A-C4F2-4CA8-A581-8CB96F214B23}" sibTransId="{B3A3B99A-661C-4D5C-81CC-DBA0478DB436}"/>
    <dgm:cxn modelId="{90A23F36-05AA-4214-8B86-8E394CAAE6F7}" type="presOf" srcId="{26D6DB2C-A02F-42CD-A443-F0DEDAC94603}" destId="{428F280C-DC37-43DF-8607-4291C0B60DCE}" srcOrd="0" destOrd="0" presId="urn:microsoft.com/office/officeart/2005/8/layout/hierarchy3"/>
    <dgm:cxn modelId="{310A5415-9ADF-4770-81DB-AEAB303F8819}" type="presOf" srcId="{45FE898D-C437-4AC8-B7F2-88152646B1C9}" destId="{B4341A65-488D-49A8-83C3-50171DF02A13}" srcOrd="1" destOrd="0" presId="urn:microsoft.com/office/officeart/2005/8/layout/hierarchy3"/>
    <dgm:cxn modelId="{CBD5F646-BD73-473E-BBB6-3ED647439038}" type="presOf" srcId="{9A9DCB25-2F1E-4D9F-9603-AAA0D7733F96}" destId="{D4BDB02C-DCBB-4AA8-9A38-4EECD84E8714}" srcOrd="0" destOrd="0" presId="urn:microsoft.com/office/officeart/2005/8/layout/hierarchy3"/>
    <dgm:cxn modelId="{554AAD99-E128-455B-9615-6730A780915C}" type="presOf" srcId="{9B845EE3-AB60-4B3A-93A7-BDB1983039F0}" destId="{21F02DDE-4CE0-45D6-B1B8-804CFCBFC033}" srcOrd="0" destOrd="0" presId="urn:microsoft.com/office/officeart/2005/8/layout/hierarchy3"/>
    <dgm:cxn modelId="{511F02EA-242C-4784-9778-41B6EF335EA4}" srcId="{96DC105A-8661-4CA1-A35D-59FEAC0C2AAB}" destId="{5AC311BE-D0B0-4E0E-ABDA-2174E06C4CFA}" srcOrd="2" destOrd="0" parTransId="{9B845EE3-AB60-4B3A-93A7-BDB1983039F0}" sibTransId="{34D1A0B2-CEA5-475C-86BA-5E1D18A2F8E9}"/>
    <dgm:cxn modelId="{0B4E0490-58E1-47D0-B767-7C4492FFF2F8}" srcId="{22D0BD0F-D049-46F5-A7B4-B5E3B09DFA7F}" destId="{7546725B-0293-4737-A102-74036423E958}" srcOrd="0" destOrd="0" parTransId="{B6B967FC-753E-4886-9147-E88A8301C3FA}" sibTransId="{CB6B9E86-9C5E-4C1A-9CF2-9F06380128E1}"/>
    <dgm:cxn modelId="{F2A8C0C5-A9EF-42E7-85D2-B496EBB665DC}" type="presOf" srcId="{B6B967FC-753E-4886-9147-E88A8301C3FA}" destId="{9813FD87-A68C-40EF-9AE2-9ED53912670D}" srcOrd="0" destOrd="0" presId="urn:microsoft.com/office/officeart/2005/8/layout/hierarchy3"/>
    <dgm:cxn modelId="{20F890E8-DF33-4D9E-88ED-94DCBE0DB83B}" srcId="{45FE898D-C437-4AC8-B7F2-88152646B1C9}" destId="{D64BC0FE-3603-4514-A388-03E0D5348B07}" srcOrd="2" destOrd="0" parTransId="{C1A94AFB-33D2-44DA-83C5-F635B25078FE}" sibTransId="{C95E23E2-47DB-438D-8362-764ECFCA4E63}"/>
    <dgm:cxn modelId="{A498EFF2-7567-4CB5-A04B-235952827D45}" type="presOf" srcId="{C1A94AFB-33D2-44DA-83C5-F635B25078FE}" destId="{920DA989-F6FE-414D-952B-858B068742CF}" srcOrd="0" destOrd="0" presId="urn:microsoft.com/office/officeart/2005/8/layout/hierarchy3"/>
    <dgm:cxn modelId="{2FEEF36F-90B5-4879-8763-2E3FF4C01498}" type="presOf" srcId="{7546725B-0293-4737-A102-74036423E958}" destId="{A07C0BCD-306A-460B-97D4-C1C1776C653F}" srcOrd="0" destOrd="0" presId="urn:microsoft.com/office/officeart/2005/8/layout/hierarchy3"/>
    <dgm:cxn modelId="{702CC974-30C6-4589-9F64-FDDA77211709}" type="presOf" srcId="{D2256014-E83E-45C6-AA88-D698910FED03}" destId="{A1B96FFC-495A-433E-BC91-AD253739E5B7}" srcOrd="0" destOrd="0" presId="urn:microsoft.com/office/officeart/2005/8/layout/hierarchy3"/>
    <dgm:cxn modelId="{403582F9-BB50-4402-B190-3439588B6803}" type="presOf" srcId="{22D0BD0F-D049-46F5-A7B4-B5E3B09DFA7F}" destId="{F2D24E90-3364-430D-ACA0-222AFCFEB36F}" srcOrd="0" destOrd="0" presId="urn:microsoft.com/office/officeart/2005/8/layout/hierarchy3"/>
    <dgm:cxn modelId="{7985764E-7D5D-4DC0-BF33-D3C43BE19B80}" type="presOf" srcId="{45FE898D-C437-4AC8-B7F2-88152646B1C9}" destId="{C946C4A8-5D28-4984-AA62-C7C2777A5977}" srcOrd="0" destOrd="0" presId="urn:microsoft.com/office/officeart/2005/8/layout/hierarchy3"/>
    <dgm:cxn modelId="{A4E9BCD4-B7D7-4B4A-A68B-4BE3B0155727}" type="presOf" srcId="{331656E5-F017-4FCF-ABA5-A88AFA95359C}" destId="{7DBEF709-54EE-4269-8B85-8D4A6F3CFA0C}" srcOrd="0" destOrd="0" presId="urn:microsoft.com/office/officeart/2005/8/layout/hierarchy3"/>
    <dgm:cxn modelId="{59223B13-9BA9-4D73-87A2-E44A2D8E6CC0}" type="presOf" srcId="{9399B519-9A77-4E1C-9B54-9C5480E9F40D}" destId="{B5EA6AC1-939E-4AFE-9144-BF2A52AF50AD}" srcOrd="0" destOrd="0" presId="urn:microsoft.com/office/officeart/2005/8/layout/hierarchy3"/>
    <dgm:cxn modelId="{621014A4-6587-4F7E-85B2-261A532B06CC}" type="presOf" srcId="{22D0BD0F-D049-46F5-A7B4-B5E3B09DFA7F}" destId="{E9B223C4-0458-4F6F-9AF2-96E85A787151}" srcOrd="1" destOrd="0" presId="urn:microsoft.com/office/officeart/2005/8/layout/hierarchy3"/>
    <dgm:cxn modelId="{F2CAD3D9-EA3F-448D-B329-3C93A21D8433}" type="presOf" srcId="{D64BC0FE-3603-4514-A388-03E0D5348B07}" destId="{B900AD3C-3D3B-4335-8C7A-12B2F98D5353}" srcOrd="0" destOrd="0" presId="urn:microsoft.com/office/officeart/2005/8/layout/hierarchy3"/>
    <dgm:cxn modelId="{F1464812-D32F-4C8D-BF8D-6D798104C4E5}" srcId="{45FE898D-C437-4AC8-B7F2-88152646B1C9}" destId="{CAF0C251-E8C0-4C67-8A88-A92D8D0A8F81}" srcOrd="1" destOrd="0" parTransId="{2E7BC002-B795-41DD-9790-3ACB7B30091C}" sibTransId="{A1CDE566-C2E5-4956-9A30-A4FE33687BC1}"/>
    <dgm:cxn modelId="{004464F7-9037-43B0-AF5E-3074C0E166F5}" type="presOf" srcId="{5AC311BE-D0B0-4E0E-ABDA-2174E06C4CFA}" destId="{2DD8EB7D-2059-4769-896F-2F2D466FC089}" srcOrd="0" destOrd="0" presId="urn:microsoft.com/office/officeart/2005/8/layout/hierarchy3"/>
    <dgm:cxn modelId="{AF880FB5-0B07-4E14-B72C-839BDDAF17F0}" srcId="{45FE898D-C437-4AC8-B7F2-88152646B1C9}" destId="{CFF3BF07-1DD3-442B-963B-CD74064B43FA}" srcOrd="3" destOrd="0" parTransId="{F7D85BE3-87B7-4442-8AC1-42513E44259B}" sibTransId="{9C7FF25E-4DAB-41BE-B97E-8AD744714B01}"/>
    <dgm:cxn modelId="{9165931A-0E22-4533-BE66-609985987FF2}" srcId="{AEF143EB-D507-4C74-BFC7-725529E68812}" destId="{22D0BD0F-D049-46F5-A7B4-B5E3B09DFA7F}" srcOrd="2" destOrd="0" parTransId="{299C50F0-8DC3-4E3C-BABF-CACFEAD66BE4}" sibTransId="{298C99AA-FE37-4D3C-93B7-D3F285ACB955}"/>
    <dgm:cxn modelId="{CD164D30-45D8-4CA5-8491-751533C6326F}" type="presOf" srcId="{A342D973-A0E2-4921-9066-C48A84EBAFF6}" destId="{A08CEADA-5188-4B29-B075-2B23689C0CBE}" srcOrd="0" destOrd="0" presId="urn:microsoft.com/office/officeart/2005/8/layout/hierarchy3"/>
    <dgm:cxn modelId="{0EE871C6-03DD-4702-9D05-34C78425C66F}" srcId="{96DC105A-8661-4CA1-A35D-59FEAC0C2AAB}" destId="{9399B519-9A77-4E1C-9B54-9C5480E9F40D}" srcOrd="1" destOrd="0" parTransId="{DB1A8292-7A2F-49C9-A9AE-3BE923AC97ED}" sibTransId="{A1960535-FDAF-4262-872C-8E965DB49C93}"/>
    <dgm:cxn modelId="{A028DEFD-DCAF-45B8-BFC5-383594A3A4D5}" type="presOf" srcId="{96DC105A-8661-4CA1-A35D-59FEAC0C2AAB}" destId="{77726815-EE11-49D2-8D3A-5F115B650D62}" srcOrd="1" destOrd="0" presId="urn:microsoft.com/office/officeart/2005/8/layout/hierarchy3"/>
    <dgm:cxn modelId="{B4D9D408-D774-410E-95A8-52A052259B5D}" srcId="{AEF143EB-D507-4C74-BFC7-725529E68812}" destId="{96DC105A-8661-4CA1-A35D-59FEAC0C2AAB}" srcOrd="0" destOrd="0" parTransId="{9F68A3F3-B964-4651-849B-1339E3CB6D58}" sibTransId="{DFA5D0E4-BE93-40B3-83B2-2EEBA44FEE14}"/>
    <dgm:cxn modelId="{AF2FB2E1-D446-4CE3-8189-667303A9B0FA}" type="presOf" srcId="{CAF0C251-E8C0-4C67-8A88-A92D8D0A8F81}" destId="{BBE29C9B-4ECE-44A4-8D50-CBC38B40606C}" srcOrd="0" destOrd="0" presId="urn:microsoft.com/office/officeart/2005/8/layout/hierarchy3"/>
    <dgm:cxn modelId="{F25F6B14-1556-419C-979C-076C08D61AF3}" type="presOf" srcId="{DB1A8292-7A2F-49C9-A9AE-3BE923AC97ED}" destId="{417B33CC-9DDE-43D4-BAE2-898B7497A5CF}" srcOrd="0" destOrd="0" presId="urn:microsoft.com/office/officeart/2005/8/layout/hierarchy3"/>
    <dgm:cxn modelId="{654A30AA-ECF7-4B85-A929-3A8978A94630}" type="presOf" srcId="{C6E0DF7E-15D5-49D0-AD76-45402D8C07EF}" destId="{9C292475-3AE9-4945-8E6C-2326BD247EE0}" srcOrd="0" destOrd="0" presId="urn:microsoft.com/office/officeart/2005/8/layout/hierarchy3"/>
    <dgm:cxn modelId="{AB89E14C-72EB-4F48-A324-DAF76B0CA765}" srcId="{22D0BD0F-D049-46F5-A7B4-B5E3B09DFA7F}" destId="{26D6DB2C-A02F-42CD-A443-F0DEDAC94603}" srcOrd="2" destOrd="0" parTransId="{C6E0DF7E-15D5-49D0-AD76-45402D8C07EF}" sibTransId="{D5C0D2DE-6FF5-4145-9583-EB92B9588348}"/>
    <dgm:cxn modelId="{A03BC725-D56E-4B63-8BC5-66B289DD80CB}" type="presOf" srcId="{FC58C96C-BC6D-49F1-BF38-D3936DD1EA2C}" destId="{822DE1DC-58EA-489D-8442-967BE64F6585}" srcOrd="0" destOrd="0" presId="urn:microsoft.com/office/officeart/2005/8/layout/hierarchy3"/>
    <dgm:cxn modelId="{51697976-48B8-4257-9EB4-949FADAAB5F2}" type="presOf" srcId="{96DC105A-8661-4CA1-A35D-59FEAC0C2AAB}" destId="{3DB669B8-A95D-404B-9238-952822C50CEA}" srcOrd="0" destOrd="0" presId="urn:microsoft.com/office/officeart/2005/8/layout/hierarchy3"/>
    <dgm:cxn modelId="{6DC1C7ED-0583-40CE-A901-77A99DAF1FC6}" type="presOf" srcId="{1A51802A-C4F2-4CA8-A581-8CB96F214B23}" destId="{02070481-1B35-48B0-BD6D-203932CFB21D}" srcOrd="0" destOrd="0" presId="urn:microsoft.com/office/officeart/2005/8/layout/hierarchy3"/>
    <dgm:cxn modelId="{E33F8050-0964-4B78-A8A5-F70B1D059115}" srcId="{22D0BD0F-D049-46F5-A7B4-B5E3B09DFA7F}" destId="{331656E5-F017-4FCF-ABA5-A88AFA95359C}" srcOrd="1" destOrd="0" parTransId="{D2256014-E83E-45C6-AA88-D698910FED03}" sibTransId="{AF11BF67-4BD2-4140-A34C-354712E6E0EF}"/>
    <dgm:cxn modelId="{81F1DA85-C2C8-4124-B19B-0CC00380575C}" srcId="{AEF143EB-D507-4C74-BFC7-725529E68812}" destId="{45FE898D-C437-4AC8-B7F2-88152646B1C9}" srcOrd="1" destOrd="0" parTransId="{AFAF41BA-EFD7-4AD0-8AF7-9A68C8713F25}" sibTransId="{C864E72B-93A9-4BF1-8279-7A220CDD995F}"/>
    <dgm:cxn modelId="{AF1593E3-6D8A-4E7C-93AB-FDF0784D2CE6}" type="presOf" srcId="{CFF3BF07-1DD3-442B-963B-CD74064B43FA}" destId="{9D82C7BD-4BFA-46A8-BFA3-7E6CAAB48AF0}" srcOrd="0" destOrd="0" presId="urn:microsoft.com/office/officeart/2005/8/layout/hierarchy3"/>
    <dgm:cxn modelId="{E01A9B1C-9EB0-4B57-A2B5-2C3FC9533FC3}" type="presParOf" srcId="{91D0724E-CC1C-4147-AE5C-C4373E69DAF8}" destId="{19224538-71DD-4A21-8A2F-E933006E5F9C}" srcOrd="0" destOrd="0" presId="urn:microsoft.com/office/officeart/2005/8/layout/hierarchy3"/>
    <dgm:cxn modelId="{C90A4CE3-D44C-44FF-9038-9203260C9CA9}" type="presParOf" srcId="{19224538-71DD-4A21-8A2F-E933006E5F9C}" destId="{B88B0837-26E8-41D6-8ECF-A933C15A2C5E}" srcOrd="0" destOrd="0" presId="urn:microsoft.com/office/officeart/2005/8/layout/hierarchy3"/>
    <dgm:cxn modelId="{77E1848E-CD79-4863-9DAA-75C957A3CE90}" type="presParOf" srcId="{B88B0837-26E8-41D6-8ECF-A933C15A2C5E}" destId="{3DB669B8-A95D-404B-9238-952822C50CEA}" srcOrd="0" destOrd="0" presId="urn:microsoft.com/office/officeart/2005/8/layout/hierarchy3"/>
    <dgm:cxn modelId="{BAFB6DDF-0AD8-49F1-B36F-25392F46325A}" type="presParOf" srcId="{B88B0837-26E8-41D6-8ECF-A933C15A2C5E}" destId="{77726815-EE11-49D2-8D3A-5F115B650D62}" srcOrd="1" destOrd="0" presId="urn:microsoft.com/office/officeart/2005/8/layout/hierarchy3"/>
    <dgm:cxn modelId="{83A30E9F-A482-4456-A855-31E20564CB05}" type="presParOf" srcId="{19224538-71DD-4A21-8A2F-E933006E5F9C}" destId="{CA630BE2-1606-44FC-BD8A-773B9F941C3D}" srcOrd="1" destOrd="0" presId="urn:microsoft.com/office/officeart/2005/8/layout/hierarchy3"/>
    <dgm:cxn modelId="{5943BB3B-E3D5-4415-9DC5-55A9C317BFAE}" type="presParOf" srcId="{CA630BE2-1606-44FC-BD8A-773B9F941C3D}" destId="{D4BDB02C-DCBB-4AA8-9A38-4EECD84E8714}" srcOrd="0" destOrd="0" presId="urn:microsoft.com/office/officeart/2005/8/layout/hierarchy3"/>
    <dgm:cxn modelId="{A6A140CE-CB97-40D8-AB1D-28EEE5FD7345}" type="presParOf" srcId="{CA630BE2-1606-44FC-BD8A-773B9F941C3D}" destId="{822DE1DC-58EA-489D-8442-967BE64F6585}" srcOrd="1" destOrd="0" presId="urn:microsoft.com/office/officeart/2005/8/layout/hierarchy3"/>
    <dgm:cxn modelId="{655F453C-64F4-4793-AB9C-ED7528855E05}" type="presParOf" srcId="{CA630BE2-1606-44FC-BD8A-773B9F941C3D}" destId="{417B33CC-9DDE-43D4-BAE2-898B7497A5CF}" srcOrd="2" destOrd="0" presId="urn:microsoft.com/office/officeart/2005/8/layout/hierarchy3"/>
    <dgm:cxn modelId="{2A7FA6AE-5457-476B-9D90-1EF972BBD010}" type="presParOf" srcId="{CA630BE2-1606-44FC-BD8A-773B9F941C3D}" destId="{B5EA6AC1-939E-4AFE-9144-BF2A52AF50AD}" srcOrd="3" destOrd="0" presId="urn:microsoft.com/office/officeart/2005/8/layout/hierarchy3"/>
    <dgm:cxn modelId="{EF314F3F-36A5-4076-80A8-2E0226DD0128}" type="presParOf" srcId="{CA630BE2-1606-44FC-BD8A-773B9F941C3D}" destId="{21F02DDE-4CE0-45D6-B1B8-804CFCBFC033}" srcOrd="4" destOrd="0" presId="urn:microsoft.com/office/officeart/2005/8/layout/hierarchy3"/>
    <dgm:cxn modelId="{2BFC7F6C-0873-47C2-AFBE-3BBB9072A165}" type="presParOf" srcId="{CA630BE2-1606-44FC-BD8A-773B9F941C3D}" destId="{2DD8EB7D-2059-4769-896F-2F2D466FC089}" srcOrd="5" destOrd="0" presId="urn:microsoft.com/office/officeart/2005/8/layout/hierarchy3"/>
    <dgm:cxn modelId="{14FEA3F6-3B2D-4483-A9D5-2D1D547B224E}" type="presParOf" srcId="{91D0724E-CC1C-4147-AE5C-C4373E69DAF8}" destId="{4E359F66-6801-4C62-B3DC-B941E080E446}" srcOrd="1" destOrd="0" presId="urn:microsoft.com/office/officeart/2005/8/layout/hierarchy3"/>
    <dgm:cxn modelId="{2894F9A2-9C79-45AE-A3E3-ECCBC37DC673}" type="presParOf" srcId="{4E359F66-6801-4C62-B3DC-B941E080E446}" destId="{10868516-2C0D-4E03-96D2-ABB343805B81}" srcOrd="0" destOrd="0" presId="urn:microsoft.com/office/officeart/2005/8/layout/hierarchy3"/>
    <dgm:cxn modelId="{F48FAE9E-F5A3-4FCB-B68D-8BE640327A7D}" type="presParOf" srcId="{10868516-2C0D-4E03-96D2-ABB343805B81}" destId="{C946C4A8-5D28-4984-AA62-C7C2777A5977}" srcOrd="0" destOrd="0" presId="urn:microsoft.com/office/officeart/2005/8/layout/hierarchy3"/>
    <dgm:cxn modelId="{961108A7-4861-4189-8A2A-53EEC93522F0}" type="presParOf" srcId="{10868516-2C0D-4E03-96D2-ABB343805B81}" destId="{B4341A65-488D-49A8-83C3-50171DF02A13}" srcOrd="1" destOrd="0" presId="urn:microsoft.com/office/officeart/2005/8/layout/hierarchy3"/>
    <dgm:cxn modelId="{64A7240C-F475-495F-9382-F3A051533195}" type="presParOf" srcId="{4E359F66-6801-4C62-B3DC-B941E080E446}" destId="{4BEBCA06-1CEE-4DA6-BFB1-A353211600CF}" srcOrd="1" destOrd="0" presId="urn:microsoft.com/office/officeart/2005/8/layout/hierarchy3"/>
    <dgm:cxn modelId="{26A876C9-E422-4729-8CAA-1ABB7D73BFEF}" type="presParOf" srcId="{4BEBCA06-1CEE-4DA6-BFB1-A353211600CF}" destId="{02070481-1B35-48B0-BD6D-203932CFB21D}" srcOrd="0" destOrd="0" presId="urn:microsoft.com/office/officeart/2005/8/layout/hierarchy3"/>
    <dgm:cxn modelId="{DBC71E3B-DEF8-440E-84F6-B24BF219B366}" type="presParOf" srcId="{4BEBCA06-1CEE-4DA6-BFB1-A353211600CF}" destId="{A08CEADA-5188-4B29-B075-2B23689C0CBE}" srcOrd="1" destOrd="0" presId="urn:microsoft.com/office/officeart/2005/8/layout/hierarchy3"/>
    <dgm:cxn modelId="{A80E0B8F-BF8D-4DAF-A3DA-82383E33A0C1}" type="presParOf" srcId="{4BEBCA06-1CEE-4DA6-BFB1-A353211600CF}" destId="{F373B365-153B-42AB-9C9B-B2CE1CE943D3}" srcOrd="2" destOrd="0" presId="urn:microsoft.com/office/officeart/2005/8/layout/hierarchy3"/>
    <dgm:cxn modelId="{560A5296-279E-4172-82B4-0D05F1A53FA5}" type="presParOf" srcId="{4BEBCA06-1CEE-4DA6-BFB1-A353211600CF}" destId="{BBE29C9B-4ECE-44A4-8D50-CBC38B40606C}" srcOrd="3" destOrd="0" presId="urn:microsoft.com/office/officeart/2005/8/layout/hierarchy3"/>
    <dgm:cxn modelId="{084EB372-C473-4009-817D-785C7F86BEBC}" type="presParOf" srcId="{4BEBCA06-1CEE-4DA6-BFB1-A353211600CF}" destId="{920DA989-F6FE-414D-952B-858B068742CF}" srcOrd="4" destOrd="0" presId="urn:microsoft.com/office/officeart/2005/8/layout/hierarchy3"/>
    <dgm:cxn modelId="{1C81BE1B-D875-4343-B32E-116B95575107}" type="presParOf" srcId="{4BEBCA06-1CEE-4DA6-BFB1-A353211600CF}" destId="{B900AD3C-3D3B-4335-8C7A-12B2F98D5353}" srcOrd="5" destOrd="0" presId="urn:microsoft.com/office/officeart/2005/8/layout/hierarchy3"/>
    <dgm:cxn modelId="{21AB1BE0-A2C9-45E0-B93F-BE95C1F28EFD}" type="presParOf" srcId="{4BEBCA06-1CEE-4DA6-BFB1-A353211600CF}" destId="{853D0442-B72A-4DF0-BA10-7F89E1E2F73A}" srcOrd="6" destOrd="0" presId="urn:microsoft.com/office/officeart/2005/8/layout/hierarchy3"/>
    <dgm:cxn modelId="{B3C8DF8F-5271-4BF6-A5F1-C3D55F00DADF}" type="presParOf" srcId="{4BEBCA06-1CEE-4DA6-BFB1-A353211600CF}" destId="{9D82C7BD-4BFA-46A8-BFA3-7E6CAAB48AF0}" srcOrd="7" destOrd="0" presId="urn:microsoft.com/office/officeart/2005/8/layout/hierarchy3"/>
    <dgm:cxn modelId="{647ECDC4-324A-4012-8152-60633F4181A5}" type="presParOf" srcId="{91D0724E-CC1C-4147-AE5C-C4373E69DAF8}" destId="{3E76F7BE-065E-426C-82A6-5FF62B457AAA}" srcOrd="2" destOrd="0" presId="urn:microsoft.com/office/officeart/2005/8/layout/hierarchy3"/>
    <dgm:cxn modelId="{8A72C39A-5A14-4DCF-A08D-D697763CEBCB}" type="presParOf" srcId="{3E76F7BE-065E-426C-82A6-5FF62B457AAA}" destId="{D3E321EF-8772-4B8E-8C24-83DD25984796}" srcOrd="0" destOrd="0" presId="urn:microsoft.com/office/officeart/2005/8/layout/hierarchy3"/>
    <dgm:cxn modelId="{E979FB16-5BB7-48AF-8F42-F49861FF1485}" type="presParOf" srcId="{D3E321EF-8772-4B8E-8C24-83DD25984796}" destId="{F2D24E90-3364-430D-ACA0-222AFCFEB36F}" srcOrd="0" destOrd="0" presId="urn:microsoft.com/office/officeart/2005/8/layout/hierarchy3"/>
    <dgm:cxn modelId="{0EC5C1F6-9008-4659-86F5-DCB9F533FCBF}" type="presParOf" srcId="{D3E321EF-8772-4B8E-8C24-83DD25984796}" destId="{E9B223C4-0458-4F6F-9AF2-96E85A787151}" srcOrd="1" destOrd="0" presId="urn:microsoft.com/office/officeart/2005/8/layout/hierarchy3"/>
    <dgm:cxn modelId="{0B84F339-1055-412F-A31F-F08F5BB36A50}" type="presParOf" srcId="{3E76F7BE-065E-426C-82A6-5FF62B457AAA}" destId="{807BEBBC-7DF4-4951-8ABD-2852C0D9462F}" srcOrd="1" destOrd="0" presId="urn:microsoft.com/office/officeart/2005/8/layout/hierarchy3"/>
    <dgm:cxn modelId="{D2564636-2EE8-4470-B1ED-C4B8CD60D9B3}" type="presParOf" srcId="{807BEBBC-7DF4-4951-8ABD-2852C0D9462F}" destId="{9813FD87-A68C-40EF-9AE2-9ED53912670D}" srcOrd="0" destOrd="0" presId="urn:microsoft.com/office/officeart/2005/8/layout/hierarchy3"/>
    <dgm:cxn modelId="{FD7B0888-2F80-4750-9780-F55A30169817}" type="presParOf" srcId="{807BEBBC-7DF4-4951-8ABD-2852C0D9462F}" destId="{A07C0BCD-306A-460B-97D4-C1C1776C653F}" srcOrd="1" destOrd="0" presId="urn:microsoft.com/office/officeart/2005/8/layout/hierarchy3"/>
    <dgm:cxn modelId="{0F71D152-0138-4821-A1B7-8954BF52759D}" type="presParOf" srcId="{807BEBBC-7DF4-4951-8ABD-2852C0D9462F}" destId="{A1B96FFC-495A-433E-BC91-AD253739E5B7}" srcOrd="2" destOrd="0" presId="urn:microsoft.com/office/officeart/2005/8/layout/hierarchy3"/>
    <dgm:cxn modelId="{E1AA19AB-2EEC-4C14-9F2D-18D23B8B90CD}" type="presParOf" srcId="{807BEBBC-7DF4-4951-8ABD-2852C0D9462F}" destId="{7DBEF709-54EE-4269-8B85-8D4A6F3CFA0C}" srcOrd="3" destOrd="0" presId="urn:microsoft.com/office/officeart/2005/8/layout/hierarchy3"/>
    <dgm:cxn modelId="{18F26E7C-1279-4EA8-9470-221C47969117}" type="presParOf" srcId="{807BEBBC-7DF4-4951-8ABD-2852C0D9462F}" destId="{9C292475-3AE9-4945-8E6C-2326BD247EE0}" srcOrd="4" destOrd="0" presId="urn:microsoft.com/office/officeart/2005/8/layout/hierarchy3"/>
    <dgm:cxn modelId="{D4BF1CF5-FB01-4C8E-85BC-C4616BF3E678}" type="presParOf" srcId="{807BEBBC-7DF4-4951-8ABD-2852C0D9462F}" destId="{428F280C-DC37-43DF-8607-4291C0B60DC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05678A-0B30-4245-9AE5-8ABC528A9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600C4A-91CF-44AF-83F9-B44491C1DBCC}">
      <dgm:prSet phldrT="[Texto]"/>
      <dgm:spPr/>
      <dgm:t>
        <a:bodyPr/>
        <a:lstStyle/>
        <a:p>
          <a:r>
            <a:rPr lang="pt-BR" dirty="0"/>
            <a:t>Aposentadoria por Invalidez (</a:t>
          </a:r>
          <a:r>
            <a:rPr lang="pt-BR" u="sng" dirty="0"/>
            <a:t>independe de saldo</a:t>
          </a:r>
          <a:r>
            <a:rPr lang="pt-BR" dirty="0"/>
            <a:t>)</a:t>
          </a:r>
        </a:p>
      </dgm:t>
    </dgm:pt>
    <dgm:pt modelId="{43AE4808-26EF-4FE7-980A-D9992F5B9DA1}" type="parTrans" cxnId="{B4C69BCA-EABB-4808-B187-3C8718AD5808}">
      <dgm:prSet/>
      <dgm:spPr/>
      <dgm:t>
        <a:bodyPr/>
        <a:lstStyle/>
        <a:p>
          <a:endParaRPr lang="pt-BR"/>
        </a:p>
      </dgm:t>
    </dgm:pt>
    <dgm:pt modelId="{32C49AB5-A2A4-4528-BC39-71D30E03CFEA}" type="sibTrans" cxnId="{B4C69BCA-EABB-4808-B187-3C8718AD5808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7195F553-16DA-41A2-9465-979C722ADB0B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𝑑𝑖𝑎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𝐵𝐶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80%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𝑅𝑃𝑃𝑆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]×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𝑀𝐶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8,5%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7195F553-16DA-41A2-9465-979C722ADB0B}">
          <dgm:prSet phldrT="[Texto]"/>
          <dgm:spPr/>
          <dgm:t>
            <a:bodyPr/>
            <a:lstStyle/>
            <a:p>
              <a:r>
                <a:rPr lang="pt-BR" i="0" smtClean="0"/>
                <a:t>[𝑀é𝑑𝑖𝑎</a:t>
              </a:r>
              <a:r>
                <a:rPr lang="pt-BR" i="0"/>
                <a:t>(𝐵𝐶80%)−𝑅𝑃𝑃𝑆]×(%𝑀𝐶)/(8,5%)</a:t>
              </a:r>
              <a:endParaRPr lang="pt-BR" dirty="0"/>
            </a:p>
          </dgm:t>
        </dgm:pt>
      </mc:Fallback>
    </mc:AlternateContent>
    <dgm:pt modelId="{104FAD38-4AE5-4D68-8769-07000FA88A39}" type="parTrans" cxnId="{A27C6861-CDC5-4781-8EB6-CDBFE58ECD70}">
      <dgm:prSet/>
      <dgm:spPr/>
      <dgm:t>
        <a:bodyPr/>
        <a:lstStyle/>
        <a:p>
          <a:endParaRPr lang="pt-BR"/>
        </a:p>
      </dgm:t>
    </dgm:pt>
    <dgm:pt modelId="{67194652-6703-4426-A94A-C236A29C6A03}" type="sibTrans" cxnId="{A27C6861-CDC5-4781-8EB6-CDBFE58ECD70}">
      <dgm:prSet/>
      <dgm:spPr/>
      <dgm:t>
        <a:bodyPr/>
        <a:lstStyle/>
        <a:p>
          <a:endParaRPr lang="pt-BR"/>
        </a:p>
      </dgm:t>
    </dgm:pt>
    <dgm:pt modelId="{11E3759B-B3B9-4FEB-8563-8C39FCF1976A}">
      <dgm:prSet phldrT="[Texto]"/>
      <dgm:spPr/>
      <dgm:t>
        <a:bodyPr/>
        <a:lstStyle/>
        <a:p>
          <a:r>
            <a:rPr lang="pt-BR" dirty="0"/>
            <a:t>Pensão por Morte de Ativo (</a:t>
          </a:r>
          <a:r>
            <a:rPr lang="pt-BR" u="sng" dirty="0"/>
            <a:t>independe de saldo</a:t>
          </a:r>
          <a:r>
            <a:rPr lang="pt-BR" dirty="0"/>
            <a:t>)</a:t>
          </a:r>
        </a:p>
      </dgm:t>
    </dgm:pt>
    <dgm:pt modelId="{BA81B874-F5B8-4779-9DCC-2D1BBA4DBDDC}" type="parTrans" cxnId="{20997A9C-3EAA-4996-A171-06D69E04CB95}">
      <dgm:prSet/>
      <dgm:spPr/>
      <dgm:t>
        <a:bodyPr/>
        <a:lstStyle/>
        <a:p>
          <a:endParaRPr lang="pt-BR"/>
        </a:p>
      </dgm:t>
    </dgm:pt>
    <dgm:pt modelId="{BF0CBF9E-A666-40BF-A3F5-B5459C2B9E22}" type="sibTrans" cxnId="{20997A9C-3EAA-4996-A171-06D69E04CB95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02CBD693-DE09-410C-BC0F-3903291EB97E}">
          <dgm:prSet phldrT="[Texto]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lang="pt-BR" i="1" smtClean="0">
                      <a:latin typeface="Cambria Math" panose="02040503050406030204" pitchFamily="18" charset="0"/>
                    </a:rPr>
                    <m:t>[</m:t>
                  </m:r>
                  <m:r>
                    <a:rPr lang="pt-BR" i="1" smtClean="0">
                      <a:latin typeface="Cambria Math" panose="02040503050406030204" pitchFamily="18" charset="0"/>
                    </a:rPr>
                    <m:t>𝑀</m:t>
                  </m:r>
                  <m:r>
                    <a:rPr lang="pt-BR" i="1" smtClean="0">
                      <a:latin typeface="Cambria Math" panose="02040503050406030204" pitchFamily="18" charset="0"/>
                    </a:rPr>
                    <m:t>é</m:t>
                  </m:r>
                  <m:r>
                    <a:rPr lang="pt-BR" i="1" smtClean="0">
                      <a:latin typeface="Cambria Math" panose="02040503050406030204" pitchFamily="18" charset="0"/>
                    </a:rPr>
                    <m:t>𝑑𝑖𝑎</m:t>
                  </m:r>
                  <m:d>
                    <m:dPr>
                      <m:ctrlPr>
                        <a:rPr lang="pt-BR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pt-BR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80%</m:t>
                      </m:r>
                    </m:e>
                  </m:d>
                  <m:r>
                    <a:rPr lang="pt-BR" i="1">
                      <a:latin typeface="Cambria Math" panose="02040503050406030204" pitchFamily="18" charset="0"/>
                    </a:rPr>
                    <m:t>−</m:t>
                  </m:r>
                  <m:r>
                    <a:rPr lang="pt-BR" i="1">
                      <a:latin typeface="Cambria Math" panose="02040503050406030204" pitchFamily="18" charset="0"/>
                    </a:rPr>
                    <m:t>𝑅𝑃𝑃𝑆</m:t>
                  </m:r>
                  <m:r>
                    <a:rPr lang="pt-BR" i="1">
                      <a:latin typeface="Cambria Math" panose="02040503050406030204" pitchFamily="18" charset="0"/>
                    </a:rPr>
                    <m:t>]×</m:t>
                  </m:r>
                  <m:f>
                    <m:fPr>
                      <m:ctrlPr>
                        <a:rPr lang="pt-BR"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 lang="pt-BR" i="1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𝑀𝐶</m:t>
                      </m:r>
                    </m:num>
                    <m:den>
                      <m:r>
                        <a:rPr lang="pt-BR" i="1">
                          <a:latin typeface="Cambria Math" panose="02040503050406030204" pitchFamily="18" charset="0"/>
                        </a:rPr>
                        <m:t>8,5%</m:t>
                      </m:r>
                    </m:den>
                  </m:f>
                  <m:r>
                    <a:rPr lang="pt-BR" i="1" smtClean="0">
                      <a:latin typeface="Cambria Math" panose="02040503050406030204" pitchFamily="18" charset="0"/>
                    </a:rPr>
                    <m:t>×</m:t>
                  </m:r>
                </m:oMath>
              </a14:m>
              <a:r>
                <a:rPr lang="pt-BR" dirty="0"/>
                <a:t>70%</a:t>
              </a:r>
            </a:p>
          </dgm:t>
        </dgm:pt>
      </mc:Choice>
      <mc:Fallback xmlns="">
        <dgm:pt modelId="{02CBD693-DE09-410C-BC0F-3903291EB97E}">
          <dgm:prSet phldrT="[Texto]"/>
          <dgm:spPr/>
          <dgm:t>
            <a:bodyPr/>
            <a:lstStyle/>
            <a:p>
              <a:r>
                <a:rPr lang="pt-BR" i="0" smtClean="0"/>
                <a:t>[𝑀é𝑑𝑖𝑎</a:t>
              </a:r>
              <a:r>
                <a:rPr lang="pt-BR" i="0"/>
                <a:t>(𝐵𝐶80%)−𝑅𝑃𝑃𝑆]×(%𝑀𝐶)/(8,5%)</a:t>
              </a:r>
              <a:r>
                <a:rPr lang="pt-BR" i="0" smtClean="0">
                  <a:latin typeface="Cambria Math" panose="02040503050406030204" pitchFamily="18" charset="0"/>
                </a:rPr>
                <a:t>×</a:t>
              </a:r>
              <a:r>
                <a:rPr lang="pt-BR" dirty="0" smtClean="0"/>
                <a:t>70%</a:t>
              </a:r>
              <a:endParaRPr lang="pt-BR" dirty="0"/>
            </a:p>
          </dgm:t>
        </dgm:pt>
      </mc:Fallback>
    </mc:AlternateContent>
    <dgm:pt modelId="{20ACA8FD-7B18-46E5-B824-635AB8BB4914}" type="parTrans" cxnId="{8BB60E5D-D530-416A-A872-021FAC6A5739}">
      <dgm:prSet/>
      <dgm:spPr/>
      <dgm:t>
        <a:bodyPr/>
        <a:lstStyle/>
        <a:p>
          <a:endParaRPr lang="pt-BR"/>
        </a:p>
      </dgm:t>
    </dgm:pt>
    <dgm:pt modelId="{DA687D33-998D-4B82-B0D9-17A0D4AD57FF}" type="sibTrans" cxnId="{8BB60E5D-D530-416A-A872-021FAC6A5739}">
      <dgm:prSet/>
      <dgm:spPr/>
      <dgm:t>
        <a:bodyPr/>
        <a:lstStyle/>
        <a:p>
          <a:endParaRPr lang="pt-BR"/>
        </a:p>
      </dgm:t>
    </dgm:pt>
    <dgm:pt modelId="{6A52ABD1-2E55-46E8-9025-F849774D246F}">
      <dgm:prSet phldrT="[Texto]"/>
      <dgm:spPr/>
      <dgm:t>
        <a:bodyPr/>
        <a:lstStyle/>
        <a:p>
          <a:r>
            <a:rPr lang="pt-BR" dirty="0"/>
            <a:t>Pensão por Morte de Assistido (independe de saldo)</a:t>
          </a:r>
        </a:p>
      </dgm:t>
    </dgm:pt>
    <dgm:pt modelId="{BCA0A3AC-42B5-42C5-8523-335EB00670DE}" type="parTrans" cxnId="{9879A253-36EC-4E44-9B1D-CEC724429CD6}">
      <dgm:prSet/>
      <dgm:spPr/>
      <dgm:t>
        <a:bodyPr/>
        <a:lstStyle/>
        <a:p>
          <a:endParaRPr lang="pt-BR"/>
        </a:p>
      </dgm:t>
    </dgm:pt>
    <dgm:pt modelId="{080468DC-4DEE-437F-9668-07283E9712E6}" type="sibTrans" cxnId="{9879A253-36EC-4E44-9B1D-CEC724429CD6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ED97210C-656A-487C-956B-449A7357D963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𝑅𝐴𝑆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𝑃𝐴𝑅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𝐹𝑎𝑡𝑜𝑟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%)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ED97210C-656A-487C-956B-449A7357D963}">
          <dgm:prSet phldrT="[Texto]"/>
          <dgm:spPr/>
          <dgm:t>
            <a:bodyPr/>
            <a:lstStyle/>
            <a:p>
              <a:r>
                <a:rPr lang="pt-BR" i="0" smtClean="0">
                  <a:latin typeface="Cambria Math" panose="02040503050406030204" pitchFamily="18" charset="0"/>
                </a:rPr>
                <a:t>(</a:t>
              </a:r>
              <a:r>
                <a:rPr lang="pt-BR" b="0" i="0" smtClean="0">
                  <a:latin typeface="Cambria Math" panose="02040503050406030204" pitchFamily="18" charset="0"/>
                </a:rPr>
                <a:t>𝑅𝐴𝑆+𝑃𝐴𝑅)/(</a:t>
              </a:r>
              <a:r>
                <a:rPr lang="pt-BR" i="0">
                  <a:latin typeface="Cambria Math" panose="02040503050406030204" pitchFamily="18" charset="0"/>
                </a:rPr>
                <a:t>𝐹𝑎𝑡𝑜𝑟 (𝐸𝑥𝑝</a:t>
              </a:r>
              <a:r>
                <a:rPr lang="pt-BR" b="0" i="0" smtClean="0">
                  <a:latin typeface="Cambria Math" panose="02040503050406030204" pitchFamily="18" charset="0"/>
                </a:rPr>
                <a:t>, </a:t>
              </a:r>
              <a:r>
                <a:rPr lang="pt-BR" i="0" smtClean="0">
                  <a:latin typeface="Cambria Math" panose="02040503050406030204" pitchFamily="18" charset="0"/>
                </a:rPr>
                <a:t>𝑖%</a:t>
              </a:r>
              <a:r>
                <a:rPr lang="pt-BR" i="0">
                  <a:latin typeface="Cambria Math" panose="02040503050406030204" pitchFamily="18" charset="0"/>
                </a:rPr>
                <a:t>)</a:t>
              </a:r>
              <a:r>
                <a:rPr lang="pt-BR" i="0" smtClean="0">
                  <a:latin typeface="Cambria Math" panose="02040503050406030204" pitchFamily="18" charset="0"/>
                </a:rPr>
                <a:t>)</a:t>
              </a:r>
              <a:endParaRPr lang="pt-BR" dirty="0"/>
            </a:p>
          </dgm:t>
        </dgm:pt>
      </mc:Fallback>
    </mc:AlternateContent>
    <dgm:pt modelId="{B64B2194-43C1-4C77-834A-0C118F11BC75}" type="parTrans" cxnId="{DC134232-B8D7-4DA2-86D2-DC5F453339DE}">
      <dgm:prSet/>
      <dgm:spPr/>
      <dgm:t>
        <a:bodyPr/>
        <a:lstStyle/>
        <a:p>
          <a:endParaRPr lang="pt-BR"/>
        </a:p>
      </dgm:t>
    </dgm:pt>
    <dgm:pt modelId="{1D937730-3341-46C9-BC0B-D4B9AAAD44BB}" type="sibTrans" cxnId="{DC134232-B8D7-4DA2-86D2-DC5F453339DE}">
      <dgm:prSet/>
      <dgm:spPr/>
      <dgm:t>
        <a:bodyPr/>
        <a:lstStyle/>
        <a:p>
          <a:endParaRPr lang="pt-BR"/>
        </a:p>
      </dgm:t>
    </dgm:pt>
    <dgm:pt modelId="{2BC87E85-DCEF-47F1-9074-3D11B67F687A}">
      <dgm:prSet phldrT="[Texto]"/>
      <dgm:spPr/>
      <dgm:t>
        <a:bodyPr/>
        <a:lstStyle/>
        <a:p>
          <a:r>
            <a:rPr lang="pt-BR" dirty="0"/>
            <a:t>Aposentadoria Normal</a:t>
          </a:r>
        </a:p>
      </dgm:t>
    </dgm:pt>
    <dgm:pt modelId="{1F09B08B-C44D-441B-BEBF-8F29283754EB}" type="parTrans" cxnId="{8773C02F-F1BC-4E2C-B4E8-DE780D86B79A}">
      <dgm:prSet/>
      <dgm:spPr/>
      <dgm:t>
        <a:bodyPr/>
        <a:lstStyle/>
        <a:p>
          <a:endParaRPr lang="pt-BR"/>
        </a:p>
      </dgm:t>
    </dgm:pt>
    <dgm:pt modelId="{B1F27FBB-5AC8-462F-B127-0EEEEB87AA59}" type="sibTrans" cxnId="{8773C02F-F1BC-4E2C-B4E8-DE780D86B79A}">
      <dgm:prSet/>
      <dgm:spPr/>
      <dgm:t>
        <a:bodyPr/>
        <a:lstStyle/>
        <a:p>
          <a:endParaRPr lang="pt-BR"/>
        </a:p>
      </dgm:t>
    </dgm:pt>
    <mc:AlternateContent xmlns:mc="http://schemas.openxmlformats.org/markup-compatibility/2006" xmlns:a14="http://schemas.microsoft.com/office/drawing/2010/main">
      <mc:Choice Requires="a14">
        <dgm:pt modelId="{50F09AAB-AAC4-4154-8A2E-F5CCEC5F51A1}">
          <dgm:prSet phldrT="[Texto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𝑅𝐴𝑃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𝐴𝐸𝐴𝑁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𝐹𝑎𝑡𝑜𝑟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𝐸𝑥𝑝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%)</m:t>
                        </m:r>
                      </m:den>
                    </m:f>
                  </m:oMath>
                </m:oMathPara>
              </a14:m>
              <a:endParaRPr lang="pt-BR" dirty="0"/>
            </a:p>
          </dgm:t>
        </dgm:pt>
      </mc:Choice>
      <mc:Fallback xmlns="">
        <dgm:pt modelId="{50F09AAB-AAC4-4154-8A2E-F5CCEC5F51A1}">
          <dgm:prSet phldrT="[Texto]"/>
          <dgm:spPr/>
          <dgm:t>
            <a:bodyPr/>
            <a:lstStyle/>
            <a:p>
              <a:r>
                <a:rPr lang="pt-BR" i="0" smtClean="0"/>
                <a:t>(</a:t>
              </a:r>
              <a:r>
                <a:rPr lang="pt-BR" i="0"/>
                <a:t>𝑅𝐴𝑃+𝐴𝐸𝐴𝑁</a:t>
              </a:r>
              <a:r>
                <a:rPr lang="pt-BR" i="0" smtClean="0"/>
                <a:t>)/(</a:t>
              </a:r>
              <a:r>
                <a:rPr lang="pt-BR" i="0"/>
                <a:t>𝐹𝑎𝑡𝑜𝑟 (𝐸𝑥𝑝</a:t>
              </a:r>
              <a:r>
                <a:rPr lang="pt-BR" b="0" i="0" smtClean="0">
                  <a:latin typeface="Cambria Math" panose="02040503050406030204" pitchFamily="18" charset="0"/>
                </a:rPr>
                <a:t>,  𝑖%</a:t>
              </a:r>
              <a:r>
                <a:rPr lang="pt-BR" i="0"/>
                <a:t>)</a:t>
              </a:r>
              <a:r>
                <a:rPr lang="pt-BR" i="0" smtClean="0"/>
                <a:t>)</a:t>
              </a:r>
              <a:endParaRPr lang="pt-BR" dirty="0"/>
            </a:p>
          </dgm:t>
        </dgm:pt>
      </mc:Fallback>
    </mc:AlternateContent>
    <dgm:pt modelId="{06FA3CA3-7747-4757-8605-42B3201D83C5}" type="parTrans" cxnId="{8C773A5C-ECCB-4488-8610-E2D261719377}">
      <dgm:prSet/>
      <dgm:spPr/>
      <dgm:t>
        <a:bodyPr/>
        <a:lstStyle/>
        <a:p>
          <a:endParaRPr lang="pt-BR"/>
        </a:p>
      </dgm:t>
    </dgm:pt>
    <dgm:pt modelId="{376C010A-A52A-49C8-B69D-D4BA58344895}" type="sibTrans" cxnId="{8C773A5C-ECCB-4488-8610-E2D261719377}">
      <dgm:prSet/>
      <dgm:spPr/>
      <dgm:t>
        <a:bodyPr/>
        <a:lstStyle/>
        <a:p>
          <a:endParaRPr lang="pt-BR"/>
        </a:p>
      </dgm:t>
    </dgm:pt>
    <dgm:pt modelId="{6CAA7183-6285-41E0-ABF8-A572525BCCD7}">
      <dgm:prSet phldrT="[Texto]"/>
      <dgm:spPr/>
      <dgm:t>
        <a:bodyPr/>
        <a:lstStyle/>
        <a:p>
          <a:r>
            <a:rPr lang="pt-BR" dirty="0"/>
            <a:t>Benefício suplementar</a:t>
          </a:r>
        </a:p>
      </dgm:t>
    </dgm:pt>
    <dgm:pt modelId="{43CC0BE9-FCC8-4081-A3E2-F9FF2048D570}" type="parTrans" cxnId="{FD923153-262A-4B1C-8400-D15AA68F4743}">
      <dgm:prSet/>
      <dgm:spPr/>
      <dgm:t>
        <a:bodyPr/>
        <a:lstStyle/>
        <a:p>
          <a:endParaRPr lang="pt-BR"/>
        </a:p>
      </dgm:t>
    </dgm:pt>
    <dgm:pt modelId="{C35442A9-AF79-4438-9C1C-CB30758B4882}" type="sibTrans" cxnId="{FD923153-262A-4B1C-8400-D15AA68F4743}">
      <dgm:prSet/>
      <dgm:spPr/>
      <dgm:t>
        <a:bodyPr/>
        <a:lstStyle/>
        <a:p>
          <a:endParaRPr lang="pt-BR"/>
        </a:p>
      </dgm:t>
    </dgm:pt>
    <dgm:pt modelId="{A5B4CC6B-AF9C-4EEB-9AFA-8092F03DB385}">
      <dgm:prSet phldrT="[Texto]"/>
      <dgm:spPr/>
      <dgm:t>
        <a:bodyPr/>
        <a:lstStyle/>
        <a:p>
          <a:r>
            <a:rPr lang="pt-BR" dirty="0"/>
            <a:t>70% x Benefício do Assistido</a:t>
          </a:r>
        </a:p>
      </dgm:t>
    </dgm:pt>
    <dgm:pt modelId="{DDBA0AA0-90F2-4CAB-AE81-0F8F992A0F32}" type="parTrans" cxnId="{31D978CD-436E-4D70-BFD3-47DB9EB77B19}">
      <dgm:prSet/>
      <dgm:spPr/>
      <dgm:t>
        <a:bodyPr/>
        <a:lstStyle/>
        <a:p>
          <a:endParaRPr lang="pt-BR"/>
        </a:p>
      </dgm:t>
    </dgm:pt>
    <dgm:pt modelId="{359EB29E-9D6F-4540-BA6E-2578280CA900}" type="sibTrans" cxnId="{31D978CD-436E-4D70-BFD3-47DB9EB77B19}">
      <dgm:prSet/>
      <dgm:spPr/>
      <dgm:t>
        <a:bodyPr/>
        <a:lstStyle/>
        <a:p>
          <a:endParaRPr lang="pt-BR"/>
        </a:p>
      </dgm:t>
    </dgm:pt>
    <dgm:pt modelId="{4F5FBC50-4C07-4005-90E2-9C70372B2267}" type="pres">
      <dgm:prSet presAssocID="{A105678A-0B30-4245-9AE5-8ABC528A9E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FE5D99A-E45E-4A6B-B028-1CC6B3711332}" type="pres">
      <dgm:prSet presAssocID="{2BC87E85-DCEF-47F1-9074-3D11B67F68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05A0C8-9C7C-4B4C-8406-472D3F12301C}" type="pres">
      <dgm:prSet presAssocID="{2BC87E85-DCEF-47F1-9074-3D11B67F687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8B359-CC86-450C-892D-94B31E10C4F8}" type="pres">
      <dgm:prSet presAssocID="{AC600C4A-91CF-44AF-83F9-B44491C1DBCC}" presName="parentText" presStyleLbl="node1" presStyleIdx="1" presStyleCnt="5" custLinFactNeighborX="-563" custLinFactNeighborY="-107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077420-FDFF-4E13-AECA-BAF77930CB9F}" type="pres">
      <dgm:prSet presAssocID="{AC600C4A-91CF-44AF-83F9-B44491C1DBCC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F0C871-3A96-4EC5-9917-C9988FEE5818}" type="pres">
      <dgm:prSet presAssocID="{11E3759B-B3B9-4FEB-8563-8C39FCF197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62039B-D0E5-4849-B9A2-3E6AC11D27A4}" type="pres">
      <dgm:prSet presAssocID="{11E3759B-B3B9-4FEB-8563-8C39FCF1976A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74CD12-8634-492C-A98F-981BB89207C7}" type="pres">
      <dgm:prSet presAssocID="{6A52ABD1-2E55-46E8-9025-F849774D246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07C7C5-CF14-484F-A5CF-4231D498F1BA}" type="pres">
      <dgm:prSet presAssocID="{6A52ABD1-2E55-46E8-9025-F849774D246F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7934DD-D6D3-4C63-96AE-1C8FE88AC00C}" type="pres">
      <dgm:prSet presAssocID="{6CAA7183-6285-41E0-ABF8-A572525BCCD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F1D5D1-23CD-41A4-88DA-3BD16FCBFF72}" type="pres">
      <dgm:prSet presAssocID="{6CAA7183-6285-41E0-ABF8-A572525BCCD7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D35440-838E-4A80-9AD5-0CC3B1B673FF}" type="presOf" srcId="{AC600C4A-91CF-44AF-83F9-B44491C1DBCC}" destId="{1F68B359-CC86-450C-892D-94B31E10C4F8}" srcOrd="0" destOrd="0" presId="urn:microsoft.com/office/officeart/2005/8/layout/vList2"/>
    <dgm:cxn modelId="{8C773A5C-ECCB-4488-8610-E2D261719377}" srcId="{2BC87E85-DCEF-47F1-9074-3D11B67F687A}" destId="{50F09AAB-AAC4-4154-8A2E-F5CCEC5F51A1}" srcOrd="0" destOrd="0" parTransId="{06FA3CA3-7747-4757-8605-42B3201D83C5}" sibTransId="{376C010A-A52A-49C8-B69D-D4BA58344895}"/>
    <dgm:cxn modelId="{31D978CD-436E-4D70-BFD3-47DB9EB77B19}" srcId="{6A52ABD1-2E55-46E8-9025-F849774D246F}" destId="{A5B4CC6B-AF9C-4EEB-9AFA-8092F03DB385}" srcOrd="0" destOrd="0" parTransId="{DDBA0AA0-90F2-4CAB-AE81-0F8F992A0F32}" sibTransId="{359EB29E-9D6F-4540-BA6E-2578280CA900}"/>
    <dgm:cxn modelId="{8773C02F-F1BC-4E2C-B4E8-DE780D86B79A}" srcId="{A105678A-0B30-4245-9AE5-8ABC528A9EAA}" destId="{2BC87E85-DCEF-47F1-9074-3D11B67F687A}" srcOrd="0" destOrd="0" parTransId="{1F09B08B-C44D-441B-BEBF-8F29283754EB}" sibTransId="{B1F27FBB-5AC8-462F-B127-0EEEEB87AA59}"/>
    <dgm:cxn modelId="{4F081DBC-4A8F-46B2-8494-742F1AEB8A4E}" type="presOf" srcId="{50F09AAB-AAC4-4154-8A2E-F5CCEC5F51A1}" destId="{E905A0C8-9C7C-4B4C-8406-472D3F12301C}" srcOrd="0" destOrd="0" presId="urn:microsoft.com/office/officeart/2005/8/layout/vList2"/>
    <dgm:cxn modelId="{B4C69BCA-EABB-4808-B187-3C8718AD5808}" srcId="{A105678A-0B30-4245-9AE5-8ABC528A9EAA}" destId="{AC600C4A-91CF-44AF-83F9-B44491C1DBCC}" srcOrd="1" destOrd="0" parTransId="{43AE4808-26EF-4FE7-980A-D9992F5B9DA1}" sibTransId="{32C49AB5-A2A4-4528-BC39-71D30E03CFEA}"/>
    <dgm:cxn modelId="{9879A253-36EC-4E44-9B1D-CEC724429CD6}" srcId="{A105678A-0B30-4245-9AE5-8ABC528A9EAA}" destId="{6A52ABD1-2E55-46E8-9025-F849774D246F}" srcOrd="3" destOrd="0" parTransId="{BCA0A3AC-42B5-42C5-8523-335EB00670DE}" sibTransId="{080468DC-4DEE-437F-9668-07283E9712E6}"/>
    <dgm:cxn modelId="{5C7AF5D2-617E-4D19-912A-E8D99DC2397E}" type="presOf" srcId="{2BC87E85-DCEF-47F1-9074-3D11B67F687A}" destId="{6FE5D99A-E45E-4A6B-B028-1CC6B3711332}" srcOrd="0" destOrd="0" presId="urn:microsoft.com/office/officeart/2005/8/layout/vList2"/>
    <dgm:cxn modelId="{A27C6861-CDC5-4781-8EB6-CDBFE58ECD70}" srcId="{AC600C4A-91CF-44AF-83F9-B44491C1DBCC}" destId="{7195F553-16DA-41A2-9465-979C722ADB0B}" srcOrd="0" destOrd="0" parTransId="{104FAD38-4AE5-4D68-8769-07000FA88A39}" sibTransId="{67194652-6703-4426-A94A-C236A29C6A03}"/>
    <dgm:cxn modelId="{FD923153-262A-4B1C-8400-D15AA68F4743}" srcId="{A105678A-0B30-4245-9AE5-8ABC528A9EAA}" destId="{6CAA7183-6285-41E0-ABF8-A572525BCCD7}" srcOrd="4" destOrd="0" parTransId="{43CC0BE9-FCC8-4081-A3E2-F9FF2048D570}" sibTransId="{C35442A9-AF79-4438-9C1C-CB30758B4882}"/>
    <dgm:cxn modelId="{B7067121-1D97-4757-B8BA-6DA5A90C9A8B}" type="presOf" srcId="{6A52ABD1-2E55-46E8-9025-F849774D246F}" destId="{6F74CD12-8634-492C-A98F-981BB89207C7}" srcOrd="0" destOrd="0" presId="urn:microsoft.com/office/officeart/2005/8/layout/vList2"/>
    <dgm:cxn modelId="{17E41115-2C4D-4225-8783-E3D8E6B6B76C}" type="presOf" srcId="{A5B4CC6B-AF9C-4EEB-9AFA-8092F03DB385}" destId="{E807C7C5-CF14-484F-A5CF-4231D498F1BA}" srcOrd="0" destOrd="0" presId="urn:microsoft.com/office/officeart/2005/8/layout/vList2"/>
    <dgm:cxn modelId="{8BB60E5D-D530-416A-A872-021FAC6A5739}" srcId="{11E3759B-B3B9-4FEB-8563-8C39FCF1976A}" destId="{02CBD693-DE09-410C-BC0F-3903291EB97E}" srcOrd="0" destOrd="0" parTransId="{20ACA8FD-7B18-46E5-B824-635AB8BB4914}" sibTransId="{DA687D33-998D-4B82-B0D9-17A0D4AD57FF}"/>
    <dgm:cxn modelId="{89312D5E-588E-4061-B3A2-CC82BB118F47}" type="presOf" srcId="{A105678A-0B30-4245-9AE5-8ABC528A9EAA}" destId="{4F5FBC50-4C07-4005-90E2-9C70372B2267}" srcOrd="0" destOrd="0" presId="urn:microsoft.com/office/officeart/2005/8/layout/vList2"/>
    <dgm:cxn modelId="{18B6807D-087D-4EE1-9AB2-8BE3CF3A3C15}" type="presOf" srcId="{11E3759B-B3B9-4FEB-8563-8C39FCF1976A}" destId="{45F0C871-3A96-4EC5-9917-C9988FEE5818}" srcOrd="0" destOrd="0" presId="urn:microsoft.com/office/officeart/2005/8/layout/vList2"/>
    <dgm:cxn modelId="{08B51EA9-E1E3-4C37-90E8-84C4B39D1781}" type="presOf" srcId="{7195F553-16DA-41A2-9465-979C722ADB0B}" destId="{1C077420-FDFF-4E13-AECA-BAF77930CB9F}" srcOrd="0" destOrd="0" presId="urn:microsoft.com/office/officeart/2005/8/layout/vList2"/>
    <dgm:cxn modelId="{7D2C9505-809C-46F5-8D66-DD849E63D043}" type="presOf" srcId="{02CBD693-DE09-410C-BC0F-3903291EB97E}" destId="{1C62039B-D0E5-4849-B9A2-3E6AC11D27A4}" srcOrd="0" destOrd="0" presId="urn:microsoft.com/office/officeart/2005/8/layout/vList2"/>
    <dgm:cxn modelId="{DC134232-B8D7-4DA2-86D2-DC5F453339DE}" srcId="{6CAA7183-6285-41E0-ABF8-A572525BCCD7}" destId="{ED97210C-656A-487C-956B-449A7357D963}" srcOrd="0" destOrd="0" parTransId="{B64B2194-43C1-4C77-834A-0C118F11BC75}" sibTransId="{1D937730-3341-46C9-BC0B-D4B9AAAD44BB}"/>
    <dgm:cxn modelId="{7FB557FD-396D-4093-834B-A14375E90F9B}" type="presOf" srcId="{ED97210C-656A-487C-956B-449A7357D963}" destId="{0EF1D5D1-23CD-41A4-88DA-3BD16FCBFF72}" srcOrd="0" destOrd="0" presId="urn:microsoft.com/office/officeart/2005/8/layout/vList2"/>
    <dgm:cxn modelId="{20997A9C-3EAA-4996-A171-06D69E04CB95}" srcId="{A105678A-0B30-4245-9AE5-8ABC528A9EAA}" destId="{11E3759B-B3B9-4FEB-8563-8C39FCF1976A}" srcOrd="2" destOrd="0" parTransId="{BA81B874-F5B8-4779-9DCC-2D1BBA4DBDDC}" sibTransId="{BF0CBF9E-A666-40BF-A3F5-B5459C2B9E22}"/>
    <dgm:cxn modelId="{071969CD-9C20-4192-AFC8-7F157D96D542}" type="presOf" srcId="{6CAA7183-6285-41E0-ABF8-A572525BCCD7}" destId="{817934DD-D6D3-4C63-96AE-1C8FE88AC00C}" srcOrd="0" destOrd="0" presId="urn:microsoft.com/office/officeart/2005/8/layout/vList2"/>
    <dgm:cxn modelId="{933B2731-F3AE-4379-912C-68AEED862D93}" type="presParOf" srcId="{4F5FBC50-4C07-4005-90E2-9C70372B2267}" destId="{6FE5D99A-E45E-4A6B-B028-1CC6B3711332}" srcOrd="0" destOrd="0" presId="urn:microsoft.com/office/officeart/2005/8/layout/vList2"/>
    <dgm:cxn modelId="{463713E9-ADEF-400C-871B-0D0CADD449F7}" type="presParOf" srcId="{4F5FBC50-4C07-4005-90E2-9C70372B2267}" destId="{E905A0C8-9C7C-4B4C-8406-472D3F12301C}" srcOrd="1" destOrd="0" presId="urn:microsoft.com/office/officeart/2005/8/layout/vList2"/>
    <dgm:cxn modelId="{DFF1D657-2305-49EB-A3DC-52445528031A}" type="presParOf" srcId="{4F5FBC50-4C07-4005-90E2-9C70372B2267}" destId="{1F68B359-CC86-450C-892D-94B31E10C4F8}" srcOrd="2" destOrd="0" presId="urn:microsoft.com/office/officeart/2005/8/layout/vList2"/>
    <dgm:cxn modelId="{242B6FA1-E9A8-4C1C-936C-C558A29E978E}" type="presParOf" srcId="{4F5FBC50-4C07-4005-90E2-9C70372B2267}" destId="{1C077420-FDFF-4E13-AECA-BAF77930CB9F}" srcOrd="3" destOrd="0" presId="urn:microsoft.com/office/officeart/2005/8/layout/vList2"/>
    <dgm:cxn modelId="{3AF7C5AC-F708-4422-9552-9E46F1A11E76}" type="presParOf" srcId="{4F5FBC50-4C07-4005-90E2-9C70372B2267}" destId="{45F0C871-3A96-4EC5-9917-C9988FEE5818}" srcOrd="4" destOrd="0" presId="urn:microsoft.com/office/officeart/2005/8/layout/vList2"/>
    <dgm:cxn modelId="{5A236CF7-6E8C-490E-BDB5-241F3AD8CB3E}" type="presParOf" srcId="{4F5FBC50-4C07-4005-90E2-9C70372B2267}" destId="{1C62039B-D0E5-4849-B9A2-3E6AC11D27A4}" srcOrd="5" destOrd="0" presId="urn:microsoft.com/office/officeart/2005/8/layout/vList2"/>
    <dgm:cxn modelId="{41D4D252-E5E8-4352-A29E-CF77E382C009}" type="presParOf" srcId="{4F5FBC50-4C07-4005-90E2-9C70372B2267}" destId="{6F74CD12-8634-492C-A98F-981BB89207C7}" srcOrd="6" destOrd="0" presId="urn:microsoft.com/office/officeart/2005/8/layout/vList2"/>
    <dgm:cxn modelId="{2E7F6F76-ADA3-4100-A4DC-1A929C067C48}" type="presParOf" srcId="{4F5FBC50-4C07-4005-90E2-9C70372B2267}" destId="{E807C7C5-CF14-484F-A5CF-4231D498F1BA}" srcOrd="7" destOrd="0" presId="urn:microsoft.com/office/officeart/2005/8/layout/vList2"/>
    <dgm:cxn modelId="{60C1A1A5-DE9B-4364-9916-33BBC9FCAEF9}" type="presParOf" srcId="{4F5FBC50-4C07-4005-90E2-9C70372B2267}" destId="{817934DD-D6D3-4C63-96AE-1C8FE88AC00C}" srcOrd="8" destOrd="0" presId="urn:microsoft.com/office/officeart/2005/8/layout/vList2"/>
    <dgm:cxn modelId="{607B97FD-044B-4B28-BD4E-7C9B0D33366B}" type="presParOf" srcId="{4F5FBC50-4C07-4005-90E2-9C70372B2267}" destId="{0EF1D5D1-23CD-41A4-88DA-3BD16FCBFF72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92537C-9822-4AE4-951F-16A0FDF28CC0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CC8185E-28B4-4E98-A31D-FA2984724F39}">
      <dgm:prSet phldrT="[Texto]" custT="1"/>
      <dgm:spPr/>
      <dgm:t>
        <a:bodyPr/>
        <a:lstStyle/>
        <a:p>
          <a:r>
            <a:rPr lang="pt-BR" sz="1800" b="1" dirty="0"/>
            <a:t>Migração</a:t>
          </a:r>
        </a:p>
      </dgm:t>
    </dgm:pt>
    <dgm:pt modelId="{51CE76C9-54FF-4758-B591-124B234313E6}" type="parTrans" cxnId="{DC503798-9807-4A74-9C5B-200BBABAA62F}">
      <dgm:prSet/>
      <dgm:spPr/>
      <dgm:t>
        <a:bodyPr/>
        <a:lstStyle/>
        <a:p>
          <a:endParaRPr lang="pt-BR" sz="1000"/>
        </a:p>
      </dgm:t>
    </dgm:pt>
    <dgm:pt modelId="{2D6A8D5D-E784-48D9-9B23-5C708740C8C8}" type="sibTrans" cxnId="{DC503798-9807-4A74-9C5B-200BBABAA62F}">
      <dgm:prSet/>
      <dgm:spPr/>
      <dgm:t>
        <a:bodyPr/>
        <a:lstStyle/>
        <a:p>
          <a:endParaRPr lang="pt-BR" sz="1000"/>
        </a:p>
      </dgm:t>
    </dgm:pt>
    <dgm:pt modelId="{95A2A059-C7C6-4D6D-BBE3-3B3601C287EA}">
      <dgm:prSet phldrT="[Texto]" custT="1"/>
      <dgm:spPr/>
      <dgm:t>
        <a:bodyPr/>
        <a:lstStyle/>
        <a:p>
          <a:r>
            <a:rPr lang="pt-BR" sz="1000" dirty="0"/>
            <a:t>Tempo</a:t>
          </a:r>
        </a:p>
        <a:p>
          <a:r>
            <a:rPr lang="pt-BR" sz="1000" dirty="0"/>
            <a:t> para Aposentadoria</a:t>
          </a:r>
        </a:p>
      </dgm:t>
    </dgm:pt>
    <dgm:pt modelId="{E81EEBF1-A7BA-4916-A7DD-90DBB80274A5}" type="parTrans" cxnId="{8F190095-3D09-4D52-9656-BD8F301C2A22}">
      <dgm:prSet/>
      <dgm:spPr/>
      <dgm:t>
        <a:bodyPr/>
        <a:lstStyle/>
        <a:p>
          <a:endParaRPr lang="pt-BR" sz="1000"/>
        </a:p>
      </dgm:t>
    </dgm:pt>
    <dgm:pt modelId="{1D24383F-F3A7-4B10-A3E9-7EF09F738D83}" type="sibTrans" cxnId="{8F190095-3D09-4D52-9656-BD8F301C2A22}">
      <dgm:prSet/>
      <dgm:spPr/>
      <dgm:t>
        <a:bodyPr/>
        <a:lstStyle/>
        <a:p>
          <a:endParaRPr lang="pt-BR" sz="1000"/>
        </a:p>
      </dgm:t>
    </dgm:pt>
    <dgm:pt modelId="{DF811D3F-395A-40E3-B48C-BBD53C4BB221}">
      <dgm:prSet phldrT="[Texto]" custT="1"/>
      <dgm:spPr/>
      <dgm:t>
        <a:bodyPr/>
        <a:lstStyle/>
        <a:p>
          <a:r>
            <a:rPr lang="pt-BR" sz="1000" dirty="0"/>
            <a:t>Cálculo Benefício RPPS</a:t>
          </a:r>
        </a:p>
      </dgm:t>
    </dgm:pt>
    <dgm:pt modelId="{FE917AAF-2BBC-441A-88AA-E3E46E5D086F}" type="parTrans" cxnId="{E2B6E506-BA01-4D49-AE61-A47CF16F82C6}">
      <dgm:prSet/>
      <dgm:spPr/>
      <dgm:t>
        <a:bodyPr/>
        <a:lstStyle/>
        <a:p>
          <a:endParaRPr lang="pt-BR" sz="1000"/>
        </a:p>
      </dgm:t>
    </dgm:pt>
    <dgm:pt modelId="{0B54CABC-1853-4C5A-BB14-B92B2B87B77C}" type="sibTrans" cxnId="{E2B6E506-BA01-4D49-AE61-A47CF16F82C6}">
      <dgm:prSet/>
      <dgm:spPr/>
      <dgm:t>
        <a:bodyPr/>
        <a:lstStyle/>
        <a:p>
          <a:endParaRPr lang="pt-BR" sz="1000"/>
        </a:p>
      </dgm:t>
    </dgm:pt>
    <dgm:pt modelId="{2A6CD366-373F-4EA1-A34C-B9448F280493}">
      <dgm:prSet phldrT="[Texto]" custT="1"/>
      <dgm:spPr/>
      <dgm:t>
        <a:bodyPr/>
        <a:lstStyle/>
        <a:p>
          <a:r>
            <a:rPr lang="pt-BR" sz="1000" dirty="0"/>
            <a:t>Tempo RGPS</a:t>
          </a:r>
        </a:p>
      </dgm:t>
    </dgm:pt>
    <dgm:pt modelId="{190747BF-4FEA-4B41-8E05-DF736CACEF76}" type="parTrans" cxnId="{C402A5DD-827C-4AEE-B8E8-AB42DB4B5E43}">
      <dgm:prSet/>
      <dgm:spPr/>
      <dgm:t>
        <a:bodyPr/>
        <a:lstStyle/>
        <a:p>
          <a:endParaRPr lang="pt-BR" sz="1000"/>
        </a:p>
      </dgm:t>
    </dgm:pt>
    <dgm:pt modelId="{3565C7EC-39F5-49BE-97BA-434A000D670C}" type="sibTrans" cxnId="{C402A5DD-827C-4AEE-B8E8-AB42DB4B5E43}">
      <dgm:prSet/>
      <dgm:spPr/>
      <dgm:t>
        <a:bodyPr/>
        <a:lstStyle/>
        <a:p>
          <a:endParaRPr lang="pt-BR" sz="1000"/>
        </a:p>
      </dgm:t>
    </dgm:pt>
    <dgm:pt modelId="{6049B8DF-2F9A-4339-AB98-FC1AEA229078}">
      <dgm:prSet phldrT="[Texto]" custT="1"/>
      <dgm:spPr/>
      <dgm:t>
        <a:bodyPr/>
        <a:lstStyle/>
        <a:p>
          <a:r>
            <a:rPr lang="pt-BR" sz="1000" dirty="0"/>
            <a:t>Tempo RPPS</a:t>
          </a:r>
        </a:p>
      </dgm:t>
    </dgm:pt>
    <dgm:pt modelId="{4917CEF5-302B-4F3C-BA7A-350D1C498EFC}" type="parTrans" cxnId="{AC66AB82-8590-4ED1-8272-A08541E0F459}">
      <dgm:prSet/>
      <dgm:spPr/>
      <dgm:t>
        <a:bodyPr/>
        <a:lstStyle/>
        <a:p>
          <a:endParaRPr lang="pt-BR" sz="1000"/>
        </a:p>
      </dgm:t>
    </dgm:pt>
    <dgm:pt modelId="{BEFAD994-1570-49A0-A7C0-E9B75B346F3C}" type="sibTrans" cxnId="{AC66AB82-8590-4ED1-8272-A08541E0F459}">
      <dgm:prSet/>
      <dgm:spPr/>
      <dgm:t>
        <a:bodyPr/>
        <a:lstStyle/>
        <a:p>
          <a:endParaRPr lang="pt-BR" sz="1000"/>
        </a:p>
      </dgm:t>
    </dgm:pt>
    <dgm:pt modelId="{E3B670F7-D6D1-444B-B1CE-D359E3761CF5}">
      <dgm:prSet phldrT="[Texto]" custT="1"/>
      <dgm:spPr/>
      <dgm:t>
        <a:bodyPr/>
        <a:lstStyle/>
        <a:p>
          <a:r>
            <a:rPr lang="pt-BR" sz="1000" dirty="0"/>
            <a:t>Capitalização </a:t>
          </a:r>
          <a:r>
            <a:rPr lang="pt-BR" sz="1000" dirty="0" err="1"/>
            <a:t>Funpresp</a:t>
          </a:r>
          <a:endParaRPr lang="pt-BR" sz="1000" dirty="0"/>
        </a:p>
      </dgm:t>
    </dgm:pt>
    <dgm:pt modelId="{96F09524-3159-493E-BF98-E228B7F9DED7}" type="parTrans" cxnId="{BF03542E-B121-4EA2-A889-CE5BADE987FA}">
      <dgm:prSet/>
      <dgm:spPr/>
      <dgm:t>
        <a:bodyPr/>
        <a:lstStyle/>
        <a:p>
          <a:endParaRPr lang="pt-BR" sz="1000"/>
        </a:p>
      </dgm:t>
    </dgm:pt>
    <dgm:pt modelId="{7A23E4B3-51F8-4B37-B6C0-57D8C52246BC}" type="sibTrans" cxnId="{BF03542E-B121-4EA2-A889-CE5BADE987FA}">
      <dgm:prSet/>
      <dgm:spPr/>
      <dgm:t>
        <a:bodyPr/>
        <a:lstStyle/>
        <a:p>
          <a:endParaRPr lang="pt-BR" sz="1000"/>
        </a:p>
      </dgm:t>
    </dgm:pt>
    <dgm:pt modelId="{8DF15AEC-AC67-41DE-ABD5-8E1A3A3060BB}">
      <dgm:prSet phldrT="[Texto]" custT="1"/>
      <dgm:spPr/>
      <dgm:t>
        <a:bodyPr/>
        <a:lstStyle/>
        <a:p>
          <a:r>
            <a:rPr lang="pt-BR" sz="1000" dirty="0"/>
            <a:t>Contribuição RPPS</a:t>
          </a:r>
        </a:p>
        <a:p>
          <a:r>
            <a:rPr lang="pt-BR" sz="1000" dirty="0"/>
            <a:t>11% -&gt; 14%</a:t>
          </a:r>
        </a:p>
      </dgm:t>
    </dgm:pt>
    <dgm:pt modelId="{C0F58CBF-0B6D-483C-91CE-DFA6C78E7B70}" type="parTrans" cxnId="{1B64D1DA-ED26-4215-8DC6-C25C2ADBA1E9}">
      <dgm:prSet/>
      <dgm:spPr/>
      <dgm:t>
        <a:bodyPr/>
        <a:lstStyle/>
        <a:p>
          <a:endParaRPr lang="pt-BR" sz="1000"/>
        </a:p>
      </dgm:t>
    </dgm:pt>
    <dgm:pt modelId="{E8E77362-BC87-4183-B238-25E2FF6095F9}" type="sibTrans" cxnId="{1B64D1DA-ED26-4215-8DC6-C25C2ADBA1E9}">
      <dgm:prSet/>
      <dgm:spPr/>
      <dgm:t>
        <a:bodyPr/>
        <a:lstStyle/>
        <a:p>
          <a:endParaRPr lang="pt-BR" sz="1000"/>
        </a:p>
      </dgm:t>
    </dgm:pt>
    <dgm:pt modelId="{75ACE136-D0A9-4AC6-A7EC-589A507E969B}">
      <dgm:prSet phldrT="[Texto]" custT="1"/>
      <dgm:spPr/>
      <dgm:t>
        <a:bodyPr/>
        <a:lstStyle/>
        <a:p>
          <a:r>
            <a:rPr lang="pt-BR" sz="1000" dirty="0"/>
            <a:t>Contribuição s/ Provento RPPS</a:t>
          </a:r>
        </a:p>
      </dgm:t>
    </dgm:pt>
    <dgm:pt modelId="{ACBBE712-D202-4265-9F72-8B551EC89661}" type="parTrans" cxnId="{10E1B4FB-4363-4424-A7D9-CD32F3D4490A}">
      <dgm:prSet/>
      <dgm:spPr/>
      <dgm:t>
        <a:bodyPr/>
        <a:lstStyle/>
        <a:p>
          <a:endParaRPr lang="pt-BR" sz="1000"/>
        </a:p>
      </dgm:t>
    </dgm:pt>
    <dgm:pt modelId="{A047F85F-7708-46CB-BD69-D043D5CDF9B2}" type="sibTrans" cxnId="{10E1B4FB-4363-4424-A7D9-CD32F3D4490A}">
      <dgm:prSet/>
      <dgm:spPr/>
      <dgm:t>
        <a:bodyPr/>
        <a:lstStyle/>
        <a:p>
          <a:endParaRPr lang="pt-BR" sz="1000"/>
        </a:p>
      </dgm:t>
    </dgm:pt>
    <dgm:pt modelId="{FFE3B05E-B426-483B-846D-3325A4E18DB0}">
      <dgm:prSet phldrT="[Texto]" custT="1"/>
      <dgm:spPr/>
      <dgm:t>
        <a:bodyPr/>
        <a:lstStyle/>
        <a:p>
          <a:r>
            <a:rPr lang="pt-BR" sz="1000" dirty="0"/>
            <a:t>Tributação</a:t>
          </a:r>
        </a:p>
      </dgm:t>
    </dgm:pt>
    <dgm:pt modelId="{D8B1EBC0-6B71-4160-95CB-8B2CD1C6EA9F}" type="parTrans" cxnId="{62D2939D-0331-41E8-88CE-9A92E153F252}">
      <dgm:prSet/>
      <dgm:spPr/>
      <dgm:t>
        <a:bodyPr/>
        <a:lstStyle/>
        <a:p>
          <a:endParaRPr lang="pt-BR" sz="1000"/>
        </a:p>
      </dgm:t>
    </dgm:pt>
    <dgm:pt modelId="{2C9DE860-47DD-4477-BCF2-087C77ABB215}" type="sibTrans" cxnId="{62D2939D-0331-41E8-88CE-9A92E153F252}">
      <dgm:prSet/>
      <dgm:spPr/>
      <dgm:t>
        <a:bodyPr/>
        <a:lstStyle/>
        <a:p>
          <a:endParaRPr lang="pt-BR" sz="1000"/>
        </a:p>
      </dgm:t>
    </dgm:pt>
    <dgm:pt modelId="{6B83E9D7-7502-4EDC-A19E-4A15C1428C9D}">
      <dgm:prSet phldrT="[Texto]" custT="1"/>
      <dgm:spPr/>
      <dgm:t>
        <a:bodyPr/>
        <a:lstStyle/>
        <a:p>
          <a:r>
            <a:rPr lang="pt-BR" sz="1000" dirty="0"/>
            <a:t>Reformas</a:t>
          </a:r>
        </a:p>
      </dgm:t>
    </dgm:pt>
    <dgm:pt modelId="{D8E93F15-456E-4470-8EE9-E5A9D005B71D}" type="parTrans" cxnId="{17309248-EADF-4940-A273-30A47CC64903}">
      <dgm:prSet/>
      <dgm:spPr/>
      <dgm:t>
        <a:bodyPr/>
        <a:lstStyle/>
        <a:p>
          <a:endParaRPr lang="pt-BR" sz="1000"/>
        </a:p>
      </dgm:t>
    </dgm:pt>
    <dgm:pt modelId="{9E8393DF-25C3-4525-95FC-E727EC3C3E5A}" type="sibTrans" cxnId="{17309248-EADF-4940-A273-30A47CC64903}">
      <dgm:prSet/>
      <dgm:spPr/>
      <dgm:t>
        <a:bodyPr/>
        <a:lstStyle/>
        <a:p>
          <a:endParaRPr lang="pt-BR" sz="1000"/>
        </a:p>
      </dgm:t>
    </dgm:pt>
    <dgm:pt modelId="{8139F677-C2B9-4550-9D16-9E55ED761582}">
      <dgm:prSet phldrT="[Texto]" custT="1"/>
      <dgm:spPr/>
      <dgm:t>
        <a:bodyPr/>
        <a:lstStyle/>
        <a:p>
          <a:r>
            <a:rPr lang="pt-BR" sz="1000" dirty="0"/>
            <a:t>Governança</a:t>
          </a:r>
        </a:p>
      </dgm:t>
    </dgm:pt>
    <dgm:pt modelId="{5D9D27E5-2DDE-4356-B842-FEEB85E6EDB9}" type="parTrans" cxnId="{DBF0B3A3-C248-4C64-9514-592EDD4FE996}">
      <dgm:prSet/>
      <dgm:spPr/>
      <dgm:t>
        <a:bodyPr/>
        <a:lstStyle/>
        <a:p>
          <a:endParaRPr lang="pt-BR" sz="1000"/>
        </a:p>
      </dgm:t>
    </dgm:pt>
    <dgm:pt modelId="{191A750C-08C3-4602-987D-B58DAD8AA4F1}" type="sibTrans" cxnId="{DBF0B3A3-C248-4C64-9514-592EDD4FE996}">
      <dgm:prSet/>
      <dgm:spPr/>
      <dgm:t>
        <a:bodyPr/>
        <a:lstStyle/>
        <a:p>
          <a:endParaRPr lang="pt-BR" sz="1000"/>
        </a:p>
      </dgm:t>
    </dgm:pt>
    <dgm:pt modelId="{1009BE63-11E6-463E-9093-173D5806A912}">
      <dgm:prSet phldrT="[Texto]" custT="1"/>
      <dgm:spPr/>
      <dgm:t>
        <a:bodyPr/>
        <a:lstStyle/>
        <a:p>
          <a:r>
            <a:rPr lang="pt-BR" sz="1000" dirty="0"/>
            <a:t>Benefícios não programados</a:t>
          </a:r>
        </a:p>
      </dgm:t>
    </dgm:pt>
    <dgm:pt modelId="{7A66A1FB-EED7-47EF-8BA3-19DE27CAA1FB}" type="parTrans" cxnId="{2CE722A4-9A4D-4EA0-8B84-C397C67B79F6}">
      <dgm:prSet/>
      <dgm:spPr/>
      <dgm:t>
        <a:bodyPr/>
        <a:lstStyle/>
        <a:p>
          <a:endParaRPr lang="pt-BR" sz="1000"/>
        </a:p>
      </dgm:t>
    </dgm:pt>
    <dgm:pt modelId="{9EB51F27-9928-4AA6-BFAC-08D6517D2F73}" type="sibTrans" cxnId="{2CE722A4-9A4D-4EA0-8B84-C397C67B79F6}">
      <dgm:prSet/>
      <dgm:spPr/>
      <dgm:t>
        <a:bodyPr/>
        <a:lstStyle/>
        <a:p>
          <a:endParaRPr lang="pt-BR" sz="1000"/>
        </a:p>
      </dgm:t>
    </dgm:pt>
    <dgm:pt modelId="{62D5B9CC-9FB8-4269-8C1F-73FC98F5F51C}" type="pres">
      <dgm:prSet presAssocID="{F392537C-9822-4AE4-951F-16A0FDF28C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24187D-F542-4D6A-B17D-A6C8152980F1}" type="pres">
      <dgm:prSet presAssocID="{4CC8185E-28B4-4E98-A31D-FA2984724F39}" presName="centerShape" presStyleLbl="node0" presStyleIdx="0" presStyleCnt="1" custScaleX="164009"/>
      <dgm:spPr/>
      <dgm:t>
        <a:bodyPr/>
        <a:lstStyle/>
        <a:p>
          <a:endParaRPr lang="pt-BR"/>
        </a:p>
      </dgm:t>
    </dgm:pt>
    <dgm:pt modelId="{E99F84C7-0133-4CAA-9F89-74CC952EAE61}" type="pres">
      <dgm:prSet presAssocID="{E81EEBF1-A7BA-4916-A7DD-90DBB80274A5}" presName="Name9" presStyleLbl="parChTrans1D2" presStyleIdx="0" presStyleCnt="11"/>
      <dgm:spPr/>
      <dgm:t>
        <a:bodyPr/>
        <a:lstStyle/>
        <a:p>
          <a:endParaRPr lang="pt-BR"/>
        </a:p>
      </dgm:t>
    </dgm:pt>
    <dgm:pt modelId="{1B4DBDC1-5355-456D-AB01-8F766C07B615}" type="pres">
      <dgm:prSet presAssocID="{E81EEBF1-A7BA-4916-A7DD-90DBB80274A5}" presName="connTx" presStyleLbl="parChTrans1D2" presStyleIdx="0" presStyleCnt="11"/>
      <dgm:spPr/>
      <dgm:t>
        <a:bodyPr/>
        <a:lstStyle/>
        <a:p>
          <a:endParaRPr lang="pt-BR"/>
        </a:p>
      </dgm:t>
    </dgm:pt>
    <dgm:pt modelId="{2178C018-B4AC-4963-BCB7-A6FE8B099B16}" type="pres">
      <dgm:prSet presAssocID="{95A2A059-C7C6-4D6D-BBE3-3B3601C287EA}" presName="node" presStyleLbl="node1" presStyleIdx="0" presStyleCnt="11" custScaleX="1276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E1B820-EC5B-4B99-BDFB-43B453DC14A0}" type="pres">
      <dgm:prSet presAssocID="{5D9D27E5-2DDE-4356-B842-FEEB85E6EDB9}" presName="Name9" presStyleLbl="parChTrans1D2" presStyleIdx="1" presStyleCnt="11"/>
      <dgm:spPr/>
      <dgm:t>
        <a:bodyPr/>
        <a:lstStyle/>
        <a:p>
          <a:endParaRPr lang="pt-BR"/>
        </a:p>
      </dgm:t>
    </dgm:pt>
    <dgm:pt modelId="{16AA064E-21DD-467D-8D1D-3F01DE305092}" type="pres">
      <dgm:prSet presAssocID="{5D9D27E5-2DDE-4356-B842-FEEB85E6EDB9}" presName="connTx" presStyleLbl="parChTrans1D2" presStyleIdx="1" presStyleCnt="11"/>
      <dgm:spPr/>
      <dgm:t>
        <a:bodyPr/>
        <a:lstStyle/>
        <a:p>
          <a:endParaRPr lang="pt-BR"/>
        </a:p>
      </dgm:t>
    </dgm:pt>
    <dgm:pt modelId="{D279DB61-B9F5-4947-B8EE-944E8C8E795F}" type="pres">
      <dgm:prSet presAssocID="{8139F677-C2B9-4550-9D16-9E55ED761582}" presName="node" presStyleLbl="node1" presStyleIdx="1" presStyleCnt="11" custScaleX="1272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F5F28-F18E-4B5B-BD75-7A1755A4F200}" type="pres">
      <dgm:prSet presAssocID="{7A66A1FB-EED7-47EF-8BA3-19DE27CAA1FB}" presName="Name9" presStyleLbl="parChTrans1D2" presStyleIdx="2" presStyleCnt="11"/>
      <dgm:spPr/>
      <dgm:t>
        <a:bodyPr/>
        <a:lstStyle/>
        <a:p>
          <a:endParaRPr lang="pt-BR"/>
        </a:p>
      </dgm:t>
    </dgm:pt>
    <dgm:pt modelId="{BB51C605-306B-4C11-8638-7C43064E472A}" type="pres">
      <dgm:prSet presAssocID="{7A66A1FB-EED7-47EF-8BA3-19DE27CAA1FB}" presName="connTx" presStyleLbl="parChTrans1D2" presStyleIdx="2" presStyleCnt="11"/>
      <dgm:spPr/>
      <dgm:t>
        <a:bodyPr/>
        <a:lstStyle/>
        <a:p>
          <a:endParaRPr lang="pt-BR"/>
        </a:p>
      </dgm:t>
    </dgm:pt>
    <dgm:pt modelId="{4E034981-F706-40B6-AB33-2B7B1218DE9A}" type="pres">
      <dgm:prSet presAssocID="{1009BE63-11E6-463E-9093-173D5806A912}" presName="node" presStyleLbl="node1" presStyleIdx="2" presStyleCnt="11" custScaleX="1124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9A6230-D847-45AE-9C5C-C1536D76B1C2}" type="pres">
      <dgm:prSet presAssocID="{FE917AAF-2BBC-441A-88AA-E3E46E5D086F}" presName="Name9" presStyleLbl="parChTrans1D2" presStyleIdx="3" presStyleCnt="11"/>
      <dgm:spPr/>
      <dgm:t>
        <a:bodyPr/>
        <a:lstStyle/>
        <a:p>
          <a:endParaRPr lang="pt-BR"/>
        </a:p>
      </dgm:t>
    </dgm:pt>
    <dgm:pt modelId="{523DDD55-CA8D-4875-B235-AF7BB517EB9D}" type="pres">
      <dgm:prSet presAssocID="{FE917AAF-2BBC-441A-88AA-E3E46E5D086F}" presName="connTx" presStyleLbl="parChTrans1D2" presStyleIdx="3" presStyleCnt="11"/>
      <dgm:spPr/>
      <dgm:t>
        <a:bodyPr/>
        <a:lstStyle/>
        <a:p>
          <a:endParaRPr lang="pt-BR"/>
        </a:p>
      </dgm:t>
    </dgm:pt>
    <dgm:pt modelId="{2F93AD9D-A043-4E36-A4F6-B0D6680B176C}" type="pres">
      <dgm:prSet presAssocID="{DF811D3F-395A-40E3-B48C-BBD53C4BB22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CD5BA3-3C50-4135-B050-6D5BD0FFCDAD}" type="pres">
      <dgm:prSet presAssocID="{190747BF-4FEA-4B41-8E05-DF736CACEF76}" presName="Name9" presStyleLbl="parChTrans1D2" presStyleIdx="4" presStyleCnt="11"/>
      <dgm:spPr/>
      <dgm:t>
        <a:bodyPr/>
        <a:lstStyle/>
        <a:p>
          <a:endParaRPr lang="pt-BR"/>
        </a:p>
      </dgm:t>
    </dgm:pt>
    <dgm:pt modelId="{114AF307-55AC-42F8-AE27-F6F5BBAAB63A}" type="pres">
      <dgm:prSet presAssocID="{190747BF-4FEA-4B41-8E05-DF736CACEF76}" presName="connTx" presStyleLbl="parChTrans1D2" presStyleIdx="4" presStyleCnt="11"/>
      <dgm:spPr/>
      <dgm:t>
        <a:bodyPr/>
        <a:lstStyle/>
        <a:p>
          <a:endParaRPr lang="pt-BR"/>
        </a:p>
      </dgm:t>
    </dgm:pt>
    <dgm:pt modelId="{4811F396-D3D2-4FF1-8E86-5944BC6A54E8}" type="pres">
      <dgm:prSet presAssocID="{2A6CD366-373F-4EA1-A34C-B9448F28049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87224C-E586-4781-982A-BFD4C7D7C5D8}" type="pres">
      <dgm:prSet presAssocID="{4917CEF5-302B-4F3C-BA7A-350D1C498EFC}" presName="Name9" presStyleLbl="parChTrans1D2" presStyleIdx="5" presStyleCnt="11"/>
      <dgm:spPr/>
      <dgm:t>
        <a:bodyPr/>
        <a:lstStyle/>
        <a:p>
          <a:endParaRPr lang="pt-BR"/>
        </a:p>
      </dgm:t>
    </dgm:pt>
    <dgm:pt modelId="{B65DAE7F-012F-4A97-ACEE-763EB2023491}" type="pres">
      <dgm:prSet presAssocID="{4917CEF5-302B-4F3C-BA7A-350D1C498EFC}" presName="connTx" presStyleLbl="parChTrans1D2" presStyleIdx="5" presStyleCnt="11"/>
      <dgm:spPr/>
      <dgm:t>
        <a:bodyPr/>
        <a:lstStyle/>
        <a:p>
          <a:endParaRPr lang="pt-BR"/>
        </a:p>
      </dgm:t>
    </dgm:pt>
    <dgm:pt modelId="{AE6CDA7E-530D-4A24-B29C-157CD860295F}" type="pres">
      <dgm:prSet presAssocID="{6049B8DF-2F9A-4339-AB98-FC1AEA229078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6531E0-A221-4944-9872-8E4D86E2457B}" type="pres">
      <dgm:prSet presAssocID="{96F09524-3159-493E-BF98-E228B7F9DED7}" presName="Name9" presStyleLbl="parChTrans1D2" presStyleIdx="6" presStyleCnt="11"/>
      <dgm:spPr/>
      <dgm:t>
        <a:bodyPr/>
        <a:lstStyle/>
        <a:p>
          <a:endParaRPr lang="pt-BR"/>
        </a:p>
      </dgm:t>
    </dgm:pt>
    <dgm:pt modelId="{4B95D9E0-4251-42B8-AD2B-E8DB202ED646}" type="pres">
      <dgm:prSet presAssocID="{96F09524-3159-493E-BF98-E228B7F9DED7}" presName="connTx" presStyleLbl="parChTrans1D2" presStyleIdx="6" presStyleCnt="11"/>
      <dgm:spPr/>
      <dgm:t>
        <a:bodyPr/>
        <a:lstStyle/>
        <a:p>
          <a:endParaRPr lang="pt-BR"/>
        </a:p>
      </dgm:t>
    </dgm:pt>
    <dgm:pt modelId="{E6C5323E-68EB-4A20-9607-919BFC1D2419}" type="pres">
      <dgm:prSet presAssocID="{E3B670F7-D6D1-444B-B1CE-D359E3761CF5}" presName="node" presStyleLbl="node1" presStyleIdx="6" presStyleCnt="11" custScaleX="1190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F4C425-2C41-4550-B544-766CBCFB86C4}" type="pres">
      <dgm:prSet presAssocID="{C0F58CBF-0B6D-483C-91CE-DFA6C78E7B70}" presName="Name9" presStyleLbl="parChTrans1D2" presStyleIdx="7" presStyleCnt="11"/>
      <dgm:spPr/>
      <dgm:t>
        <a:bodyPr/>
        <a:lstStyle/>
        <a:p>
          <a:endParaRPr lang="pt-BR"/>
        </a:p>
      </dgm:t>
    </dgm:pt>
    <dgm:pt modelId="{DC5BBE32-B53C-4420-8A77-68F6E52F1493}" type="pres">
      <dgm:prSet presAssocID="{C0F58CBF-0B6D-483C-91CE-DFA6C78E7B70}" presName="connTx" presStyleLbl="parChTrans1D2" presStyleIdx="7" presStyleCnt="11"/>
      <dgm:spPr/>
      <dgm:t>
        <a:bodyPr/>
        <a:lstStyle/>
        <a:p>
          <a:endParaRPr lang="pt-BR"/>
        </a:p>
      </dgm:t>
    </dgm:pt>
    <dgm:pt modelId="{05C50BAD-5A3F-44D7-8F33-6978A9D5C65A}" type="pres">
      <dgm:prSet presAssocID="{8DF15AEC-AC67-41DE-ABD5-8E1A3A3060BB}" presName="node" presStyleLbl="node1" presStyleIdx="7" presStyleCnt="11" custScaleX="1168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BE0EBD-B4A3-4A9B-AC26-23A6CE9E94DC}" type="pres">
      <dgm:prSet presAssocID="{ACBBE712-D202-4265-9F72-8B551EC89661}" presName="Name9" presStyleLbl="parChTrans1D2" presStyleIdx="8" presStyleCnt="11"/>
      <dgm:spPr/>
      <dgm:t>
        <a:bodyPr/>
        <a:lstStyle/>
        <a:p>
          <a:endParaRPr lang="pt-BR"/>
        </a:p>
      </dgm:t>
    </dgm:pt>
    <dgm:pt modelId="{B8E4980E-4172-4491-94CD-4C0086815C6A}" type="pres">
      <dgm:prSet presAssocID="{ACBBE712-D202-4265-9F72-8B551EC89661}" presName="connTx" presStyleLbl="parChTrans1D2" presStyleIdx="8" presStyleCnt="11"/>
      <dgm:spPr/>
      <dgm:t>
        <a:bodyPr/>
        <a:lstStyle/>
        <a:p>
          <a:endParaRPr lang="pt-BR"/>
        </a:p>
      </dgm:t>
    </dgm:pt>
    <dgm:pt modelId="{6D5E9DB1-1F00-4862-8654-FF94719146D3}" type="pres">
      <dgm:prSet presAssocID="{75ACE136-D0A9-4AC6-A7EC-589A507E969B}" presName="node" presStyleLbl="node1" presStyleIdx="8" presStyleCnt="11" custScaleX="116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2671D0-4E77-4380-BEA1-1BB96DF96AAA}" type="pres">
      <dgm:prSet presAssocID="{D8B1EBC0-6B71-4160-95CB-8B2CD1C6EA9F}" presName="Name9" presStyleLbl="parChTrans1D2" presStyleIdx="9" presStyleCnt="11"/>
      <dgm:spPr/>
      <dgm:t>
        <a:bodyPr/>
        <a:lstStyle/>
        <a:p>
          <a:endParaRPr lang="pt-BR"/>
        </a:p>
      </dgm:t>
    </dgm:pt>
    <dgm:pt modelId="{8F8D610B-EF50-45B9-973A-23653606883D}" type="pres">
      <dgm:prSet presAssocID="{D8B1EBC0-6B71-4160-95CB-8B2CD1C6EA9F}" presName="connTx" presStyleLbl="parChTrans1D2" presStyleIdx="9" presStyleCnt="11"/>
      <dgm:spPr/>
      <dgm:t>
        <a:bodyPr/>
        <a:lstStyle/>
        <a:p>
          <a:endParaRPr lang="pt-BR"/>
        </a:p>
      </dgm:t>
    </dgm:pt>
    <dgm:pt modelId="{7380E8F9-9C82-4B9D-B372-3ABFA669FDAF}" type="pres">
      <dgm:prSet presAssocID="{FFE3B05E-B426-483B-846D-3325A4E18DB0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6F9B55-7E37-4302-A571-5CE95976795F}" type="pres">
      <dgm:prSet presAssocID="{D8E93F15-456E-4470-8EE9-E5A9D005B71D}" presName="Name9" presStyleLbl="parChTrans1D2" presStyleIdx="10" presStyleCnt="11"/>
      <dgm:spPr/>
      <dgm:t>
        <a:bodyPr/>
        <a:lstStyle/>
        <a:p>
          <a:endParaRPr lang="pt-BR"/>
        </a:p>
      </dgm:t>
    </dgm:pt>
    <dgm:pt modelId="{2CF6D404-0270-4FE7-9560-7027527CE6B0}" type="pres">
      <dgm:prSet presAssocID="{D8E93F15-456E-4470-8EE9-E5A9D005B71D}" presName="connTx" presStyleLbl="parChTrans1D2" presStyleIdx="10" presStyleCnt="11"/>
      <dgm:spPr/>
      <dgm:t>
        <a:bodyPr/>
        <a:lstStyle/>
        <a:p>
          <a:endParaRPr lang="pt-BR"/>
        </a:p>
      </dgm:t>
    </dgm:pt>
    <dgm:pt modelId="{9B63E560-0070-4F5F-B764-57224A7D6D5C}" type="pres">
      <dgm:prSet presAssocID="{6B83E9D7-7502-4EDC-A19E-4A15C1428C9D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E3ECDA2-7701-4142-A29D-F78542828936}" type="presOf" srcId="{C0F58CBF-0B6D-483C-91CE-DFA6C78E7B70}" destId="{01F4C425-2C41-4550-B544-766CBCFB86C4}" srcOrd="0" destOrd="0" presId="urn:microsoft.com/office/officeart/2005/8/layout/radial1"/>
    <dgm:cxn modelId="{673C4E61-660B-4631-8956-2E2417C50F36}" type="presOf" srcId="{E81EEBF1-A7BA-4916-A7DD-90DBB80274A5}" destId="{E99F84C7-0133-4CAA-9F89-74CC952EAE61}" srcOrd="0" destOrd="0" presId="urn:microsoft.com/office/officeart/2005/8/layout/radial1"/>
    <dgm:cxn modelId="{0D583514-F0A2-4CE7-9C9F-EBFA76C8CF4D}" type="presOf" srcId="{5D9D27E5-2DDE-4356-B842-FEEB85E6EDB9}" destId="{16AA064E-21DD-467D-8D1D-3F01DE305092}" srcOrd="1" destOrd="0" presId="urn:microsoft.com/office/officeart/2005/8/layout/radial1"/>
    <dgm:cxn modelId="{B0F49E7D-1E66-4A3A-A5FF-53BB73F23901}" type="presOf" srcId="{DF811D3F-395A-40E3-B48C-BBD53C4BB221}" destId="{2F93AD9D-A043-4E36-A4F6-B0D6680B176C}" srcOrd="0" destOrd="0" presId="urn:microsoft.com/office/officeart/2005/8/layout/radial1"/>
    <dgm:cxn modelId="{9F6D49E6-3973-4368-9E78-B0E7C5460304}" type="presOf" srcId="{D8E93F15-456E-4470-8EE9-E5A9D005B71D}" destId="{896F9B55-7E37-4302-A571-5CE95976795F}" srcOrd="0" destOrd="0" presId="urn:microsoft.com/office/officeart/2005/8/layout/radial1"/>
    <dgm:cxn modelId="{764BA604-32F5-4793-9096-2FDB73049002}" type="presOf" srcId="{4CC8185E-28B4-4E98-A31D-FA2984724F39}" destId="{6724187D-F542-4D6A-B17D-A6C8152980F1}" srcOrd="0" destOrd="0" presId="urn:microsoft.com/office/officeart/2005/8/layout/radial1"/>
    <dgm:cxn modelId="{E27FBE00-99F5-4FB0-BB74-69DF10EE86BC}" type="presOf" srcId="{4917CEF5-302B-4F3C-BA7A-350D1C498EFC}" destId="{B65DAE7F-012F-4A97-ACEE-763EB2023491}" srcOrd="1" destOrd="0" presId="urn:microsoft.com/office/officeart/2005/8/layout/radial1"/>
    <dgm:cxn modelId="{2CE722A4-9A4D-4EA0-8B84-C397C67B79F6}" srcId="{4CC8185E-28B4-4E98-A31D-FA2984724F39}" destId="{1009BE63-11E6-463E-9093-173D5806A912}" srcOrd="2" destOrd="0" parTransId="{7A66A1FB-EED7-47EF-8BA3-19DE27CAA1FB}" sibTransId="{9EB51F27-9928-4AA6-BFAC-08D6517D2F73}"/>
    <dgm:cxn modelId="{A1BFCE26-1783-487B-B668-D4F4114A4879}" type="presOf" srcId="{8139F677-C2B9-4550-9D16-9E55ED761582}" destId="{D279DB61-B9F5-4947-B8EE-944E8C8E795F}" srcOrd="0" destOrd="0" presId="urn:microsoft.com/office/officeart/2005/8/layout/radial1"/>
    <dgm:cxn modelId="{E764EB99-DE8B-4CCE-8132-97C06E3068FE}" type="presOf" srcId="{F392537C-9822-4AE4-951F-16A0FDF28CC0}" destId="{62D5B9CC-9FB8-4269-8C1F-73FC98F5F51C}" srcOrd="0" destOrd="0" presId="urn:microsoft.com/office/officeart/2005/8/layout/radial1"/>
    <dgm:cxn modelId="{47E6FFEE-30CF-4A67-B012-50341900A089}" type="presOf" srcId="{8DF15AEC-AC67-41DE-ABD5-8E1A3A3060BB}" destId="{05C50BAD-5A3F-44D7-8F33-6978A9D5C65A}" srcOrd="0" destOrd="0" presId="urn:microsoft.com/office/officeart/2005/8/layout/radial1"/>
    <dgm:cxn modelId="{E2B6E506-BA01-4D49-AE61-A47CF16F82C6}" srcId="{4CC8185E-28B4-4E98-A31D-FA2984724F39}" destId="{DF811D3F-395A-40E3-B48C-BBD53C4BB221}" srcOrd="3" destOrd="0" parTransId="{FE917AAF-2BBC-441A-88AA-E3E46E5D086F}" sibTransId="{0B54CABC-1853-4C5A-BB14-B92B2B87B77C}"/>
    <dgm:cxn modelId="{8F190095-3D09-4D52-9656-BD8F301C2A22}" srcId="{4CC8185E-28B4-4E98-A31D-FA2984724F39}" destId="{95A2A059-C7C6-4D6D-BBE3-3B3601C287EA}" srcOrd="0" destOrd="0" parTransId="{E81EEBF1-A7BA-4916-A7DD-90DBB80274A5}" sibTransId="{1D24383F-F3A7-4B10-A3E9-7EF09F738D83}"/>
    <dgm:cxn modelId="{DC503798-9807-4A74-9C5B-200BBABAA62F}" srcId="{F392537C-9822-4AE4-951F-16A0FDF28CC0}" destId="{4CC8185E-28B4-4E98-A31D-FA2984724F39}" srcOrd="0" destOrd="0" parTransId="{51CE76C9-54FF-4758-B591-124B234313E6}" sibTransId="{2D6A8D5D-E784-48D9-9B23-5C708740C8C8}"/>
    <dgm:cxn modelId="{E40D3BE5-BA07-4F76-930A-0FA0BA166F46}" type="presOf" srcId="{FE917AAF-2BBC-441A-88AA-E3E46E5D086F}" destId="{979A6230-D847-45AE-9C5C-C1536D76B1C2}" srcOrd="0" destOrd="0" presId="urn:microsoft.com/office/officeart/2005/8/layout/radial1"/>
    <dgm:cxn modelId="{C402A5DD-827C-4AEE-B8E8-AB42DB4B5E43}" srcId="{4CC8185E-28B4-4E98-A31D-FA2984724F39}" destId="{2A6CD366-373F-4EA1-A34C-B9448F280493}" srcOrd="4" destOrd="0" parTransId="{190747BF-4FEA-4B41-8E05-DF736CACEF76}" sibTransId="{3565C7EC-39F5-49BE-97BA-434A000D670C}"/>
    <dgm:cxn modelId="{BF03542E-B121-4EA2-A889-CE5BADE987FA}" srcId="{4CC8185E-28B4-4E98-A31D-FA2984724F39}" destId="{E3B670F7-D6D1-444B-B1CE-D359E3761CF5}" srcOrd="6" destOrd="0" parTransId="{96F09524-3159-493E-BF98-E228B7F9DED7}" sibTransId="{7A23E4B3-51F8-4B37-B6C0-57D8C52246BC}"/>
    <dgm:cxn modelId="{2827BF6E-AD18-4B0C-BECB-285F62291838}" type="presOf" srcId="{1009BE63-11E6-463E-9093-173D5806A912}" destId="{4E034981-F706-40B6-AB33-2B7B1218DE9A}" srcOrd="0" destOrd="0" presId="urn:microsoft.com/office/officeart/2005/8/layout/radial1"/>
    <dgm:cxn modelId="{D4024B5B-4764-453C-B094-0176B42B79EE}" type="presOf" srcId="{2A6CD366-373F-4EA1-A34C-B9448F280493}" destId="{4811F396-D3D2-4FF1-8E86-5944BC6A54E8}" srcOrd="0" destOrd="0" presId="urn:microsoft.com/office/officeart/2005/8/layout/radial1"/>
    <dgm:cxn modelId="{DBF0B3A3-C248-4C64-9514-592EDD4FE996}" srcId="{4CC8185E-28B4-4E98-A31D-FA2984724F39}" destId="{8139F677-C2B9-4550-9D16-9E55ED761582}" srcOrd="1" destOrd="0" parTransId="{5D9D27E5-2DDE-4356-B842-FEEB85E6EDB9}" sibTransId="{191A750C-08C3-4602-987D-B58DAD8AA4F1}"/>
    <dgm:cxn modelId="{62D2939D-0331-41E8-88CE-9A92E153F252}" srcId="{4CC8185E-28B4-4E98-A31D-FA2984724F39}" destId="{FFE3B05E-B426-483B-846D-3325A4E18DB0}" srcOrd="9" destOrd="0" parTransId="{D8B1EBC0-6B71-4160-95CB-8B2CD1C6EA9F}" sibTransId="{2C9DE860-47DD-4477-BCF2-087C77ABB215}"/>
    <dgm:cxn modelId="{DA0D7E7B-45C1-45B7-90A7-F721428129FB}" type="presOf" srcId="{95A2A059-C7C6-4D6D-BBE3-3B3601C287EA}" destId="{2178C018-B4AC-4963-BCB7-A6FE8B099B16}" srcOrd="0" destOrd="0" presId="urn:microsoft.com/office/officeart/2005/8/layout/radial1"/>
    <dgm:cxn modelId="{AAA310ED-676E-4811-ADBB-24F22A4541E2}" type="presOf" srcId="{7A66A1FB-EED7-47EF-8BA3-19DE27CAA1FB}" destId="{FB0F5F28-F18E-4B5B-BD75-7A1755A4F200}" srcOrd="0" destOrd="0" presId="urn:microsoft.com/office/officeart/2005/8/layout/radial1"/>
    <dgm:cxn modelId="{AC66AB82-8590-4ED1-8272-A08541E0F459}" srcId="{4CC8185E-28B4-4E98-A31D-FA2984724F39}" destId="{6049B8DF-2F9A-4339-AB98-FC1AEA229078}" srcOrd="5" destOrd="0" parTransId="{4917CEF5-302B-4F3C-BA7A-350D1C498EFC}" sibTransId="{BEFAD994-1570-49A0-A7C0-E9B75B346F3C}"/>
    <dgm:cxn modelId="{7FA95779-616F-472B-9440-82ED35CA20ED}" type="presOf" srcId="{190747BF-4FEA-4B41-8E05-DF736CACEF76}" destId="{CBCD5BA3-3C50-4135-B050-6D5BD0FFCDAD}" srcOrd="0" destOrd="0" presId="urn:microsoft.com/office/officeart/2005/8/layout/radial1"/>
    <dgm:cxn modelId="{FE4F9D81-BE69-43B5-AC91-7ACD82A78E58}" type="presOf" srcId="{ACBBE712-D202-4265-9F72-8B551EC89661}" destId="{B8E4980E-4172-4491-94CD-4C0086815C6A}" srcOrd="1" destOrd="0" presId="urn:microsoft.com/office/officeart/2005/8/layout/radial1"/>
    <dgm:cxn modelId="{A0DFA47A-3535-4CD0-B37D-F912CBF5EC90}" type="presOf" srcId="{FE917AAF-2BBC-441A-88AA-E3E46E5D086F}" destId="{523DDD55-CA8D-4875-B235-AF7BB517EB9D}" srcOrd="1" destOrd="0" presId="urn:microsoft.com/office/officeart/2005/8/layout/radial1"/>
    <dgm:cxn modelId="{4D81F07C-E7DB-4E0E-88A9-4C80A57598FA}" type="presOf" srcId="{FFE3B05E-B426-483B-846D-3325A4E18DB0}" destId="{7380E8F9-9C82-4B9D-B372-3ABFA669FDAF}" srcOrd="0" destOrd="0" presId="urn:microsoft.com/office/officeart/2005/8/layout/radial1"/>
    <dgm:cxn modelId="{85533E92-46E4-4D46-9FA9-4AF584CB9798}" type="presOf" srcId="{7A66A1FB-EED7-47EF-8BA3-19DE27CAA1FB}" destId="{BB51C605-306B-4C11-8638-7C43064E472A}" srcOrd="1" destOrd="0" presId="urn:microsoft.com/office/officeart/2005/8/layout/radial1"/>
    <dgm:cxn modelId="{ACC17B64-0B55-4BBC-B3F1-D5D8C9D05552}" type="presOf" srcId="{6049B8DF-2F9A-4339-AB98-FC1AEA229078}" destId="{AE6CDA7E-530D-4A24-B29C-157CD860295F}" srcOrd="0" destOrd="0" presId="urn:microsoft.com/office/officeart/2005/8/layout/radial1"/>
    <dgm:cxn modelId="{17309248-EADF-4940-A273-30A47CC64903}" srcId="{4CC8185E-28B4-4E98-A31D-FA2984724F39}" destId="{6B83E9D7-7502-4EDC-A19E-4A15C1428C9D}" srcOrd="10" destOrd="0" parTransId="{D8E93F15-456E-4470-8EE9-E5A9D005B71D}" sibTransId="{9E8393DF-25C3-4525-95FC-E727EC3C3E5A}"/>
    <dgm:cxn modelId="{43245451-991A-4318-9873-F416DF579EE3}" type="presOf" srcId="{C0F58CBF-0B6D-483C-91CE-DFA6C78E7B70}" destId="{DC5BBE32-B53C-4420-8A77-68F6E52F1493}" srcOrd="1" destOrd="0" presId="urn:microsoft.com/office/officeart/2005/8/layout/radial1"/>
    <dgm:cxn modelId="{1B64D1DA-ED26-4215-8DC6-C25C2ADBA1E9}" srcId="{4CC8185E-28B4-4E98-A31D-FA2984724F39}" destId="{8DF15AEC-AC67-41DE-ABD5-8E1A3A3060BB}" srcOrd="7" destOrd="0" parTransId="{C0F58CBF-0B6D-483C-91CE-DFA6C78E7B70}" sibTransId="{E8E77362-BC87-4183-B238-25E2FF6095F9}"/>
    <dgm:cxn modelId="{73BDFAA3-ABE8-4457-9D3C-E8E115CE2514}" type="presOf" srcId="{ACBBE712-D202-4265-9F72-8B551EC89661}" destId="{B0BE0EBD-B4A3-4A9B-AC26-23A6CE9E94DC}" srcOrd="0" destOrd="0" presId="urn:microsoft.com/office/officeart/2005/8/layout/radial1"/>
    <dgm:cxn modelId="{533A500B-9E68-4CE8-9F24-346CCCFD1F47}" type="presOf" srcId="{6B83E9D7-7502-4EDC-A19E-4A15C1428C9D}" destId="{9B63E560-0070-4F5F-B764-57224A7D6D5C}" srcOrd="0" destOrd="0" presId="urn:microsoft.com/office/officeart/2005/8/layout/radial1"/>
    <dgm:cxn modelId="{F737A552-C227-417A-9945-74C1F0D3EACB}" type="presOf" srcId="{D8B1EBC0-6B71-4160-95CB-8B2CD1C6EA9F}" destId="{E02671D0-4E77-4380-BEA1-1BB96DF96AAA}" srcOrd="0" destOrd="0" presId="urn:microsoft.com/office/officeart/2005/8/layout/radial1"/>
    <dgm:cxn modelId="{AD6B02CE-4547-4234-ADC1-41BC56C321FF}" type="presOf" srcId="{E81EEBF1-A7BA-4916-A7DD-90DBB80274A5}" destId="{1B4DBDC1-5355-456D-AB01-8F766C07B615}" srcOrd="1" destOrd="0" presId="urn:microsoft.com/office/officeart/2005/8/layout/radial1"/>
    <dgm:cxn modelId="{F94D70DF-71DB-43F6-BE4C-E4BBFC3831CA}" type="presOf" srcId="{96F09524-3159-493E-BF98-E228B7F9DED7}" destId="{206531E0-A221-4944-9872-8E4D86E2457B}" srcOrd="0" destOrd="0" presId="urn:microsoft.com/office/officeart/2005/8/layout/radial1"/>
    <dgm:cxn modelId="{2786A350-2F1D-4CB1-A389-577A87A6C842}" type="presOf" srcId="{96F09524-3159-493E-BF98-E228B7F9DED7}" destId="{4B95D9E0-4251-42B8-AD2B-E8DB202ED646}" srcOrd="1" destOrd="0" presId="urn:microsoft.com/office/officeart/2005/8/layout/radial1"/>
    <dgm:cxn modelId="{A9929C18-C6F4-4507-A7BE-324063D5580F}" type="presOf" srcId="{190747BF-4FEA-4B41-8E05-DF736CACEF76}" destId="{114AF307-55AC-42F8-AE27-F6F5BBAAB63A}" srcOrd="1" destOrd="0" presId="urn:microsoft.com/office/officeart/2005/8/layout/radial1"/>
    <dgm:cxn modelId="{10E1B4FB-4363-4424-A7D9-CD32F3D4490A}" srcId="{4CC8185E-28B4-4E98-A31D-FA2984724F39}" destId="{75ACE136-D0A9-4AC6-A7EC-589A507E969B}" srcOrd="8" destOrd="0" parTransId="{ACBBE712-D202-4265-9F72-8B551EC89661}" sibTransId="{A047F85F-7708-46CB-BD69-D043D5CDF9B2}"/>
    <dgm:cxn modelId="{E70B89C2-164F-4903-9C70-D877D34EEE3F}" type="presOf" srcId="{D8E93F15-456E-4470-8EE9-E5A9D005B71D}" destId="{2CF6D404-0270-4FE7-9560-7027527CE6B0}" srcOrd="1" destOrd="0" presId="urn:microsoft.com/office/officeart/2005/8/layout/radial1"/>
    <dgm:cxn modelId="{FDE2A738-3FA2-484C-AE66-83639E2F92C0}" type="presOf" srcId="{75ACE136-D0A9-4AC6-A7EC-589A507E969B}" destId="{6D5E9DB1-1F00-4862-8654-FF94719146D3}" srcOrd="0" destOrd="0" presId="urn:microsoft.com/office/officeart/2005/8/layout/radial1"/>
    <dgm:cxn modelId="{E095FC37-F415-4082-9DFB-AB3CF5D9594E}" type="presOf" srcId="{4917CEF5-302B-4F3C-BA7A-350D1C498EFC}" destId="{A587224C-E586-4781-982A-BFD4C7D7C5D8}" srcOrd="0" destOrd="0" presId="urn:microsoft.com/office/officeart/2005/8/layout/radial1"/>
    <dgm:cxn modelId="{3DA44E3B-84A7-4750-9358-2EEB653105F3}" type="presOf" srcId="{D8B1EBC0-6B71-4160-95CB-8B2CD1C6EA9F}" destId="{8F8D610B-EF50-45B9-973A-23653606883D}" srcOrd="1" destOrd="0" presId="urn:microsoft.com/office/officeart/2005/8/layout/radial1"/>
    <dgm:cxn modelId="{2D64B0BF-00FB-4DA7-8E97-A82CFFABE6A1}" type="presOf" srcId="{5D9D27E5-2DDE-4356-B842-FEEB85E6EDB9}" destId="{82E1B820-EC5B-4B99-BDFB-43B453DC14A0}" srcOrd="0" destOrd="0" presId="urn:microsoft.com/office/officeart/2005/8/layout/radial1"/>
    <dgm:cxn modelId="{089CEADA-9A0D-4461-B475-341CCF8A0474}" type="presOf" srcId="{E3B670F7-D6D1-444B-B1CE-D359E3761CF5}" destId="{E6C5323E-68EB-4A20-9607-919BFC1D2419}" srcOrd="0" destOrd="0" presId="urn:microsoft.com/office/officeart/2005/8/layout/radial1"/>
    <dgm:cxn modelId="{CCFDB845-C33B-428E-944B-95774C911DAD}" type="presParOf" srcId="{62D5B9CC-9FB8-4269-8C1F-73FC98F5F51C}" destId="{6724187D-F542-4D6A-B17D-A6C8152980F1}" srcOrd="0" destOrd="0" presId="urn:microsoft.com/office/officeart/2005/8/layout/radial1"/>
    <dgm:cxn modelId="{38CB9419-D71C-49BC-BB9E-78E34489160A}" type="presParOf" srcId="{62D5B9CC-9FB8-4269-8C1F-73FC98F5F51C}" destId="{E99F84C7-0133-4CAA-9F89-74CC952EAE61}" srcOrd="1" destOrd="0" presId="urn:microsoft.com/office/officeart/2005/8/layout/radial1"/>
    <dgm:cxn modelId="{EC5601F6-AD63-4D87-A92A-99B4C91E3C55}" type="presParOf" srcId="{E99F84C7-0133-4CAA-9F89-74CC952EAE61}" destId="{1B4DBDC1-5355-456D-AB01-8F766C07B615}" srcOrd="0" destOrd="0" presId="urn:microsoft.com/office/officeart/2005/8/layout/radial1"/>
    <dgm:cxn modelId="{485E6F1F-E1B4-4484-8369-E4E468319A2F}" type="presParOf" srcId="{62D5B9CC-9FB8-4269-8C1F-73FC98F5F51C}" destId="{2178C018-B4AC-4963-BCB7-A6FE8B099B16}" srcOrd="2" destOrd="0" presId="urn:microsoft.com/office/officeart/2005/8/layout/radial1"/>
    <dgm:cxn modelId="{DE0331C2-C714-4FBF-92CE-E27E20D0D676}" type="presParOf" srcId="{62D5B9CC-9FB8-4269-8C1F-73FC98F5F51C}" destId="{82E1B820-EC5B-4B99-BDFB-43B453DC14A0}" srcOrd="3" destOrd="0" presId="urn:microsoft.com/office/officeart/2005/8/layout/radial1"/>
    <dgm:cxn modelId="{01CA0489-63D3-4F7D-B846-9077B6A858B6}" type="presParOf" srcId="{82E1B820-EC5B-4B99-BDFB-43B453DC14A0}" destId="{16AA064E-21DD-467D-8D1D-3F01DE305092}" srcOrd="0" destOrd="0" presId="urn:microsoft.com/office/officeart/2005/8/layout/radial1"/>
    <dgm:cxn modelId="{D4713353-8037-40A9-966C-5CC658EC4DB4}" type="presParOf" srcId="{62D5B9CC-9FB8-4269-8C1F-73FC98F5F51C}" destId="{D279DB61-B9F5-4947-B8EE-944E8C8E795F}" srcOrd="4" destOrd="0" presId="urn:microsoft.com/office/officeart/2005/8/layout/radial1"/>
    <dgm:cxn modelId="{7C67ADE1-B911-431F-8F29-F5012F3D3419}" type="presParOf" srcId="{62D5B9CC-9FB8-4269-8C1F-73FC98F5F51C}" destId="{FB0F5F28-F18E-4B5B-BD75-7A1755A4F200}" srcOrd="5" destOrd="0" presId="urn:microsoft.com/office/officeart/2005/8/layout/radial1"/>
    <dgm:cxn modelId="{C04F805C-A13E-4CB6-ACC6-C31E5B2E61E9}" type="presParOf" srcId="{FB0F5F28-F18E-4B5B-BD75-7A1755A4F200}" destId="{BB51C605-306B-4C11-8638-7C43064E472A}" srcOrd="0" destOrd="0" presId="urn:microsoft.com/office/officeart/2005/8/layout/radial1"/>
    <dgm:cxn modelId="{F4C7F2A7-A32A-4739-B471-F9A160AD70CB}" type="presParOf" srcId="{62D5B9CC-9FB8-4269-8C1F-73FC98F5F51C}" destId="{4E034981-F706-40B6-AB33-2B7B1218DE9A}" srcOrd="6" destOrd="0" presId="urn:microsoft.com/office/officeart/2005/8/layout/radial1"/>
    <dgm:cxn modelId="{39206DE5-501F-4612-BB76-2BAE7F03EB9D}" type="presParOf" srcId="{62D5B9CC-9FB8-4269-8C1F-73FC98F5F51C}" destId="{979A6230-D847-45AE-9C5C-C1536D76B1C2}" srcOrd="7" destOrd="0" presId="urn:microsoft.com/office/officeart/2005/8/layout/radial1"/>
    <dgm:cxn modelId="{5BF8DA67-B585-4D6D-A89A-6C4AA56AC719}" type="presParOf" srcId="{979A6230-D847-45AE-9C5C-C1536D76B1C2}" destId="{523DDD55-CA8D-4875-B235-AF7BB517EB9D}" srcOrd="0" destOrd="0" presId="urn:microsoft.com/office/officeart/2005/8/layout/radial1"/>
    <dgm:cxn modelId="{56D83D88-85FC-403C-A7C0-CEB9548E0E58}" type="presParOf" srcId="{62D5B9CC-9FB8-4269-8C1F-73FC98F5F51C}" destId="{2F93AD9D-A043-4E36-A4F6-B0D6680B176C}" srcOrd="8" destOrd="0" presId="urn:microsoft.com/office/officeart/2005/8/layout/radial1"/>
    <dgm:cxn modelId="{BA0A1F13-A23F-4EAF-A1D2-63FFE06FF477}" type="presParOf" srcId="{62D5B9CC-9FB8-4269-8C1F-73FC98F5F51C}" destId="{CBCD5BA3-3C50-4135-B050-6D5BD0FFCDAD}" srcOrd="9" destOrd="0" presId="urn:microsoft.com/office/officeart/2005/8/layout/radial1"/>
    <dgm:cxn modelId="{4FF69293-150A-43FE-8C4A-9AFBE4E88F55}" type="presParOf" srcId="{CBCD5BA3-3C50-4135-B050-6D5BD0FFCDAD}" destId="{114AF307-55AC-42F8-AE27-F6F5BBAAB63A}" srcOrd="0" destOrd="0" presId="urn:microsoft.com/office/officeart/2005/8/layout/radial1"/>
    <dgm:cxn modelId="{C23F5FBD-F6AC-4F77-A997-02622D211078}" type="presParOf" srcId="{62D5B9CC-9FB8-4269-8C1F-73FC98F5F51C}" destId="{4811F396-D3D2-4FF1-8E86-5944BC6A54E8}" srcOrd="10" destOrd="0" presId="urn:microsoft.com/office/officeart/2005/8/layout/radial1"/>
    <dgm:cxn modelId="{4C4D02A1-63EF-4247-9D89-00368573402D}" type="presParOf" srcId="{62D5B9CC-9FB8-4269-8C1F-73FC98F5F51C}" destId="{A587224C-E586-4781-982A-BFD4C7D7C5D8}" srcOrd="11" destOrd="0" presId="urn:microsoft.com/office/officeart/2005/8/layout/radial1"/>
    <dgm:cxn modelId="{0E1E0E5C-EFC5-40B1-B9E5-A7599D3F1638}" type="presParOf" srcId="{A587224C-E586-4781-982A-BFD4C7D7C5D8}" destId="{B65DAE7F-012F-4A97-ACEE-763EB2023491}" srcOrd="0" destOrd="0" presId="urn:microsoft.com/office/officeart/2005/8/layout/radial1"/>
    <dgm:cxn modelId="{DCC9AFB9-AF5A-4C06-915E-E614BF5C446E}" type="presParOf" srcId="{62D5B9CC-9FB8-4269-8C1F-73FC98F5F51C}" destId="{AE6CDA7E-530D-4A24-B29C-157CD860295F}" srcOrd="12" destOrd="0" presId="urn:microsoft.com/office/officeart/2005/8/layout/radial1"/>
    <dgm:cxn modelId="{CA9C99E8-F054-4F01-AB0E-649F9967C99A}" type="presParOf" srcId="{62D5B9CC-9FB8-4269-8C1F-73FC98F5F51C}" destId="{206531E0-A221-4944-9872-8E4D86E2457B}" srcOrd="13" destOrd="0" presId="urn:microsoft.com/office/officeart/2005/8/layout/radial1"/>
    <dgm:cxn modelId="{B04ADC0D-1DFF-45FE-9566-CDC6500921DE}" type="presParOf" srcId="{206531E0-A221-4944-9872-8E4D86E2457B}" destId="{4B95D9E0-4251-42B8-AD2B-E8DB202ED646}" srcOrd="0" destOrd="0" presId="urn:microsoft.com/office/officeart/2005/8/layout/radial1"/>
    <dgm:cxn modelId="{D42093B6-7CAB-4526-A291-FB51B97B624B}" type="presParOf" srcId="{62D5B9CC-9FB8-4269-8C1F-73FC98F5F51C}" destId="{E6C5323E-68EB-4A20-9607-919BFC1D2419}" srcOrd="14" destOrd="0" presId="urn:microsoft.com/office/officeart/2005/8/layout/radial1"/>
    <dgm:cxn modelId="{725C5D9C-C8C6-44E6-9FD1-61F3CC8FA38C}" type="presParOf" srcId="{62D5B9CC-9FB8-4269-8C1F-73FC98F5F51C}" destId="{01F4C425-2C41-4550-B544-766CBCFB86C4}" srcOrd="15" destOrd="0" presId="urn:microsoft.com/office/officeart/2005/8/layout/radial1"/>
    <dgm:cxn modelId="{8F00B416-1652-4383-86EB-77503B247F58}" type="presParOf" srcId="{01F4C425-2C41-4550-B544-766CBCFB86C4}" destId="{DC5BBE32-B53C-4420-8A77-68F6E52F1493}" srcOrd="0" destOrd="0" presId="urn:microsoft.com/office/officeart/2005/8/layout/radial1"/>
    <dgm:cxn modelId="{BAD14477-2E43-49C7-917E-0F9993F062FF}" type="presParOf" srcId="{62D5B9CC-9FB8-4269-8C1F-73FC98F5F51C}" destId="{05C50BAD-5A3F-44D7-8F33-6978A9D5C65A}" srcOrd="16" destOrd="0" presId="urn:microsoft.com/office/officeart/2005/8/layout/radial1"/>
    <dgm:cxn modelId="{794F5774-96D9-4662-8695-F95CF0DD046A}" type="presParOf" srcId="{62D5B9CC-9FB8-4269-8C1F-73FC98F5F51C}" destId="{B0BE0EBD-B4A3-4A9B-AC26-23A6CE9E94DC}" srcOrd="17" destOrd="0" presId="urn:microsoft.com/office/officeart/2005/8/layout/radial1"/>
    <dgm:cxn modelId="{CDA38D05-FAB5-43B9-B941-F9F017D856FF}" type="presParOf" srcId="{B0BE0EBD-B4A3-4A9B-AC26-23A6CE9E94DC}" destId="{B8E4980E-4172-4491-94CD-4C0086815C6A}" srcOrd="0" destOrd="0" presId="urn:microsoft.com/office/officeart/2005/8/layout/radial1"/>
    <dgm:cxn modelId="{1163529C-F8E2-44E4-ADAD-983DC5ECE5AD}" type="presParOf" srcId="{62D5B9CC-9FB8-4269-8C1F-73FC98F5F51C}" destId="{6D5E9DB1-1F00-4862-8654-FF94719146D3}" srcOrd="18" destOrd="0" presId="urn:microsoft.com/office/officeart/2005/8/layout/radial1"/>
    <dgm:cxn modelId="{F8957C82-FA35-4B93-BF74-3CCE48D3B37E}" type="presParOf" srcId="{62D5B9CC-9FB8-4269-8C1F-73FC98F5F51C}" destId="{E02671D0-4E77-4380-BEA1-1BB96DF96AAA}" srcOrd="19" destOrd="0" presId="urn:microsoft.com/office/officeart/2005/8/layout/radial1"/>
    <dgm:cxn modelId="{595ABF6D-9B82-491C-8575-D47260A797A3}" type="presParOf" srcId="{E02671D0-4E77-4380-BEA1-1BB96DF96AAA}" destId="{8F8D610B-EF50-45B9-973A-23653606883D}" srcOrd="0" destOrd="0" presId="urn:microsoft.com/office/officeart/2005/8/layout/radial1"/>
    <dgm:cxn modelId="{8FD96FC7-CD82-4B0B-ABCD-24BD717B14AC}" type="presParOf" srcId="{62D5B9CC-9FB8-4269-8C1F-73FC98F5F51C}" destId="{7380E8F9-9C82-4B9D-B372-3ABFA669FDAF}" srcOrd="20" destOrd="0" presId="urn:microsoft.com/office/officeart/2005/8/layout/radial1"/>
    <dgm:cxn modelId="{7A888607-B16B-442A-9FA0-83FAAF4AF1AE}" type="presParOf" srcId="{62D5B9CC-9FB8-4269-8C1F-73FC98F5F51C}" destId="{896F9B55-7E37-4302-A571-5CE95976795F}" srcOrd="21" destOrd="0" presId="urn:microsoft.com/office/officeart/2005/8/layout/radial1"/>
    <dgm:cxn modelId="{92166E19-50A5-4A79-B3A4-7374EC9F7CF2}" type="presParOf" srcId="{896F9B55-7E37-4302-A571-5CE95976795F}" destId="{2CF6D404-0270-4FE7-9560-7027527CE6B0}" srcOrd="0" destOrd="0" presId="urn:microsoft.com/office/officeart/2005/8/layout/radial1"/>
    <dgm:cxn modelId="{B0E4E35A-5CF3-49E5-B4CF-B0E10FB201A2}" type="presParOf" srcId="{62D5B9CC-9FB8-4269-8C1F-73FC98F5F51C}" destId="{9B63E560-0070-4F5F-B764-57224A7D6D5C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4881-D893-490A-85F9-BCC84893197B}">
      <dsp:nvSpPr>
        <dsp:cNvPr id="0" name=""/>
        <dsp:cNvSpPr/>
      </dsp:nvSpPr>
      <dsp:spPr>
        <a:xfrm>
          <a:off x="3062" y="55660"/>
          <a:ext cx="2046522" cy="26756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BD</a:t>
          </a:r>
        </a:p>
      </dsp:txBody>
      <dsp:txXfrm>
        <a:off x="3062" y="55660"/>
        <a:ext cx="2046522" cy="267566"/>
      </dsp:txXfrm>
    </dsp:sp>
    <dsp:sp modelId="{0C50E363-2D13-4608-B84F-9136ACA28C9B}">
      <dsp:nvSpPr>
        <dsp:cNvPr id="0" name=""/>
        <dsp:cNvSpPr/>
      </dsp:nvSpPr>
      <dsp:spPr>
        <a:xfrm>
          <a:off x="2161" y="313920"/>
          <a:ext cx="2046522" cy="1509749"/>
        </a:xfrm>
        <a:prstGeom prst="rect">
          <a:avLst/>
        </a:prstGeom>
        <a:solidFill>
          <a:schemeClr val="accent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Conta Coletiva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Benefício previamente definido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RPPS: integralidade; média 80%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Contribuição pode aumentar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Postalis; Petros; Funcef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Déficit</a:t>
          </a:r>
        </a:p>
      </dsp:txBody>
      <dsp:txXfrm>
        <a:off x="2161" y="313920"/>
        <a:ext cx="2046522" cy="1509749"/>
      </dsp:txXfrm>
    </dsp:sp>
    <dsp:sp modelId="{7A436C46-DB01-4DCF-A253-B90068F07606}">
      <dsp:nvSpPr>
        <dsp:cNvPr id="0" name=""/>
        <dsp:cNvSpPr/>
      </dsp:nvSpPr>
      <dsp:spPr>
        <a:xfrm>
          <a:off x="2335197" y="26466"/>
          <a:ext cx="2046522" cy="3198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CD</a:t>
          </a:r>
        </a:p>
      </dsp:txBody>
      <dsp:txXfrm>
        <a:off x="2335197" y="26466"/>
        <a:ext cx="2046522" cy="319824"/>
      </dsp:txXfrm>
    </dsp:sp>
    <dsp:sp modelId="{6F353086-6CA2-46F3-8788-38D08CE21122}">
      <dsp:nvSpPr>
        <dsp:cNvPr id="0" name=""/>
        <dsp:cNvSpPr/>
      </dsp:nvSpPr>
      <dsp:spPr>
        <a:xfrm>
          <a:off x="2335197" y="346291"/>
          <a:ext cx="2046522" cy="1509749"/>
        </a:xfrm>
        <a:prstGeom prst="rect">
          <a:avLst/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Conta Individual (extrato)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 mesma Contribuição até o final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Benefício é função do Tempo de Contribuição e Rentabilidade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kern="1200" dirty="0"/>
            <a:t>PGBL; Funpresp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100" u="sng" kern="1200" dirty="0"/>
            <a:t>Não tem déficit</a:t>
          </a:r>
          <a:r>
            <a:rPr lang="pt-BR" sz="1100" u="none" kern="1200" dirty="0"/>
            <a:t> </a:t>
          </a:r>
          <a:r>
            <a:rPr lang="pt-BR" sz="1100" kern="1200" dirty="0"/>
            <a:t>e excedente financeiro é para Conta do Participante</a:t>
          </a:r>
        </a:p>
      </dsp:txBody>
      <dsp:txXfrm>
        <a:off x="2335197" y="346291"/>
        <a:ext cx="2046522" cy="1509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880C1-F5D7-4470-8935-DBD1F0B260D1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13114286"/>
            <a:gd name="adj2" fmla="val 16200000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0CAAB-66E7-4B39-95F0-C2D0417D5791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10028571"/>
            <a:gd name="adj2" fmla="val 1311428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DC405-7926-4E04-B920-B3F3872101AB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6942857"/>
            <a:gd name="adj2" fmla="val 1002857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EB6F5-A400-4278-AE92-16ADDEC34E97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3857143"/>
            <a:gd name="adj2" fmla="val 694285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26F99-D1A1-4085-A46C-B6B8E71D931A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771429"/>
            <a:gd name="adj2" fmla="val 385714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91A42-C11D-4799-8DBA-E13B33C1B308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19285714"/>
            <a:gd name="adj2" fmla="val 77142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3BE74-8E16-494E-975B-96419BFD51AB}">
      <dsp:nvSpPr>
        <dsp:cNvPr id="0" name=""/>
        <dsp:cNvSpPr/>
      </dsp:nvSpPr>
      <dsp:spPr>
        <a:xfrm>
          <a:off x="1992729" y="491526"/>
          <a:ext cx="3896509" cy="3896509"/>
        </a:xfrm>
        <a:prstGeom prst="blockArc">
          <a:avLst>
            <a:gd name="adj1" fmla="val 16200000"/>
            <a:gd name="adj2" fmla="val 1928571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8CA9A-78A3-4912-B468-1CA8BC062ABD}">
      <dsp:nvSpPr>
        <dsp:cNvPr id="0" name=""/>
        <dsp:cNvSpPr/>
      </dsp:nvSpPr>
      <dsp:spPr>
        <a:xfrm>
          <a:off x="3186655" y="1685451"/>
          <a:ext cx="1508657" cy="150865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Padrão de vida pós aposentadoria, invalidez ou morte</a:t>
          </a:r>
        </a:p>
      </dsp:txBody>
      <dsp:txXfrm>
        <a:off x="3407593" y="1906389"/>
        <a:ext cx="1066781" cy="1066781"/>
      </dsp:txXfrm>
    </dsp:sp>
    <dsp:sp modelId="{A660246B-0888-479C-B930-D812E839BE1B}">
      <dsp:nvSpPr>
        <dsp:cNvPr id="0" name=""/>
        <dsp:cNvSpPr/>
      </dsp:nvSpPr>
      <dsp:spPr>
        <a:xfrm>
          <a:off x="3290857" y="-102830"/>
          <a:ext cx="1300253" cy="1264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Renda complementar</a:t>
          </a:r>
        </a:p>
      </dsp:txBody>
      <dsp:txXfrm>
        <a:off x="3481275" y="82388"/>
        <a:ext cx="919417" cy="894312"/>
      </dsp:txXfrm>
    </dsp:sp>
    <dsp:sp modelId="{F041F067-B225-41E8-BC98-DF80A7D395E7}">
      <dsp:nvSpPr>
        <dsp:cNvPr id="0" name=""/>
        <dsp:cNvSpPr/>
      </dsp:nvSpPr>
      <dsp:spPr>
        <a:xfrm>
          <a:off x="4784340" y="616393"/>
          <a:ext cx="1300253" cy="1264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Sem fins lucrativos</a:t>
          </a:r>
        </a:p>
      </dsp:txBody>
      <dsp:txXfrm>
        <a:off x="4974758" y="801611"/>
        <a:ext cx="919417" cy="894312"/>
      </dsp:txXfrm>
    </dsp:sp>
    <dsp:sp modelId="{66B79193-5D27-4798-B5F0-7D6F6AB4884F}">
      <dsp:nvSpPr>
        <dsp:cNvPr id="0" name=""/>
        <dsp:cNvSpPr/>
      </dsp:nvSpPr>
      <dsp:spPr>
        <a:xfrm>
          <a:off x="5153200" y="2232474"/>
          <a:ext cx="1300253" cy="1264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Capitalização </a:t>
          </a:r>
        </a:p>
      </dsp:txBody>
      <dsp:txXfrm>
        <a:off x="5343618" y="2417692"/>
        <a:ext cx="919417" cy="894312"/>
      </dsp:txXfrm>
    </dsp:sp>
    <dsp:sp modelId="{9F42F950-0F0E-4D07-B9C8-CBB2462EA76E}">
      <dsp:nvSpPr>
        <dsp:cNvPr id="0" name=""/>
        <dsp:cNvSpPr/>
      </dsp:nvSpPr>
      <dsp:spPr>
        <a:xfrm>
          <a:off x="4119677" y="3528470"/>
          <a:ext cx="1300253" cy="1264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Formação de reservas</a:t>
          </a:r>
        </a:p>
      </dsp:txBody>
      <dsp:txXfrm>
        <a:off x="4310095" y="3713688"/>
        <a:ext cx="919417" cy="894312"/>
      </dsp:txXfrm>
    </dsp:sp>
    <dsp:sp modelId="{A657B5A9-A81C-4073-83C6-555A5BE670BC}">
      <dsp:nvSpPr>
        <dsp:cNvPr id="0" name=""/>
        <dsp:cNvSpPr/>
      </dsp:nvSpPr>
      <dsp:spPr>
        <a:xfrm>
          <a:off x="2462036" y="3528470"/>
          <a:ext cx="1300253" cy="1264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Contribuição paritária do empregador (União)</a:t>
          </a:r>
        </a:p>
      </dsp:txBody>
      <dsp:txXfrm>
        <a:off x="2652454" y="3713688"/>
        <a:ext cx="919417" cy="894312"/>
      </dsp:txXfrm>
    </dsp:sp>
    <dsp:sp modelId="{24F64A31-B557-462E-BFF9-D8113D4C5224}">
      <dsp:nvSpPr>
        <dsp:cNvPr id="0" name=""/>
        <dsp:cNvSpPr/>
      </dsp:nvSpPr>
      <dsp:spPr>
        <a:xfrm>
          <a:off x="1428514" y="2232474"/>
          <a:ext cx="1300253" cy="1264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Conta Individualizada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Plano de contribuição definida</a:t>
          </a:r>
        </a:p>
      </dsp:txBody>
      <dsp:txXfrm>
        <a:off x="1618932" y="2417692"/>
        <a:ext cx="919417" cy="894312"/>
      </dsp:txXfrm>
    </dsp:sp>
    <dsp:sp modelId="{007638B5-AFD7-44FD-8132-A30A8E544BB1}">
      <dsp:nvSpPr>
        <dsp:cNvPr id="0" name=""/>
        <dsp:cNvSpPr/>
      </dsp:nvSpPr>
      <dsp:spPr>
        <a:xfrm>
          <a:off x="1919470" y="720737"/>
          <a:ext cx="1056060" cy="1056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Autônoma do RPPS</a:t>
          </a:r>
        </a:p>
      </dsp:txBody>
      <dsp:txXfrm>
        <a:off x="2074126" y="875393"/>
        <a:ext cx="746748" cy="7467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CA2C9-B0C7-40A2-8548-6B564A102B04}">
      <dsp:nvSpPr>
        <dsp:cNvPr id="0" name=""/>
        <dsp:cNvSpPr/>
      </dsp:nvSpPr>
      <dsp:spPr>
        <a:xfrm>
          <a:off x="896" y="157778"/>
          <a:ext cx="1912808" cy="1524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Plano 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 </a:t>
          </a:r>
          <a:r>
            <a:rPr lang="pt-BR" sz="1800" u="sng" kern="1200" dirty="0"/>
            <a:t>Contribuição Definida</a:t>
          </a:r>
        </a:p>
      </dsp:txBody>
      <dsp:txXfrm>
        <a:off x="45540" y="202422"/>
        <a:ext cx="1823520" cy="1434981"/>
      </dsp:txXfrm>
    </dsp:sp>
    <dsp:sp modelId="{AAB42699-E638-4553-8E5E-A8C88D19BF36}">
      <dsp:nvSpPr>
        <dsp:cNvPr id="0" name=""/>
        <dsp:cNvSpPr/>
      </dsp:nvSpPr>
      <dsp:spPr>
        <a:xfrm>
          <a:off x="2104986" y="682725"/>
          <a:ext cx="405515" cy="474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104986" y="777600"/>
        <a:ext cx="283861" cy="284626"/>
      </dsp:txXfrm>
    </dsp:sp>
    <dsp:sp modelId="{528ED96E-F592-4B33-ADBE-A598BA381DBD}">
      <dsp:nvSpPr>
        <dsp:cNvPr id="0" name=""/>
        <dsp:cNvSpPr/>
      </dsp:nvSpPr>
      <dsp:spPr>
        <a:xfrm>
          <a:off x="2678828" y="157778"/>
          <a:ext cx="1912808" cy="15242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Benefício de Aposentadoria Programada é função do </a:t>
          </a:r>
          <a:r>
            <a:rPr lang="pt-BR" sz="1800" u="sng" kern="1200" dirty="0"/>
            <a:t>saldo acumulado</a:t>
          </a:r>
        </a:p>
      </dsp:txBody>
      <dsp:txXfrm>
        <a:off x="2723472" y="202422"/>
        <a:ext cx="1823520" cy="1434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56AF6-7EDB-4256-BD6A-D1045A1200F3}">
      <dsp:nvSpPr>
        <dsp:cNvPr id="0" name=""/>
        <dsp:cNvSpPr/>
      </dsp:nvSpPr>
      <dsp:spPr>
        <a:xfrm>
          <a:off x="0" y="0"/>
          <a:ext cx="4734560" cy="8158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Política de Investimentos </a:t>
          </a:r>
          <a:r>
            <a:rPr lang="pt-BR" sz="1800" kern="1200" dirty="0"/>
            <a:t>(Conselho Deliberativo)</a:t>
          </a:r>
        </a:p>
      </dsp:txBody>
      <dsp:txXfrm>
        <a:off x="23895" y="23895"/>
        <a:ext cx="3785257" cy="768058"/>
      </dsp:txXfrm>
    </dsp:sp>
    <dsp:sp modelId="{9234C78E-5D47-4650-A93E-2E4F1F133C86}">
      <dsp:nvSpPr>
        <dsp:cNvPr id="0" name=""/>
        <dsp:cNvSpPr/>
      </dsp:nvSpPr>
      <dsp:spPr>
        <a:xfrm>
          <a:off x="396519" y="964184"/>
          <a:ext cx="4734560" cy="815848"/>
        </a:xfrm>
        <a:prstGeom prst="roundRect">
          <a:avLst>
            <a:gd name="adj" fmla="val 10000"/>
          </a:avLst>
        </a:prstGeom>
        <a:solidFill>
          <a:srgbClr val="8D7CB9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Estratégia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 </a:t>
          </a:r>
          <a:r>
            <a:rPr lang="pt-BR" sz="1800" kern="1200" dirty="0"/>
            <a:t>(Comitê de Investimentos</a:t>
          </a:r>
          <a:r>
            <a:rPr lang="pt-BR" sz="800" kern="1200" dirty="0"/>
            <a:t> - </a:t>
          </a:r>
          <a:r>
            <a:rPr lang="pt-BR" sz="800" b="1" kern="1200" dirty="0"/>
            <a:t>RECOMENDAÇÃO)</a:t>
          </a:r>
        </a:p>
      </dsp:txBody>
      <dsp:txXfrm>
        <a:off x="420414" y="988079"/>
        <a:ext cx="3759949" cy="768058"/>
      </dsp:txXfrm>
    </dsp:sp>
    <dsp:sp modelId="{28F9BA3F-70AE-4835-B238-A7DCB33E849D}">
      <dsp:nvSpPr>
        <dsp:cNvPr id="0" name=""/>
        <dsp:cNvSpPr/>
      </dsp:nvSpPr>
      <dsp:spPr>
        <a:xfrm>
          <a:off x="787120" y="1928368"/>
          <a:ext cx="4734560" cy="815848"/>
        </a:xfrm>
        <a:prstGeom prst="roundRect">
          <a:avLst>
            <a:gd name="adj" fmla="val 10000"/>
          </a:avLst>
        </a:prstGeom>
        <a:solidFill>
          <a:srgbClr val="82C28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Execução</a:t>
          </a:r>
          <a:r>
            <a:rPr lang="pt-BR" sz="2800" b="1" kern="1200" dirty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(DIRIN – Gerência de Operações)</a:t>
          </a:r>
        </a:p>
      </dsp:txBody>
      <dsp:txXfrm>
        <a:off x="811015" y="1952263"/>
        <a:ext cx="3765867" cy="768058"/>
      </dsp:txXfrm>
    </dsp:sp>
    <dsp:sp modelId="{15D217B9-801E-4D31-87D1-380177713D9C}">
      <dsp:nvSpPr>
        <dsp:cNvPr id="0" name=""/>
        <dsp:cNvSpPr/>
      </dsp:nvSpPr>
      <dsp:spPr>
        <a:xfrm>
          <a:off x="824997" y="2892551"/>
          <a:ext cx="4734560" cy="815848"/>
        </a:xfrm>
        <a:prstGeom prst="roundRect">
          <a:avLst>
            <a:gd name="adj" fmla="val 10000"/>
          </a:avLst>
        </a:prstGeom>
        <a:solidFill>
          <a:srgbClr val="82C28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Monitoramento e Controle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(DIRIN – Gerência de Controle)</a:t>
          </a:r>
        </a:p>
      </dsp:txBody>
      <dsp:txXfrm>
        <a:off x="848892" y="2916446"/>
        <a:ext cx="3759949" cy="768058"/>
      </dsp:txXfrm>
    </dsp:sp>
    <dsp:sp modelId="{13683751-B4AB-4C58-9688-BD9DF327E76C}">
      <dsp:nvSpPr>
        <dsp:cNvPr id="0" name=""/>
        <dsp:cNvSpPr/>
      </dsp:nvSpPr>
      <dsp:spPr>
        <a:xfrm>
          <a:off x="4204258" y="624865"/>
          <a:ext cx="530301" cy="5303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323576" y="624865"/>
        <a:ext cx="291665" cy="399052"/>
      </dsp:txXfrm>
    </dsp:sp>
    <dsp:sp modelId="{1B7C431F-D619-4605-9E33-1842227B7A2D}">
      <dsp:nvSpPr>
        <dsp:cNvPr id="0" name=""/>
        <dsp:cNvSpPr/>
      </dsp:nvSpPr>
      <dsp:spPr>
        <a:xfrm>
          <a:off x="4600778" y="1589049"/>
          <a:ext cx="530301" cy="5303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4720096" y="1589049"/>
        <a:ext cx="291665" cy="399052"/>
      </dsp:txXfrm>
    </dsp:sp>
    <dsp:sp modelId="{A344E294-C03F-49A0-B8EB-C6D14B01B52B}">
      <dsp:nvSpPr>
        <dsp:cNvPr id="0" name=""/>
        <dsp:cNvSpPr/>
      </dsp:nvSpPr>
      <dsp:spPr>
        <a:xfrm>
          <a:off x="4991379" y="2553233"/>
          <a:ext cx="530301" cy="53030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/>
        </a:p>
      </dsp:txBody>
      <dsp:txXfrm>
        <a:off x="5110697" y="2553233"/>
        <a:ext cx="291665" cy="399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524BC-A554-4794-ADA6-DA9DA79784AD}">
      <dsp:nvSpPr>
        <dsp:cNvPr id="0" name=""/>
        <dsp:cNvSpPr/>
      </dsp:nvSpPr>
      <dsp:spPr>
        <a:xfrm rot="16200000">
          <a:off x="-1530489" y="1535122"/>
          <a:ext cx="4695857" cy="162561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200" b="1" u="sng" kern="1200" dirty="0"/>
            <a:t>REQUISITOS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Observância aos limites 4661CMN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Documentação     (Nota Técnica)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Avaliação de Conflitos de Interesses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Segregação de Funções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 Cenário Macroeconômico</a:t>
          </a:r>
        </a:p>
      </dsp:txBody>
      <dsp:txXfrm rot="5400000">
        <a:off x="4633" y="939171"/>
        <a:ext cx="1625613" cy="2817515"/>
      </dsp:txXfrm>
    </dsp:sp>
    <dsp:sp modelId="{2C172C40-1BC6-4F67-B00B-5D8998F569F1}">
      <dsp:nvSpPr>
        <dsp:cNvPr id="0" name=""/>
        <dsp:cNvSpPr/>
      </dsp:nvSpPr>
      <dsp:spPr>
        <a:xfrm rot="16200000">
          <a:off x="217045" y="1535122"/>
          <a:ext cx="4695857" cy="162561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/>
            <a:t>POLÍTICA DE INVESTIMENTOS E  ALÇADAS DE DECISÃO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 Participação dos Comitês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Capacitação/ Qualificação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Perfil Demográfico dos Planos de Benefícios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Divulgação da PI (prospectos)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Política de Alçadas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Aprovação do CD</a:t>
          </a:r>
        </a:p>
      </dsp:txBody>
      <dsp:txXfrm rot="5400000">
        <a:off x="1752167" y="939171"/>
        <a:ext cx="1625613" cy="2817515"/>
      </dsp:txXfrm>
    </dsp:sp>
    <dsp:sp modelId="{4EC4243A-07D0-4374-8468-9DB77A067EF4}">
      <dsp:nvSpPr>
        <dsp:cNvPr id="0" name=""/>
        <dsp:cNvSpPr/>
      </dsp:nvSpPr>
      <dsp:spPr>
        <a:xfrm rot="16200000">
          <a:off x="1964580" y="1535122"/>
          <a:ext cx="4695857" cy="162561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/>
            <a:t>ANÁLISE DE RISCOS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i="1" kern="1200" dirty="0"/>
            <a:t>Rating</a:t>
          </a:r>
          <a:r>
            <a:rPr lang="pt-BR" sz="1200" kern="1200" dirty="0"/>
            <a:t> como suporte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ALM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Avaliação </a:t>
          </a:r>
          <a:r>
            <a:rPr lang="pt-BR" sz="1200" i="1" kern="1200" dirty="0"/>
            <a:t>ex-ante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Risco de Imagem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/>
            <a:t>Riscos: mercado; liquidez; crédito; operacional</a:t>
          </a:r>
        </a:p>
      </dsp:txBody>
      <dsp:txXfrm rot="5400000">
        <a:off x="3499702" y="939171"/>
        <a:ext cx="1625613" cy="2817515"/>
      </dsp:txXfrm>
    </dsp:sp>
    <dsp:sp modelId="{34DB5B83-3D73-4E44-8AD5-7A57484C30BB}">
      <dsp:nvSpPr>
        <dsp:cNvPr id="0" name=""/>
        <dsp:cNvSpPr/>
      </dsp:nvSpPr>
      <dsp:spPr>
        <a:xfrm rot="16200000">
          <a:off x="3712114" y="1535122"/>
          <a:ext cx="4695857" cy="162561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/>
            <a:t>OPERAÇÃO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Mesa  c/gravação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Seleção dos ativos financeiros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Plataforma eletrônica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/>
            <a:t>Rastreável</a:t>
          </a: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Gestão do Portfólio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Túnel da ANBIMA</a:t>
          </a:r>
        </a:p>
      </dsp:txBody>
      <dsp:txXfrm rot="5400000">
        <a:off x="5247236" y="939171"/>
        <a:ext cx="1625613" cy="2817515"/>
      </dsp:txXfrm>
    </dsp:sp>
    <dsp:sp modelId="{C3F5BBE9-E11C-4E37-BB3D-734D3B57D8AC}">
      <dsp:nvSpPr>
        <dsp:cNvPr id="0" name=""/>
        <dsp:cNvSpPr/>
      </dsp:nvSpPr>
      <dsp:spPr>
        <a:xfrm rot="16200000">
          <a:off x="5464282" y="1535122"/>
          <a:ext cx="4695857" cy="1625613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u="sng" kern="1200" dirty="0"/>
            <a:t>MONITORAMENTO E CONTROLE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Acompanhamento Diário das Operações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Custódia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Relatório dos Ativos Financeiros (site)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Controle pelo CF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 rot="5400000">
        <a:off x="6999404" y="939171"/>
        <a:ext cx="1625613" cy="28175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E15F4-72A4-49A5-ADD3-E9B01942AECA}">
      <dsp:nvSpPr>
        <dsp:cNvPr id="0" name=""/>
        <dsp:cNvSpPr/>
      </dsp:nvSpPr>
      <dsp:spPr>
        <a:xfrm>
          <a:off x="88211" y="670"/>
          <a:ext cx="1526112" cy="6104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Ativo Alternativo</a:t>
          </a:r>
        </a:p>
      </dsp:txBody>
      <dsp:txXfrm>
        <a:off x="393433" y="670"/>
        <a:ext cx="915668" cy="610444"/>
      </dsp:txXfrm>
    </dsp:sp>
    <dsp:sp modelId="{601A7800-3D26-4236-A349-8CD79668D136}">
      <dsp:nvSpPr>
        <dsp:cNvPr id="0" name=""/>
        <dsp:cNvSpPr/>
      </dsp:nvSpPr>
      <dsp:spPr>
        <a:xfrm>
          <a:off x="1415929" y="52558"/>
          <a:ext cx="1266673" cy="5066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u="sng" kern="1200" dirty="0"/>
            <a:t>Sem</a:t>
          </a:r>
          <a:r>
            <a:rPr lang="pt-BR" sz="900" kern="1200" dirty="0"/>
            <a:t> contribuição do patrocinador</a:t>
          </a:r>
        </a:p>
      </dsp:txBody>
      <dsp:txXfrm>
        <a:off x="1669264" y="52558"/>
        <a:ext cx="760004" cy="506669"/>
      </dsp:txXfrm>
    </dsp:sp>
    <dsp:sp modelId="{C27A3924-F954-42B8-B3B8-874352227489}">
      <dsp:nvSpPr>
        <dsp:cNvPr id="0" name=""/>
        <dsp:cNvSpPr/>
      </dsp:nvSpPr>
      <dsp:spPr>
        <a:xfrm>
          <a:off x="88211" y="696578"/>
          <a:ext cx="1526112" cy="6104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Ativo Normal</a:t>
          </a:r>
        </a:p>
      </dsp:txBody>
      <dsp:txXfrm>
        <a:off x="393433" y="696578"/>
        <a:ext cx="915668" cy="610444"/>
      </dsp:txXfrm>
    </dsp:sp>
    <dsp:sp modelId="{24583C41-83BA-41EA-9246-960293F445AA}">
      <dsp:nvSpPr>
        <dsp:cNvPr id="0" name=""/>
        <dsp:cNvSpPr/>
      </dsp:nvSpPr>
      <dsp:spPr>
        <a:xfrm>
          <a:off x="1415929" y="748465"/>
          <a:ext cx="1266673" cy="50666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u="sng" kern="1200" dirty="0"/>
            <a:t>Com </a:t>
          </a:r>
          <a:r>
            <a:rPr lang="pt-BR" sz="900" kern="1200" dirty="0"/>
            <a:t>contribuição do patrocinador</a:t>
          </a:r>
        </a:p>
      </dsp:txBody>
      <dsp:txXfrm>
        <a:off x="1669264" y="748465"/>
        <a:ext cx="760004" cy="5066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69B8-A95D-404B-9238-952822C50CEA}">
      <dsp:nvSpPr>
        <dsp:cNvPr id="0" name=""/>
        <dsp:cNvSpPr/>
      </dsp:nvSpPr>
      <dsp:spPr>
        <a:xfrm>
          <a:off x="1174837" y="2841"/>
          <a:ext cx="1261120" cy="63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Lei 8.112/90 - RPPS</a:t>
          </a:r>
        </a:p>
      </dsp:txBody>
      <dsp:txXfrm>
        <a:off x="1193305" y="21309"/>
        <a:ext cx="1224184" cy="593624"/>
      </dsp:txXfrm>
    </dsp:sp>
    <dsp:sp modelId="{D4BDB02C-DCBB-4AA8-9A38-4EECD84E8714}">
      <dsp:nvSpPr>
        <dsp:cNvPr id="0" name=""/>
        <dsp:cNvSpPr/>
      </dsp:nvSpPr>
      <dsp:spPr>
        <a:xfrm>
          <a:off x="1300949" y="633401"/>
          <a:ext cx="102140" cy="47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920"/>
              </a:lnTo>
              <a:lnTo>
                <a:pt x="102140" y="472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DE1DC-58EA-489D-8442-967BE64F6585}">
      <dsp:nvSpPr>
        <dsp:cNvPr id="0" name=""/>
        <dsp:cNvSpPr/>
      </dsp:nvSpPr>
      <dsp:spPr>
        <a:xfrm>
          <a:off x="1403090" y="791041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Pensão por morte vitalícia</a:t>
          </a:r>
        </a:p>
      </dsp:txBody>
      <dsp:txXfrm>
        <a:off x="1421558" y="809509"/>
        <a:ext cx="1667241" cy="593624"/>
      </dsp:txXfrm>
    </dsp:sp>
    <dsp:sp modelId="{417B33CC-9DDE-43D4-BAE2-898B7497A5CF}">
      <dsp:nvSpPr>
        <dsp:cNvPr id="0" name=""/>
        <dsp:cNvSpPr/>
      </dsp:nvSpPr>
      <dsp:spPr>
        <a:xfrm>
          <a:off x="1300949" y="633401"/>
          <a:ext cx="126112" cy="126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120"/>
              </a:lnTo>
              <a:lnTo>
                <a:pt x="126112" y="1261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A6AC1-939E-4AFE-9144-BF2A52AF50AD}">
      <dsp:nvSpPr>
        <dsp:cNvPr id="0" name=""/>
        <dsp:cNvSpPr/>
      </dsp:nvSpPr>
      <dsp:spPr>
        <a:xfrm>
          <a:off x="1427061" y="1579242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Independente do tempo de casamento e de contribuição</a:t>
          </a:r>
        </a:p>
      </dsp:txBody>
      <dsp:txXfrm>
        <a:off x="1445529" y="1597710"/>
        <a:ext cx="1667241" cy="593624"/>
      </dsp:txXfrm>
    </dsp:sp>
    <dsp:sp modelId="{21F02DDE-4CE0-45D6-B1B8-804CFCBFC033}">
      <dsp:nvSpPr>
        <dsp:cNvPr id="0" name=""/>
        <dsp:cNvSpPr/>
      </dsp:nvSpPr>
      <dsp:spPr>
        <a:xfrm>
          <a:off x="1300949" y="633401"/>
          <a:ext cx="126112" cy="204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321"/>
              </a:lnTo>
              <a:lnTo>
                <a:pt x="126112" y="2049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8EB7D-2059-4769-896F-2F2D466FC089}">
      <dsp:nvSpPr>
        <dsp:cNvPr id="0" name=""/>
        <dsp:cNvSpPr/>
      </dsp:nvSpPr>
      <dsp:spPr>
        <a:xfrm>
          <a:off x="1427061" y="2367442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Independente da idade do cônjuge</a:t>
          </a:r>
        </a:p>
      </dsp:txBody>
      <dsp:txXfrm>
        <a:off x="1445529" y="2385910"/>
        <a:ext cx="1667241" cy="593624"/>
      </dsp:txXfrm>
    </dsp:sp>
    <dsp:sp modelId="{C946C4A8-5D28-4984-AA62-C7C2777A5977}">
      <dsp:nvSpPr>
        <dsp:cNvPr id="0" name=""/>
        <dsp:cNvSpPr/>
      </dsp:nvSpPr>
      <dsp:spPr>
        <a:xfrm>
          <a:off x="3194295" y="2841"/>
          <a:ext cx="1261120" cy="63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Lei 13.135/15 RPPS</a:t>
          </a:r>
        </a:p>
      </dsp:txBody>
      <dsp:txXfrm>
        <a:off x="3212763" y="21309"/>
        <a:ext cx="1224184" cy="593624"/>
      </dsp:txXfrm>
    </dsp:sp>
    <dsp:sp modelId="{02070481-1B35-48B0-BD6D-203932CFB21D}">
      <dsp:nvSpPr>
        <dsp:cNvPr id="0" name=""/>
        <dsp:cNvSpPr/>
      </dsp:nvSpPr>
      <dsp:spPr>
        <a:xfrm>
          <a:off x="3320407" y="633401"/>
          <a:ext cx="102140" cy="47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920"/>
              </a:lnTo>
              <a:lnTo>
                <a:pt x="102140" y="472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CEADA-5188-4B29-B075-2B23689C0CBE}">
      <dsp:nvSpPr>
        <dsp:cNvPr id="0" name=""/>
        <dsp:cNvSpPr/>
      </dsp:nvSpPr>
      <dsp:spPr>
        <a:xfrm>
          <a:off x="3422547" y="791041"/>
          <a:ext cx="1703188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Pensão por morte temporária</a:t>
          </a:r>
        </a:p>
      </dsp:txBody>
      <dsp:txXfrm>
        <a:off x="3441015" y="809509"/>
        <a:ext cx="1666252" cy="593624"/>
      </dsp:txXfrm>
    </dsp:sp>
    <dsp:sp modelId="{F373B365-153B-42AB-9C9B-B2CE1CE943D3}">
      <dsp:nvSpPr>
        <dsp:cNvPr id="0" name=""/>
        <dsp:cNvSpPr/>
      </dsp:nvSpPr>
      <dsp:spPr>
        <a:xfrm>
          <a:off x="3320407" y="633401"/>
          <a:ext cx="102140" cy="126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120"/>
              </a:lnTo>
              <a:lnTo>
                <a:pt x="102140" y="1261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29C9B-4ECE-44A4-8D50-CBC38B40606C}">
      <dsp:nvSpPr>
        <dsp:cNvPr id="0" name=""/>
        <dsp:cNvSpPr/>
      </dsp:nvSpPr>
      <dsp:spPr>
        <a:xfrm>
          <a:off x="3422547" y="1579242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tempo casamento: 24 m</a:t>
          </a:r>
        </a:p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/>
            <a:t> tempo contribuição: 18 m</a:t>
          </a:r>
        </a:p>
      </dsp:txBody>
      <dsp:txXfrm>
        <a:off x="3441015" y="1597710"/>
        <a:ext cx="1667241" cy="593624"/>
      </dsp:txXfrm>
    </dsp:sp>
    <dsp:sp modelId="{920DA989-F6FE-414D-952B-858B068742CF}">
      <dsp:nvSpPr>
        <dsp:cNvPr id="0" name=""/>
        <dsp:cNvSpPr/>
      </dsp:nvSpPr>
      <dsp:spPr>
        <a:xfrm>
          <a:off x="3320407" y="633401"/>
          <a:ext cx="102140" cy="204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321"/>
              </a:lnTo>
              <a:lnTo>
                <a:pt x="102140" y="2049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AD3C-3D3B-4335-8C7A-12B2F98D5353}">
      <dsp:nvSpPr>
        <dsp:cNvPr id="0" name=""/>
        <dsp:cNvSpPr/>
      </dsp:nvSpPr>
      <dsp:spPr>
        <a:xfrm>
          <a:off x="3422547" y="2367442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Temporária por 4 meses se não atingir os requisitos</a:t>
          </a:r>
        </a:p>
      </dsp:txBody>
      <dsp:txXfrm>
        <a:off x="3441015" y="2385910"/>
        <a:ext cx="1667241" cy="593624"/>
      </dsp:txXfrm>
    </dsp:sp>
    <dsp:sp modelId="{853D0442-B72A-4DF0-BA10-7F89E1E2F73A}">
      <dsp:nvSpPr>
        <dsp:cNvPr id="0" name=""/>
        <dsp:cNvSpPr/>
      </dsp:nvSpPr>
      <dsp:spPr>
        <a:xfrm>
          <a:off x="3320407" y="633401"/>
          <a:ext cx="102140" cy="2837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7521"/>
              </a:lnTo>
              <a:lnTo>
                <a:pt x="102140" y="28375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C7BD-4BFA-46A8-BFA3-7E6CAAB48AF0}">
      <dsp:nvSpPr>
        <dsp:cNvPr id="0" name=""/>
        <dsp:cNvSpPr/>
      </dsp:nvSpPr>
      <dsp:spPr>
        <a:xfrm>
          <a:off x="3422547" y="3155643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Temporária a depender da idade do cônjuge</a:t>
          </a:r>
        </a:p>
      </dsp:txBody>
      <dsp:txXfrm>
        <a:off x="3441015" y="3174111"/>
        <a:ext cx="1667241" cy="593624"/>
      </dsp:txXfrm>
    </dsp:sp>
    <dsp:sp modelId="{F2D24E90-3364-430D-ACA0-222AFCFEB36F}">
      <dsp:nvSpPr>
        <dsp:cNvPr id="0" name=""/>
        <dsp:cNvSpPr/>
      </dsp:nvSpPr>
      <dsp:spPr>
        <a:xfrm>
          <a:off x="5213752" y="2841"/>
          <a:ext cx="1261120" cy="630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err="1"/>
            <a:t>Funpresp</a:t>
          </a:r>
          <a:endParaRPr lang="pt-BR" sz="1200" kern="1200" dirty="0"/>
        </a:p>
      </dsp:txBody>
      <dsp:txXfrm>
        <a:off x="5232220" y="21309"/>
        <a:ext cx="1224184" cy="593624"/>
      </dsp:txXfrm>
    </dsp:sp>
    <dsp:sp modelId="{9813FD87-A68C-40EF-9AE2-9ED53912670D}">
      <dsp:nvSpPr>
        <dsp:cNvPr id="0" name=""/>
        <dsp:cNvSpPr/>
      </dsp:nvSpPr>
      <dsp:spPr>
        <a:xfrm>
          <a:off x="5339864" y="633401"/>
          <a:ext cx="102140" cy="472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920"/>
              </a:lnTo>
              <a:lnTo>
                <a:pt x="102140" y="4729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C0BCD-306A-460B-97D4-C1C1776C653F}">
      <dsp:nvSpPr>
        <dsp:cNvPr id="0" name=""/>
        <dsp:cNvSpPr/>
      </dsp:nvSpPr>
      <dsp:spPr>
        <a:xfrm>
          <a:off x="5442005" y="791041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Pensão por morte vitalícia</a:t>
          </a:r>
        </a:p>
      </dsp:txBody>
      <dsp:txXfrm>
        <a:off x="5460473" y="809509"/>
        <a:ext cx="1667241" cy="593624"/>
      </dsp:txXfrm>
    </dsp:sp>
    <dsp:sp modelId="{A1B96FFC-495A-433E-BC91-AD253739E5B7}">
      <dsp:nvSpPr>
        <dsp:cNvPr id="0" name=""/>
        <dsp:cNvSpPr/>
      </dsp:nvSpPr>
      <dsp:spPr>
        <a:xfrm>
          <a:off x="5339864" y="633401"/>
          <a:ext cx="102140" cy="1261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120"/>
              </a:lnTo>
              <a:lnTo>
                <a:pt x="102140" y="12611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EF709-54EE-4269-8B85-8D4A6F3CFA0C}">
      <dsp:nvSpPr>
        <dsp:cNvPr id="0" name=""/>
        <dsp:cNvSpPr/>
      </dsp:nvSpPr>
      <dsp:spPr>
        <a:xfrm>
          <a:off x="5442005" y="1579242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Concessão vinculada ao RPPS</a:t>
          </a:r>
        </a:p>
      </dsp:txBody>
      <dsp:txXfrm>
        <a:off x="5460473" y="1597710"/>
        <a:ext cx="1667241" cy="593624"/>
      </dsp:txXfrm>
    </dsp:sp>
    <dsp:sp modelId="{9C292475-3AE9-4945-8E6C-2326BD247EE0}">
      <dsp:nvSpPr>
        <dsp:cNvPr id="0" name=""/>
        <dsp:cNvSpPr/>
      </dsp:nvSpPr>
      <dsp:spPr>
        <a:xfrm>
          <a:off x="5339864" y="633401"/>
          <a:ext cx="102140" cy="2049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9321"/>
              </a:lnTo>
              <a:lnTo>
                <a:pt x="102140" y="20493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280C-DC37-43DF-8607-4291C0B60DCE}">
      <dsp:nvSpPr>
        <dsp:cNvPr id="0" name=""/>
        <dsp:cNvSpPr/>
      </dsp:nvSpPr>
      <dsp:spPr>
        <a:xfrm>
          <a:off x="5442005" y="2367442"/>
          <a:ext cx="1704177" cy="630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Manutenção da pensão desvinculada ao RPPS</a:t>
          </a:r>
        </a:p>
      </dsp:txBody>
      <dsp:txXfrm>
        <a:off x="5460473" y="2385910"/>
        <a:ext cx="1667241" cy="5936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5D99A-E45E-4A6B-B028-1CC6B3711332}">
      <dsp:nvSpPr>
        <dsp:cNvPr id="0" name=""/>
        <dsp:cNvSpPr/>
      </dsp:nvSpPr>
      <dsp:spPr>
        <a:xfrm>
          <a:off x="0" y="114324"/>
          <a:ext cx="6096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Aposentadoria Normal</a:t>
          </a:r>
        </a:p>
      </dsp:txBody>
      <dsp:txXfrm>
        <a:off x="21075" y="135399"/>
        <a:ext cx="6053850" cy="389580"/>
      </dsp:txXfrm>
    </dsp:sp>
    <dsp:sp modelId="{E905A0C8-9C7C-4B4C-8406-472D3F12301C}">
      <dsp:nvSpPr>
        <dsp:cNvPr id="0" name=""/>
        <dsp:cNvSpPr/>
      </dsp:nvSpPr>
      <dsp:spPr>
        <a:xfrm>
          <a:off x="0" y="546054"/>
          <a:ext cx="6096000" cy="34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14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400" i="1" kern="1200">
                      <a:latin typeface="Cambria Math" panose="02040503050406030204" pitchFamily="18" charset="0"/>
                    </a:rPr>
                    <m:t>𝑅𝐴𝑃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+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𝐴𝐸𝐴𝑁</m:t>
                  </m:r>
                </m:num>
                <m:den>
                  <m:r>
                    <a:rPr lang="pt-BR" sz="1400" i="1" kern="1200">
                      <a:latin typeface="Cambria Math" panose="02040503050406030204" pitchFamily="18" charset="0"/>
                    </a:rPr>
                    <m:t>𝐹𝑎𝑡𝑜𝑟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 (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𝐸𝑥𝑝</m:t>
                  </m:r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,  </m:t>
                  </m:r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%)</m:t>
                  </m:r>
                </m:den>
              </m:f>
            </m:oMath>
          </a14:m>
          <a:endParaRPr lang="pt-BR" sz="1400" kern="1200" dirty="0"/>
        </a:p>
      </dsp:txBody>
      <dsp:txXfrm>
        <a:off x="0" y="546054"/>
        <a:ext cx="6096000" cy="344655"/>
      </dsp:txXfrm>
    </dsp:sp>
    <dsp:sp modelId="{1F68B359-CC86-450C-892D-94B31E10C4F8}">
      <dsp:nvSpPr>
        <dsp:cNvPr id="0" name=""/>
        <dsp:cNvSpPr/>
      </dsp:nvSpPr>
      <dsp:spPr>
        <a:xfrm>
          <a:off x="0" y="886994"/>
          <a:ext cx="6096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Aposentadoria por Invalidez (</a:t>
          </a:r>
          <a:r>
            <a:rPr lang="pt-BR" sz="1800" u="sng" kern="1200" dirty="0"/>
            <a:t>independe de saldo</a:t>
          </a:r>
          <a:r>
            <a:rPr lang="pt-BR" sz="1800" kern="1200" dirty="0"/>
            <a:t>)</a:t>
          </a:r>
        </a:p>
      </dsp:txBody>
      <dsp:txXfrm>
        <a:off x="21075" y="908069"/>
        <a:ext cx="6053850" cy="389580"/>
      </dsp:txXfrm>
    </dsp:sp>
    <dsp:sp modelId="{1C077420-FDFF-4E13-AECA-BAF77930CB9F}">
      <dsp:nvSpPr>
        <dsp:cNvPr id="0" name=""/>
        <dsp:cNvSpPr/>
      </dsp:nvSpPr>
      <dsp:spPr>
        <a:xfrm>
          <a:off x="0" y="1322440"/>
          <a:ext cx="6096000" cy="34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t-BR" sz="1400" i="1" kern="1200" smtClean="0">
                  <a:latin typeface="Cambria Math" panose="02040503050406030204" pitchFamily="18" charset="0"/>
                </a:rPr>
                <m:t>[</m:t>
              </m:r>
              <m:r>
                <a:rPr lang="pt-BR" sz="1400" i="1" kern="1200" smtClean="0">
                  <a:latin typeface="Cambria Math" panose="02040503050406030204" pitchFamily="18" charset="0"/>
                </a:rPr>
                <m:t>𝑀</m:t>
              </m:r>
              <m:r>
                <a:rPr lang="pt-BR" sz="1400" i="1" kern="1200" smtClean="0">
                  <a:latin typeface="Cambria Math" panose="02040503050406030204" pitchFamily="18" charset="0"/>
                </a:rPr>
                <m:t>é</m:t>
              </m:r>
              <m:r>
                <a:rPr lang="pt-BR" sz="1400" i="1" kern="1200" smtClean="0">
                  <a:latin typeface="Cambria Math" panose="02040503050406030204" pitchFamily="18" charset="0"/>
                </a:rPr>
                <m:t>𝑑𝑖𝑎</m:t>
              </m:r>
              <m:d>
                <m:dPr>
                  <m:ctrlPr>
                    <a:rPr lang="pt-BR" sz="14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pt-BR" sz="1400" i="1" kern="1200">
                      <a:latin typeface="Cambria Math" panose="02040503050406030204" pitchFamily="18" charset="0"/>
                    </a:rPr>
                    <m:t>𝐵𝐶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80%</m:t>
                  </m:r>
                </m:e>
              </m:d>
              <m:r>
                <a:rPr lang="pt-BR" sz="1400" i="1" kern="1200">
                  <a:latin typeface="Cambria Math" panose="02040503050406030204" pitchFamily="18" charset="0"/>
                </a:rPr>
                <m:t>−</m:t>
              </m:r>
              <m:r>
                <a:rPr lang="pt-BR" sz="1400" i="1" kern="1200">
                  <a:latin typeface="Cambria Math" panose="02040503050406030204" pitchFamily="18" charset="0"/>
                </a:rPr>
                <m:t>𝑅𝑃𝑃𝑆</m:t>
              </m:r>
              <m:r>
                <a:rPr lang="pt-BR" sz="1400" i="1" kern="1200">
                  <a:latin typeface="Cambria Math" panose="02040503050406030204" pitchFamily="18" charset="0"/>
                </a:rPr>
                <m:t>]×</m:t>
              </m:r>
              <m:f>
                <m:fPr>
                  <m:ctrlPr>
                    <a:rPr lang="pt-BR" sz="1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400" i="1" kern="1200">
                      <a:latin typeface="Cambria Math" panose="02040503050406030204" pitchFamily="18" charset="0"/>
                    </a:rPr>
                    <m:t>%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𝑀𝐶</m:t>
                  </m:r>
                </m:num>
                <m:den>
                  <m:r>
                    <a:rPr lang="pt-BR" sz="1400" i="1" kern="1200">
                      <a:latin typeface="Cambria Math" panose="02040503050406030204" pitchFamily="18" charset="0"/>
                    </a:rPr>
                    <m:t>8,5%</m:t>
                  </m:r>
                </m:den>
              </m:f>
            </m:oMath>
          </a14:m>
          <a:endParaRPr lang="pt-BR" sz="1400" kern="1200" dirty="0"/>
        </a:p>
      </dsp:txBody>
      <dsp:txXfrm>
        <a:off x="0" y="1322440"/>
        <a:ext cx="6096000" cy="344655"/>
      </dsp:txXfrm>
    </dsp:sp>
    <dsp:sp modelId="{45F0C871-3A96-4EC5-9917-C9988FEE5818}">
      <dsp:nvSpPr>
        <dsp:cNvPr id="0" name=""/>
        <dsp:cNvSpPr/>
      </dsp:nvSpPr>
      <dsp:spPr>
        <a:xfrm>
          <a:off x="0" y="1667095"/>
          <a:ext cx="6096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Pensão por Morte de Ativo (</a:t>
          </a:r>
          <a:r>
            <a:rPr lang="pt-BR" sz="1800" u="sng" kern="1200" dirty="0"/>
            <a:t>independe de saldo</a:t>
          </a:r>
          <a:r>
            <a:rPr lang="pt-BR" sz="1800" kern="1200" dirty="0"/>
            <a:t>)</a:t>
          </a:r>
        </a:p>
      </dsp:txBody>
      <dsp:txXfrm>
        <a:off x="21075" y="1688170"/>
        <a:ext cx="6053850" cy="389580"/>
      </dsp:txXfrm>
    </dsp:sp>
    <dsp:sp modelId="{1C62039B-D0E5-4849-B9A2-3E6AC11D27A4}">
      <dsp:nvSpPr>
        <dsp:cNvPr id="0" name=""/>
        <dsp:cNvSpPr/>
      </dsp:nvSpPr>
      <dsp:spPr>
        <a:xfrm>
          <a:off x="0" y="2098825"/>
          <a:ext cx="6096000" cy="34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pt-BR" sz="1400" i="1" kern="1200" smtClean="0">
                  <a:latin typeface="Cambria Math" panose="02040503050406030204" pitchFamily="18" charset="0"/>
                </a:rPr>
                <m:t>[</m:t>
              </m:r>
              <m:r>
                <a:rPr lang="pt-BR" sz="1400" i="1" kern="1200" smtClean="0">
                  <a:latin typeface="Cambria Math" panose="02040503050406030204" pitchFamily="18" charset="0"/>
                </a:rPr>
                <m:t>𝑀</m:t>
              </m:r>
              <m:r>
                <a:rPr lang="pt-BR" sz="1400" i="1" kern="1200" smtClean="0">
                  <a:latin typeface="Cambria Math" panose="02040503050406030204" pitchFamily="18" charset="0"/>
                </a:rPr>
                <m:t>é</m:t>
              </m:r>
              <m:r>
                <a:rPr lang="pt-BR" sz="1400" i="1" kern="1200" smtClean="0">
                  <a:latin typeface="Cambria Math" panose="02040503050406030204" pitchFamily="18" charset="0"/>
                </a:rPr>
                <m:t>𝑑𝑖𝑎</m:t>
              </m:r>
              <m:d>
                <m:dPr>
                  <m:ctrlPr>
                    <a:rPr lang="pt-BR" sz="140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pt-BR" sz="1400" i="1" kern="1200">
                      <a:latin typeface="Cambria Math" panose="02040503050406030204" pitchFamily="18" charset="0"/>
                    </a:rPr>
                    <m:t>𝐵𝐶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80%</m:t>
                  </m:r>
                </m:e>
              </m:d>
              <m:r>
                <a:rPr lang="pt-BR" sz="1400" i="1" kern="1200">
                  <a:latin typeface="Cambria Math" panose="02040503050406030204" pitchFamily="18" charset="0"/>
                </a:rPr>
                <m:t>−</m:t>
              </m:r>
              <m:r>
                <a:rPr lang="pt-BR" sz="1400" i="1" kern="1200">
                  <a:latin typeface="Cambria Math" panose="02040503050406030204" pitchFamily="18" charset="0"/>
                </a:rPr>
                <m:t>𝑅𝑃𝑃𝑆</m:t>
              </m:r>
              <m:r>
                <a:rPr lang="pt-BR" sz="1400" i="1" kern="1200">
                  <a:latin typeface="Cambria Math" panose="02040503050406030204" pitchFamily="18" charset="0"/>
                </a:rPr>
                <m:t>]×</m:t>
              </m:r>
              <m:f>
                <m:fPr>
                  <m:ctrlPr>
                    <a:rPr lang="pt-BR" sz="1400" i="1" kern="120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400" i="1" kern="1200">
                      <a:latin typeface="Cambria Math" panose="02040503050406030204" pitchFamily="18" charset="0"/>
                    </a:rPr>
                    <m:t>%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𝑀𝐶</m:t>
                  </m:r>
                </m:num>
                <m:den>
                  <m:r>
                    <a:rPr lang="pt-BR" sz="1400" i="1" kern="1200">
                      <a:latin typeface="Cambria Math" panose="02040503050406030204" pitchFamily="18" charset="0"/>
                    </a:rPr>
                    <m:t>8,5%</m:t>
                  </m:r>
                </m:den>
              </m:f>
              <m:r>
                <a:rPr lang="pt-BR" sz="1400" i="1" kern="1200" smtClean="0">
                  <a:latin typeface="Cambria Math" panose="02040503050406030204" pitchFamily="18" charset="0"/>
                </a:rPr>
                <m:t>×</m:t>
              </m:r>
            </m:oMath>
          </a14:m>
          <a:r>
            <a:rPr lang="pt-BR" sz="1400" kern="1200" dirty="0"/>
            <a:t>70%</a:t>
          </a:r>
        </a:p>
      </dsp:txBody>
      <dsp:txXfrm>
        <a:off x="0" y="2098825"/>
        <a:ext cx="6096000" cy="344655"/>
      </dsp:txXfrm>
    </dsp:sp>
    <dsp:sp modelId="{6F74CD12-8634-492C-A98F-981BB89207C7}">
      <dsp:nvSpPr>
        <dsp:cNvPr id="0" name=""/>
        <dsp:cNvSpPr/>
      </dsp:nvSpPr>
      <dsp:spPr>
        <a:xfrm>
          <a:off x="0" y="2443479"/>
          <a:ext cx="6096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Pensão por Morte de Assistido (independe de saldo)</a:t>
          </a:r>
        </a:p>
      </dsp:txBody>
      <dsp:txXfrm>
        <a:off x="21075" y="2464554"/>
        <a:ext cx="6053850" cy="389580"/>
      </dsp:txXfrm>
    </dsp:sp>
    <dsp:sp modelId="{E807C7C5-CF14-484F-A5CF-4231D498F1BA}">
      <dsp:nvSpPr>
        <dsp:cNvPr id="0" name=""/>
        <dsp:cNvSpPr/>
      </dsp:nvSpPr>
      <dsp:spPr>
        <a:xfrm>
          <a:off x="0" y="2875210"/>
          <a:ext cx="60960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400" kern="1200" dirty="0"/>
            <a:t>70% x Benefício do Assistido</a:t>
          </a:r>
        </a:p>
      </dsp:txBody>
      <dsp:txXfrm>
        <a:off x="0" y="2875210"/>
        <a:ext cx="6096000" cy="298080"/>
      </dsp:txXfrm>
    </dsp:sp>
    <dsp:sp modelId="{817934DD-D6D3-4C63-96AE-1C8FE88AC00C}">
      <dsp:nvSpPr>
        <dsp:cNvPr id="0" name=""/>
        <dsp:cNvSpPr/>
      </dsp:nvSpPr>
      <dsp:spPr>
        <a:xfrm>
          <a:off x="0" y="3173290"/>
          <a:ext cx="60960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Benefício suplementar</a:t>
          </a:r>
        </a:p>
      </dsp:txBody>
      <dsp:txXfrm>
        <a:off x="21075" y="3194365"/>
        <a:ext cx="6053850" cy="389580"/>
      </dsp:txXfrm>
    </dsp:sp>
    <dsp:sp modelId="{0EF1D5D1-23CD-41A4-88DA-3BD16FCBFF72}">
      <dsp:nvSpPr>
        <dsp:cNvPr id="0" name=""/>
        <dsp:cNvSpPr/>
      </dsp:nvSpPr>
      <dsp:spPr>
        <a:xfrm>
          <a:off x="0" y="3605020"/>
          <a:ext cx="6096000" cy="34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pt-BR" sz="140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𝑅𝐴𝑆</m:t>
                  </m:r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+</m:t>
                  </m:r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𝑃𝐴𝑅</m:t>
                  </m:r>
                </m:num>
                <m:den>
                  <m:r>
                    <a:rPr lang="pt-BR" sz="1400" i="1" kern="1200">
                      <a:latin typeface="Cambria Math" panose="02040503050406030204" pitchFamily="18" charset="0"/>
                    </a:rPr>
                    <m:t>𝐹𝑎𝑡𝑜𝑟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 (</m:t>
                  </m:r>
                  <m:r>
                    <a:rPr lang="pt-BR" sz="1400" i="1" kern="1200">
                      <a:latin typeface="Cambria Math" panose="02040503050406030204" pitchFamily="18" charset="0"/>
                    </a:rPr>
                    <m:t>𝐸𝑥𝑝</m:t>
                  </m:r>
                  <m:r>
                    <a:rPr lang="pt-BR" sz="1400" b="0" i="1" kern="1200" smtClean="0">
                      <a:latin typeface="Cambria Math" panose="02040503050406030204" pitchFamily="18" charset="0"/>
                    </a:rPr>
                    <m:t>, </m:t>
                  </m:r>
                  <m:r>
                    <a:rPr lang="pt-BR" sz="1400" i="1" kern="1200" smtClean="0">
                      <a:latin typeface="Cambria Math" panose="02040503050406030204" pitchFamily="18" charset="0"/>
                    </a:rPr>
                    <m:t>𝑖</m:t>
                  </m:r>
                  <m:r>
                    <a:rPr lang="pt-BR" sz="1400" i="1" kern="1200" smtClean="0">
                      <a:latin typeface="Cambria Math" panose="02040503050406030204" pitchFamily="18" charset="0"/>
                    </a:rPr>
                    <m:t>%)</m:t>
                  </m:r>
                </m:den>
              </m:f>
            </m:oMath>
          </a14:m>
          <a:endParaRPr lang="pt-BR" sz="1400" kern="1200" dirty="0"/>
        </a:p>
      </dsp:txBody>
      <dsp:txXfrm>
        <a:off x="0" y="3605020"/>
        <a:ext cx="6096000" cy="3446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4187D-F542-4D6A-B17D-A6C8152980F1}">
      <dsp:nvSpPr>
        <dsp:cNvPr id="0" name=""/>
        <dsp:cNvSpPr/>
      </dsp:nvSpPr>
      <dsp:spPr>
        <a:xfrm>
          <a:off x="4694780" y="2188635"/>
          <a:ext cx="1539288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Migração</a:t>
          </a:r>
        </a:p>
      </dsp:txBody>
      <dsp:txXfrm>
        <a:off x="4920204" y="2326081"/>
        <a:ext cx="1088440" cy="663647"/>
      </dsp:txXfrm>
    </dsp:sp>
    <dsp:sp modelId="{E99F84C7-0133-4CAA-9F89-74CC952EAE61}">
      <dsp:nvSpPr>
        <dsp:cNvPr id="0" name=""/>
        <dsp:cNvSpPr/>
      </dsp:nvSpPr>
      <dsp:spPr>
        <a:xfrm rot="16200000">
          <a:off x="4849015" y="1565443"/>
          <a:ext cx="1230818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230818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433654" y="1542455"/>
        <a:ext cx="61540" cy="61540"/>
      </dsp:txXfrm>
    </dsp:sp>
    <dsp:sp modelId="{2178C018-B4AC-4963-BCB7-A6FE8B099B16}">
      <dsp:nvSpPr>
        <dsp:cNvPr id="0" name=""/>
        <dsp:cNvSpPr/>
      </dsp:nvSpPr>
      <dsp:spPr>
        <a:xfrm>
          <a:off x="4865580" y="19277"/>
          <a:ext cx="1197688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Tempo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 para Aposentadoria</a:t>
          </a:r>
        </a:p>
      </dsp:txBody>
      <dsp:txXfrm>
        <a:off x="5040977" y="156723"/>
        <a:ext cx="846894" cy="663647"/>
      </dsp:txXfrm>
    </dsp:sp>
    <dsp:sp modelId="{82E1B820-EC5B-4B99-BDFB-43B453DC14A0}">
      <dsp:nvSpPr>
        <dsp:cNvPr id="0" name=""/>
        <dsp:cNvSpPr/>
      </dsp:nvSpPr>
      <dsp:spPr>
        <a:xfrm rot="18163636">
          <a:off x="5480620" y="1728624"/>
          <a:ext cx="1152028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152028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027834" y="1707606"/>
        <a:ext cx="57601" cy="57601"/>
      </dsp:txXfrm>
    </dsp:sp>
    <dsp:sp modelId="{D279DB61-B9F5-4947-B8EE-944E8C8E795F}">
      <dsp:nvSpPr>
        <dsp:cNvPr id="0" name=""/>
        <dsp:cNvSpPr/>
      </dsp:nvSpPr>
      <dsp:spPr>
        <a:xfrm>
          <a:off x="6039925" y="363655"/>
          <a:ext cx="1194685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Governança</a:t>
          </a:r>
        </a:p>
      </dsp:txBody>
      <dsp:txXfrm>
        <a:off x="6214883" y="501101"/>
        <a:ext cx="844769" cy="663647"/>
      </dsp:txXfrm>
    </dsp:sp>
    <dsp:sp modelId="{FB0F5F28-F18E-4B5B-BD75-7A1755A4F200}">
      <dsp:nvSpPr>
        <dsp:cNvPr id="0" name=""/>
        <dsp:cNvSpPr/>
      </dsp:nvSpPr>
      <dsp:spPr>
        <a:xfrm rot="20127273">
          <a:off x="6036329" y="2166053"/>
          <a:ext cx="976117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976117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499985" y="2149433"/>
        <a:ext cx="48805" cy="48805"/>
      </dsp:txXfrm>
    </dsp:sp>
    <dsp:sp modelId="{4E034981-F706-40B6-AB33-2B7B1218DE9A}">
      <dsp:nvSpPr>
        <dsp:cNvPr id="0" name=""/>
        <dsp:cNvSpPr/>
      </dsp:nvSpPr>
      <dsp:spPr>
        <a:xfrm>
          <a:off x="6910067" y="1287451"/>
          <a:ext cx="1055349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Benefícios não programados</a:t>
          </a:r>
        </a:p>
      </dsp:txBody>
      <dsp:txXfrm>
        <a:off x="7064619" y="1424897"/>
        <a:ext cx="746245" cy="663647"/>
      </dsp:txXfrm>
    </dsp:sp>
    <dsp:sp modelId="{979A6230-D847-45AE-9C5C-C1536D76B1C2}">
      <dsp:nvSpPr>
        <dsp:cNvPr id="0" name=""/>
        <dsp:cNvSpPr/>
      </dsp:nvSpPr>
      <dsp:spPr>
        <a:xfrm rot="490909">
          <a:off x="6208722" y="2824948"/>
          <a:ext cx="943286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943286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656783" y="2809148"/>
        <a:ext cx="47164" cy="47164"/>
      </dsp:txXfrm>
    </dsp:sp>
    <dsp:sp modelId="{2F93AD9D-A043-4E36-A4F6-B0D6680B176C}">
      <dsp:nvSpPr>
        <dsp:cNvPr id="0" name=""/>
        <dsp:cNvSpPr/>
      </dsp:nvSpPr>
      <dsp:spPr>
        <a:xfrm>
          <a:off x="7142432" y="2497367"/>
          <a:ext cx="938539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Cálculo Benefício RPPS</a:t>
          </a:r>
        </a:p>
      </dsp:txBody>
      <dsp:txXfrm>
        <a:off x="7279878" y="2634813"/>
        <a:ext cx="663647" cy="663647"/>
      </dsp:txXfrm>
    </dsp:sp>
    <dsp:sp modelId="{CBCD5BA3-3C50-4135-B050-6D5BD0FFCDAD}">
      <dsp:nvSpPr>
        <dsp:cNvPr id="0" name=""/>
        <dsp:cNvSpPr/>
      </dsp:nvSpPr>
      <dsp:spPr>
        <a:xfrm rot="2454545">
          <a:off x="5771277" y="3398672"/>
          <a:ext cx="1114040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114040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6300446" y="3378604"/>
        <a:ext cx="55702" cy="55702"/>
      </dsp:txXfrm>
    </dsp:sp>
    <dsp:sp modelId="{4811F396-D3D2-4FF1-8E86-5944BC6A54E8}">
      <dsp:nvSpPr>
        <dsp:cNvPr id="0" name=""/>
        <dsp:cNvSpPr/>
      </dsp:nvSpPr>
      <dsp:spPr>
        <a:xfrm>
          <a:off x="6634646" y="3609263"/>
          <a:ext cx="938539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Tempo RGPS</a:t>
          </a:r>
        </a:p>
      </dsp:txBody>
      <dsp:txXfrm>
        <a:off x="6772092" y="3746709"/>
        <a:ext cx="663647" cy="663647"/>
      </dsp:txXfrm>
    </dsp:sp>
    <dsp:sp modelId="{A587224C-E586-4781-982A-BFD4C7D7C5D8}">
      <dsp:nvSpPr>
        <dsp:cNvPr id="0" name=""/>
        <dsp:cNvSpPr/>
      </dsp:nvSpPr>
      <dsp:spPr>
        <a:xfrm rot="4418182">
          <a:off x="5162395" y="3696696"/>
          <a:ext cx="1218662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218662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741259" y="3674012"/>
        <a:ext cx="60933" cy="60933"/>
      </dsp:txXfrm>
    </dsp:sp>
    <dsp:sp modelId="{AE6CDA7E-530D-4A24-B29C-157CD860295F}">
      <dsp:nvSpPr>
        <dsp:cNvPr id="0" name=""/>
        <dsp:cNvSpPr/>
      </dsp:nvSpPr>
      <dsp:spPr>
        <a:xfrm>
          <a:off x="5606333" y="4270119"/>
          <a:ext cx="938539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Tempo RPPS</a:t>
          </a:r>
        </a:p>
      </dsp:txBody>
      <dsp:txXfrm>
        <a:off x="5743779" y="4407565"/>
        <a:ext cx="663647" cy="663647"/>
      </dsp:txXfrm>
    </dsp:sp>
    <dsp:sp modelId="{206531E0-A221-4944-9872-8E4D86E2457B}">
      <dsp:nvSpPr>
        <dsp:cNvPr id="0" name=""/>
        <dsp:cNvSpPr/>
      </dsp:nvSpPr>
      <dsp:spPr>
        <a:xfrm rot="6381818">
          <a:off x="4551370" y="3694017"/>
          <a:ext cx="1213077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213077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5127582" y="3671473"/>
        <a:ext cx="60653" cy="60653"/>
      </dsp:txXfrm>
    </dsp:sp>
    <dsp:sp modelId="{E6C5323E-68EB-4A20-9607-919BFC1D2419}">
      <dsp:nvSpPr>
        <dsp:cNvPr id="0" name=""/>
        <dsp:cNvSpPr/>
      </dsp:nvSpPr>
      <dsp:spPr>
        <a:xfrm>
          <a:off x="4294514" y="4270119"/>
          <a:ext cx="1117462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Capitalização </a:t>
          </a:r>
          <a:r>
            <a:rPr lang="pt-BR" sz="1000" kern="1200" dirty="0" err="1"/>
            <a:t>Funpresp</a:t>
          </a:r>
          <a:endParaRPr lang="pt-BR" sz="1000" kern="1200" dirty="0"/>
        </a:p>
      </dsp:txBody>
      <dsp:txXfrm>
        <a:off x="4458163" y="4407565"/>
        <a:ext cx="790164" cy="663647"/>
      </dsp:txXfrm>
    </dsp:sp>
    <dsp:sp modelId="{01F4C425-2C41-4550-B544-766CBCFB86C4}">
      <dsp:nvSpPr>
        <dsp:cNvPr id="0" name=""/>
        <dsp:cNvSpPr/>
      </dsp:nvSpPr>
      <dsp:spPr>
        <a:xfrm rot="8345455">
          <a:off x="4079137" y="3385392"/>
          <a:ext cx="1073480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073480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589040" y="3366338"/>
        <a:ext cx="53674" cy="53674"/>
      </dsp:txXfrm>
    </dsp:sp>
    <dsp:sp modelId="{05C50BAD-5A3F-44D7-8F33-6978A9D5C65A}">
      <dsp:nvSpPr>
        <dsp:cNvPr id="0" name=""/>
        <dsp:cNvSpPr/>
      </dsp:nvSpPr>
      <dsp:spPr>
        <a:xfrm>
          <a:off x="3276633" y="3609263"/>
          <a:ext cx="1096598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Contribuição RPPS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11% -&gt; 14%</a:t>
          </a:r>
        </a:p>
      </dsp:txBody>
      <dsp:txXfrm>
        <a:off x="3437226" y="3746709"/>
        <a:ext cx="775412" cy="663647"/>
      </dsp:txXfrm>
    </dsp:sp>
    <dsp:sp modelId="{B0BE0EBD-B4A3-4A9B-AC26-23A6CE9E94DC}">
      <dsp:nvSpPr>
        <dsp:cNvPr id="0" name=""/>
        <dsp:cNvSpPr/>
      </dsp:nvSpPr>
      <dsp:spPr>
        <a:xfrm rot="10309091">
          <a:off x="3850379" y="2819688"/>
          <a:ext cx="869370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869370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263330" y="2805737"/>
        <a:ext cx="43468" cy="43468"/>
      </dsp:txXfrm>
    </dsp:sp>
    <dsp:sp modelId="{6D5E9DB1-1F00-4862-8654-FF94719146D3}">
      <dsp:nvSpPr>
        <dsp:cNvPr id="0" name=""/>
        <dsp:cNvSpPr/>
      </dsp:nvSpPr>
      <dsp:spPr>
        <a:xfrm>
          <a:off x="2772043" y="2497367"/>
          <a:ext cx="1090207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Contribuição s/ Provento RPPS</a:t>
          </a:r>
        </a:p>
      </dsp:txBody>
      <dsp:txXfrm>
        <a:off x="2931700" y="2634813"/>
        <a:ext cx="770893" cy="663647"/>
      </dsp:txXfrm>
    </dsp:sp>
    <dsp:sp modelId="{E02671D0-4E77-4380-BEA1-1BB96DF96AAA}">
      <dsp:nvSpPr>
        <dsp:cNvPr id="0" name=""/>
        <dsp:cNvSpPr/>
      </dsp:nvSpPr>
      <dsp:spPr>
        <a:xfrm rot="12272727">
          <a:off x="3871751" y="2156339"/>
          <a:ext cx="1022880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022880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357620" y="2138550"/>
        <a:ext cx="51144" cy="51144"/>
      </dsp:txXfrm>
    </dsp:sp>
    <dsp:sp modelId="{7380E8F9-9C82-4B9D-B372-3ABFA669FDAF}">
      <dsp:nvSpPr>
        <dsp:cNvPr id="0" name=""/>
        <dsp:cNvSpPr/>
      </dsp:nvSpPr>
      <dsp:spPr>
        <a:xfrm>
          <a:off x="3021837" y="1287451"/>
          <a:ext cx="938539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Tributação</a:t>
          </a:r>
        </a:p>
      </dsp:txBody>
      <dsp:txXfrm>
        <a:off x="3159283" y="1424897"/>
        <a:ext cx="663647" cy="663647"/>
      </dsp:txXfrm>
    </dsp:sp>
    <dsp:sp modelId="{896F9B55-7E37-4302-A571-5CE95976795F}">
      <dsp:nvSpPr>
        <dsp:cNvPr id="0" name=""/>
        <dsp:cNvSpPr/>
      </dsp:nvSpPr>
      <dsp:spPr>
        <a:xfrm rot="14236364">
          <a:off x="4274100" y="1716557"/>
          <a:ext cx="1180716" cy="15565"/>
        </a:xfrm>
        <a:custGeom>
          <a:avLst/>
          <a:gdLst/>
          <a:ahLst/>
          <a:cxnLst/>
          <a:rect l="0" t="0" r="0" b="0"/>
          <a:pathLst>
            <a:path>
              <a:moveTo>
                <a:pt x="0" y="7782"/>
              </a:moveTo>
              <a:lnTo>
                <a:pt x="1180716" y="7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834941" y="1694822"/>
        <a:ext cx="59035" cy="59035"/>
      </dsp:txXfrm>
    </dsp:sp>
    <dsp:sp modelId="{9B63E560-0070-4F5F-B764-57224A7D6D5C}">
      <dsp:nvSpPr>
        <dsp:cNvPr id="0" name=""/>
        <dsp:cNvSpPr/>
      </dsp:nvSpPr>
      <dsp:spPr>
        <a:xfrm>
          <a:off x="3822311" y="363655"/>
          <a:ext cx="938539" cy="938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/>
            <a:t>Reformas</a:t>
          </a:r>
        </a:p>
      </dsp:txBody>
      <dsp:txXfrm>
        <a:off x="3959757" y="501101"/>
        <a:ext cx="663647" cy="663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D3ECFECB-E75A-442B-94CF-8C6D75E440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6560A47E-41E1-42ED-AD1A-23A36F04B2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6C93D-856C-4D92-B7B6-E779CB7512FE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B347CAA0-F51F-4970-89DC-402561F0EF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FE095DF-7F98-411A-8799-B460B87A12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2D99A-715D-4F7E-9B83-AFDFD2EA8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440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2A2BE8FF-8FF9-4D60-9FB4-EF5380244AA0}" type="datetimeFigureOut">
              <a:rPr lang="pt-BR" smtClean="0"/>
              <a:t>08/01/2019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00" y="4924989"/>
            <a:ext cx="5680103" cy="4029684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0507" y="9722309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349CA355-2549-4DD9-8F18-4877B89B49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459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180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70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79513" y="1277938"/>
            <a:ext cx="4606925" cy="3455987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945221" y="9721102"/>
            <a:ext cx="3018170" cy="5135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60" tIns="47380" rIns="94760" bIns="47380" anchor="b" anchorCtr="0" compatLnSpc="1">
            <a:noAutofit/>
          </a:bodyPr>
          <a:lstStyle/>
          <a:p>
            <a:pPr algn="r" defTabSz="94760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944A4B-C420-4D0B-AAC8-15ECC7315CAD}" type="slidenum">
              <a:pPr algn="r" defTabSz="94760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42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4223C9-DCB1-43C9-B2DE-0F479931A156}" type="slidenum">
              <a:rPr kern="0">
                <a:solidFill>
                  <a:srgbClr val="000000"/>
                </a:solidFill>
              </a:rPr>
              <a:pPr algn="r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7D47-AAE0-437D-BC16-8BBF60985931}" type="slidenum">
              <a:rPr smtClean="0"/>
              <a:pPr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002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58913" y="1177925"/>
            <a:ext cx="4243387" cy="31829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48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58888" y="1271588"/>
            <a:ext cx="4581525" cy="3435350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021289" y="9668244"/>
            <a:ext cx="3076363" cy="510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68" tIns="47384" rIns="94768" bIns="47384" anchor="b" anchorCtr="0" compatLnSpc="1">
            <a:noAutofit/>
          </a:bodyPr>
          <a:lstStyle/>
          <a:p>
            <a:pPr algn="r" defTabSz="94768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5E3BB8-41ED-4165-80FD-C31D4F0A9363}" type="slidenum">
              <a:pPr algn="r" defTabSz="94768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53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372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58888" y="1271588"/>
            <a:ext cx="4581525" cy="34353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37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58888" y="1271588"/>
            <a:ext cx="4581525" cy="3435350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021290" y="9668245"/>
            <a:ext cx="3076363" cy="510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60" tIns="47380" rIns="94760" bIns="47380" anchor="b" anchorCtr="0" compatLnSpc="1">
            <a:noAutofit/>
          </a:bodyPr>
          <a:lstStyle/>
          <a:p>
            <a:pPr algn="r" defTabSz="94760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5C36EE-81BF-4A7E-B9D5-CB18D2F0A0F6}" type="slidenum">
              <a:pPr algn="r" defTabSz="94760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56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58888" y="1271588"/>
            <a:ext cx="4581525" cy="3435350"/>
          </a:xfrm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4021290" y="9668245"/>
            <a:ext cx="3076363" cy="5107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4760" tIns="47380" rIns="94760" bIns="47380" anchor="b" anchorCtr="0" compatLnSpc="1">
            <a:noAutofit/>
          </a:bodyPr>
          <a:lstStyle/>
          <a:p>
            <a:pPr algn="r" defTabSz="94760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F5E3BB8-41ED-4165-80FD-C31D4F0A9363}" type="slidenum">
              <a:pPr algn="r" defTabSz="94760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1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9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C605084-CB4F-4DCB-B0F0-66E43FECA1B4}" type="datetime1">
              <a:rPr lang="pt-BR"/>
              <a:pPr>
                <a:defRPr/>
              </a:pPr>
              <a:t>08/01/2019</a:t>
            </a:fld>
            <a:endParaRPr lang="pt-BR"/>
          </a:p>
        </p:txBody>
      </p:sp>
      <p:sp>
        <p:nvSpPr>
          <p:cNvPr id="36868" name="Rectangle 3"/>
          <p:cNvSpPr txBox="1">
            <a:spLocks noGrp="1" noChangeArrowheads="1"/>
          </p:cNvSpPr>
          <p:nvPr/>
        </p:nvSpPr>
        <p:spPr bwMode="auto">
          <a:xfrm>
            <a:off x="4147832" y="2"/>
            <a:ext cx="3171678" cy="61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13" tIns="48559" rIns="97113" bIns="48559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8275C2FA-1D97-45F6-8F98-B65298B02C00}" type="datetime1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08/01/2019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Rectangle 6"/>
          <p:cNvSpPr txBox="1">
            <a:spLocks noGrp="1" noChangeArrowheads="1"/>
          </p:cNvSpPr>
          <p:nvPr/>
        </p:nvSpPr>
        <p:spPr bwMode="auto">
          <a:xfrm>
            <a:off x="1" y="10916922"/>
            <a:ext cx="3171678" cy="5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13" tIns="48559" rIns="97113" bIns="48559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t>29º Congresso Brasileiro de Fundos de Pensão Discutindo Conceitos: Realidade de um Novo Tempo!</a:t>
            </a:r>
          </a:p>
        </p:txBody>
      </p:sp>
      <p:sp>
        <p:nvSpPr>
          <p:cNvPr id="36870" name="Rectangle 7"/>
          <p:cNvSpPr txBox="1">
            <a:spLocks noGrp="1" noChangeArrowheads="1"/>
          </p:cNvSpPr>
          <p:nvPr/>
        </p:nvSpPr>
        <p:spPr bwMode="auto">
          <a:xfrm>
            <a:off x="4147832" y="10916922"/>
            <a:ext cx="3171678" cy="5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13" tIns="48559" rIns="97113" bIns="48559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5BE91F8-8EAE-4641-9BF4-36EEC06AC6EB}" type="slidenum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8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46188" y="1279525"/>
            <a:ext cx="4606925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36873" name="Espaço Reservado para Número de Slide 3"/>
          <p:cNvSpPr txBox="1">
            <a:spLocks noGrp="1"/>
          </p:cNvSpPr>
          <p:nvPr/>
        </p:nvSpPr>
        <p:spPr bwMode="auto">
          <a:xfrm>
            <a:off x="4147832" y="10916922"/>
            <a:ext cx="3171678" cy="5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13" tIns="48559" rIns="97113" bIns="48559" anchor="b"/>
          <a:lstStyle>
            <a:lvl1pPr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6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8683C46-E597-4771-8A89-BF38152249E3}" type="slidenum">
              <a:rPr lang="pt-BR" altLang="pt-BR" sz="1300">
                <a:solidFill>
                  <a:srgbClr val="000066"/>
                </a:solidFill>
                <a:latin typeface="Times New Roman" panose="02020603050405020304" pitchFamily="18" charset="0"/>
              </a:rPr>
              <a:pPr algn="r"/>
              <a:t>8</a:t>
            </a:fld>
            <a:endParaRPr lang="pt-BR" altLang="pt-BR" sz="13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19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458913" y="1177925"/>
            <a:ext cx="4243387" cy="318293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7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PT">
              <a:latin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15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PT">
              <a:latin typeface="Times New Roman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CA355-2549-4DD9-8F18-4877B89B499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60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4C72-9DF2-44A9-8903-BFD0369AD3F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04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4C72-9DF2-44A9-8903-BFD0369AD3FA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94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484" y="4025310"/>
            <a:ext cx="6999515" cy="1319803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61456"/>
            <a:ext cx="6858000" cy="75837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7C39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05248" y="6336169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DA5F31-0B46-44B3-8D08-38A6A3BBEAF3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7899" y="6336170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2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7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7997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01A3EF54-F73C-4B20-AA62-20ADA79ECE8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64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00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3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29151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6967399" y="6376578"/>
            <a:ext cx="2057400" cy="365129"/>
          </a:xfrm>
        </p:spPr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89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30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047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3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29151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6967399" y="6376578"/>
            <a:ext cx="2057400" cy="365129"/>
          </a:xfrm>
        </p:spPr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91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98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463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3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29151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6967399" y="6376578"/>
            <a:ext cx="2057400" cy="365129"/>
          </a:xfrm>
        </p:spPr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426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07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350" y="106873"/>
            <a:ext cx="7019925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14474"/>
            <a:ext cx="8867775" cy="47339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65689" y="6434138"/>
            <a:ext cx="2057400" cy="365125"/>
          </a:xfrm>
        </p:spPr>
        <p:txBody>
          <a:bodyPr/>
          <a:lstStyle/>
          <a:p>
            <a:fld id="{793D5834-93A0-49B1-AC69-AD98D878CA0C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3761" y="6434137"/>
            <a:ext cx="30861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9175" y="6434137"/>
            <a:ext cx="5048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2FE9AC-366D-4976-BB72-B6E428C030A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576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443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628653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4629151" y="1825627"/>
            <a:ext cx="3886202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6967399" y="6376578"/>
            <a:ext cx="2057400" cy="365129"/>
          </a:xfrm>
        </p:spPr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330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83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3302-67B6-41BA-B2DC-7C54D23F28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1/8/2019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8B00B-6A26-4655-BB2A-6D866670C776}" type="datetime1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45AFFF-3607-A14C-A4EC-6E68C78525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6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00990-4E23-4AB8-9C7E-F979E6DEBE56}" type="datetime1">
              <a:rPr lang="en-US" smtClean="0"/>
              <a:t>1/8/2019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201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5839C43-2B96-4093-A993-EB63DCDF86EF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15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E6EE46-1B96-40FA-A1A2-5B7166AE37C5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57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7EC017-FEC6-4EC2-BA1F-24F710706782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33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948023B-39A9-4640-A845-F675E0794170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3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2150" y="0"/>
            <a:ext cx="7181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0249" y="6382031"/>
            <a:ext cx="188441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9204-98A7-4077-8930-44BA32E82C68}" type="datetime1">
              <a:rPr lang="en-US" smtClean="0"/>
              <a:t>1/8/2019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4515" y="63820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5170" y="6421244"/>
            <a:ext cx="4712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52FE9AC-366D-4976-BB72-B6E428C030A5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771" y="1466849"/>
            <a:ext cx="8665029" cy="4710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95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1577340" y="234498"/>
            <a:ext cx="7220493" cy="444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28652" y="1567547"/>
            <a:ext cx="7886700" cy="460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967399" y="63765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fld id="{C8B34FD5-0955-4D39-BE27-9D876A579DF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9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hdr="0" ftr="0" dt="0"/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1800" b="1" i="0" u="none" strike="noStrike" kern="1200" cap="none" spc="0" baseline="0">
          <a:solidFill>
            <a:srgbClr val="78C58C"/>
          </a:solidFill>
          <a:uFillTx/>
          <a:latin typeface="Calibri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pt-B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1577340" y="234498"/>
            <a:ext cx="7220493" cy="444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28652" y="1567547"/>
            <a:ext cx="7886700" cy="460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967399" y="63765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fld id="{C8B34FD5-0955-4D39-BE27-9D876A579DF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8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hf hdr="0" ftr="0" dt="0"/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1800" b="1" i="0" u="none" strike="noStrike" kern="1200" cap="none" spc="0" baseline="0">
          <a:solidFill>
            <a:srgbClr val="78C58C"/>
          </a:solidFill>
          <a:uFillTx/>
          <a:latin typeface="Calibri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pt-B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1577340" y="234498"/>
            <a:ext cx="7220493" cy="444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28652" y="1567547"/>
            <a:ext cx="7886700" cy="460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967399" y="63765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fld id="{C8B34FD5-0955-4D39-BE27-9D876A579DF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hf hdr="0" ftr="0" dt="0"/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1800" b="1" i="0" u="none" strike="noStrike" kern="1200" cap="none" spc="0" baseline="0">
          <a:solidFill>
            <a:srgbClr val="78C58C"/>
          </a:solidFill>
          <a:uFillTx/>
          <a:latin typeface="Calibri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pt-B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1577340" y="234498"/>
            <a:ext cx="7220493" cy="4447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28652" y="1567547"/>
            <a:ext cx="7886700" cy="46094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6967399" y="6376578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9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fld id="{C8B34FD5-0955-4D39-BE27-9D876A579DF6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9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 dt="0"/>
  <p:txStyles>
    <p:titleStyle>
      <a:lvl1pPr marL="0" marR="0" lvl="0" indent="0" algn="l" defTabSz="6858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BR" sz="1800" b="1" i="0" u="none" strike="noStrike" kern="1200" cap="none" spc="0" baseline="0">
          <a:solidFill>
            <a:srgbClr val="78C58C"/>
          </a:solidFill>
          <a:uFillTx/>
          <a:latin typeface="Calibri"/>
        </a:defRPr>
      </a:lvl1pPr>
    </p:titleStyle>
    <p:bodyStyle>
      <a:lvl1pPr marL="171450" marR="0" lvl="0" indent="-171450" algn="l" defTabSz="685800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pt-BR" sz="21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514350" marR="0" lvl="1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857250" marR="0" lvl="2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5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200150" marR="0" lvl="3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1543050" marR="0" lvl="4" indent="-171450" algn="l" defTabSz="685800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pt-BR" sz="135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legislacao.planalto.gov.br/legisla/legislacao.nsf/Viw_Identificacao/lei%2010.887-2004?OpenDocument" TargetMode="External"/><Relationship Id="rId7" Type="http://schemas.openxmlformats.org/officeDocument/2006/relationships/diagramColors" Target="../diagrams/colors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g"/><Relationship Id="rId4" Type="http://schemas.openxmlformats.org/officeDocument/2006/relationships/diagramData" Target="../diagrams/data1.xml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comments" Target="../comments/comment1.xml"/><Relationship Id="rId4" Type="http://schemas.openxmlformats.org/officeDocument/2006/relationships/image" Target="../media/image24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3.bp.blogspot.com/-DsO5-uM1tXw/Tpm0YE_EloI/AAAAAAAABQw/JBfJJs1QUNE/s1600/Fotolia_3383852_XS.jpg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funpresp.com.br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hyperlink" Target="http://www.funpresp.com.b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7.emf"/><Relationship Id="rId3" Type="http://schemas.openxmlformats.org/officeDocument/2006/relationships/image" Target="../media/image29.png"/><Relationship Id="rId7" Type="http://schemas.openxmlformats.org/officeDocument/2006/relationships/image" Target="../media/image47.jp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5.png"/><Relationship Id="rId5" Type="http://schemas.openxmlformats.org/officeDocument/2006/relationships/image" Target="../media/image45.jpg"/><Relationship Id="rId10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slide" Target="slide48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br/app/funpresp/id1334670817?mt=8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br.com.seniorsolution.hmpfunpresp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Layout" Target="NULL"/><Relationship Id="rId3" Type="http://schemas.openxmlformats.org/officeDocument/2006/relationships/diagramLayout" Target="../diagrams/layout8.xml"/><Relationship Id="rId7" Type="http://schemas.openxmlformats.org/officeDocument/2006/relationships/diagramData" Target="NUL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diagramColors" Target="NUL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www.funpresp.com.br/migracao-do-rpps-para-o-rpc/migracao-do-rpps-para-o-rpc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presp.com.br/migracao-do-rpps-para-o-rpc/migracao-do-rpps-para-o-rpc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npresp.com.br/migracao-do-rpps-para-o-rpc/migracao-do-rpps-para-o-rpc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image" Target="../media/image81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ndoseubolso.blog.br/2017/10/02/funpresp-vale-pena-migrar/" TargetMode="External"/><Relationship Id="rId13" Type="http://schemas.openxmlformats.org/officeDocument/2006/relationships/hyperlink" Target="https://www.amazon.com.br/dp/B07B3R3PMH" TargetMode="External"/><Relationship Id="rId3" Type="http://schemas.openxmlformats.org/officeDocument/2006/relationships/hyperlink" Target="https://www.funpresp.com.br/portal/?page_id=10526" TargetMode="External"/><Relationship Id="rId7" Type="http://schemas.openxmlformats.org/officeDocument/2006/relationships/hyperlink" Target="http://anafenacional.org.br/wp-content/uploads/2018/02/ANAFE-ESTUDO-PREV-SERV-P%C3%9ABLICO-Funpresp.pdf" TargetMode="External"/><Relationship Id="rId12" Type="http://schemas.openxmlformats.org/officeDocument/2006/relationships/hyperlink" Target="https://www.metropoles.com/ponto-de-vista/previdencia-complementar-do-servidor-publico-por-que-as-aves-migra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jur.com.br/2018-jun-15/adacir-reis-servidor-federal-migrar-modelo-funpresp" TargetMode="External"/><Relationship Id="rId11" Type="http://schemas.openxmlformats.org/officeDocument/2006/relationships/hyperlink" Target="http://unafisconacional.org.br/default.aspx?section=13&amp;articleId=6822" TargetMode="External"/><Relationship Id="rId5" Type="http://schemas.openxmlformats.org/officeDocument/2006/relationships/hyperlink" Target="http://www.diap.org.br/index.php/noticias/agencia-diap/28202-previdencia-complementar-prazo-de-migracao-acaba-em-julho" TargetMode="External"/><Relationship Id="rId10" Type="http://schemas.openxmlformats.org/officeDocument/2006/relationships/hyperlink" Target="http://www.sinprofaz.org.br/publicacoes/" TargetMode="External"/><Relationship Id="rId4" Type="http://schemas.openxmlformats.org/officeDocument/2006/relationships/hyperlink" Target="http://www.assprevisite.com.br/ClippingPrimeiraHora372167.html" TargetMode="External"/><Relationship Id="rId9" Type="http://schemas.openxmlformats.org/officeDocument/2006/relationships/hyperlink" Target="https://fas.org/sgp/crs/misc/98-810.pdf" TargetMode="External"/><Relationship Id="rId14" Type="http://schemas.openxmlformats.org/officeDocument/2006/relationships/hyperlink" Target="http://www.anpr.org.br/planejeseufuturo/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157117" y="5819976"/>
            <a:ext cx="7151914" cy="396622"/>
          </a:xfrm>
        </p:spPr>
        <p:txBody>
          <a:bodyPr>
            <a:no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Brasília – DF</a:t>
            </a:r>
          </a:p>
          <a:p>
            <a:r>
              <a:rPr lang="pt-BR" sz="1400" dirty="0" smtClean="0">
                <a:solidFill>
                  <a:schemeClr val="bg1"/>
                </a:solidFill>
              </a:rPr>
              <a:t> 08/janeiro/2019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401034" y="1398369"/>
            <a:ext cx="68191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Previdência Complementar do Servidor Público Federal</a:t>
            </a:r>
          </a:p>
          <a:p>
            <a:pPr algn="ctr"/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35320" y="4763224"/>
            <a:ext cx="25955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b="1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Cícero Rafael Dias</a:t>
            </a:r>
            <a:endParaRPr lang="pt-BR" b="1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bg1"/>
                </a:solidFill>
                <a:cs typeface="Arial" panose="020B0604020202020204" pitchFamily="34" charset="0"/>
              </a:rPr>
              <a:t>Gerente de Atuária e Benefícios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2998846" y="240880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316103" y="3311629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ABIN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1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637118" y="274767"/>
            <a:ext cx="6601266" cy="514352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sz="2400" b="1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Modalidades dos Planos de Benefícios</a:t>
            </a: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744425"/>
              </p:ext>
            </p:extLst>
          </p:nvPr>
        </p:nvGraphicFramePr>
        <p:xfrm>
          <a:off x="344029" y="3634507"/>
          <a:ext cx="3890717" cy="208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74988" y="5465395"/>
            <a:ext cx="21242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25" dirty="0">
                <a:latin typeface="Arial" panose="020B0604020202020204" pitchFamily="34" charset="0"/>
                <a:cs typeface="Arial" panose="020B0604020202020204" pitchFamily="34" charset="0"/>
              </a:rPr>
              <a:t>EC </a:t>
            </a:r>
            <a:r>
              <a:rPr lang="pt-BR" sz="525" dirty="0" err="1">
                <a:latin typeface="Arial" panose="020B0604020202020204" pitchFamily="34" charset="0"/>
                <a:cs typeface="Arial" panose="020B0604020202020204" pitchFamily="34" charset="0"/>
              </a:rPr>
              <a:t>nºs</a:t>
            </a:r>
            <a:r>
              <a:rPr lang="pt-BR" sz="525" dirty="0">
                <a:latin typeface="Arial" panose="020B0604020202020204" pitchFamily="34" charset="0"/>
                <a:cs typeface="Arial" panose="020B0604020202020204" pitchFamily="34" charset="0"/>
              </a:rPr>
              <a:t> 3/1993; 20/1998; 41/2003. </a:t>
            </a:r>
          </a:p>
          <a:p>
            <a:pPr algn="just"/>
            <a:r>
              <a:rPr lang="pt-BR" sz="525" dirty="0">
                <a:latin typeface="Arial" panose="020B0604020202020204" pitchFamily="34" charset="0"/>
                <a:cs typeface="Arial" panose="020B0604020202020204" pitchFamily="34" charset="0"/>
              </a:rPr>
              <a:t>Leis </a:t>
            </a:r>
            <a:r>
              <a:rPr lang="pt-BR" sz="525" dirty="0" err="1">
                <a:latin typeface="Arial" panose="020B0604020202020204" pitchFamily="34" charset="0"/>
                <a:cs typeface="Arial" panose="020B0604020202020204" pitchFamily="34" charset="0"/>
              </a:rPr>
              <a:t>nºs</a:t>
            </a:r>
            <a:r>
              <a:rPr lang="pt-BR" sz="525" dirty="0">
                <a:latin typeface="Arial" panose="020B0604020202020204" pitchFamily="34" charset="0"/>
                <a:cs typeface="Arial" panose="020B0604020202020204" pitchFamily="34" charset="0"/>
              </a:rPr>
              <a:t> 10887/2004; 9783/1999; 9630/1998; 8622/1993.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35204" y="3914210"/>
            <a:ext cx="482993" cy="26545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Contribuição de inativo (11%)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3056226" y="4139964"/>
            <a:ext cx="241496" cy="1975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4374377" y="3958022"/>
            <a:ext cx="93902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b="1" dirty="0"/>
              <a:t>MP 805, 30out2017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4030655" y="4102119"/>
            <a:ext cx="353546" cy="207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/>
          <p:cNvSpPr/>
          <p:nvPr/>
        </p:nvSpPr>
        <p:spPr>
          <a:xfrm>
            <a:off x="4391196" y="3933347"/>
            <a:ext cx="790404" cy="2093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CaixaDeTexto 19"/>
          <p:cNvSpPr txBox="1"/>
          <p:nvPr/>
        </p:nvSpPr>
        <p:spPr>
          <a:xfrm>
            <a:off x="4234746" y="5432034"/>
            <a:ext cx="2491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00" b="1" u="sng" dirty="0">
                <a:hlinkClick r:id="rId3"/>
              </a:rPr>
              <a:t>LEI N</a:t>
            </a:r>
            <a:r>
              <a:rPr lang="pt-BR" sz="600" b="1" u="sng" baseline="30000" dirty="0">
                <a:hlinkClick r:id="rId3"/>
              </a:rPr>
              <a:t>o</a:t>
            </a:r>
            <a:r>
              <a:rPr lang="pt-BR" sz="600" b="1" u="sng" dirty="0">
                <a:hlinkClick r:id="rId3"/>
              </a:rPr>
              <a:t> 10.887, DE 18 DE JUNHO DE 2004: </a:t>
            </a:r>
            <a:endParaRPr lang="pt-BR" sz="600" b="1" u="sng" dirty="0"/>
          </a:p>
          <a:p>
            <a:pPr algn="just"/>
            <a:endParaRPr lang="pt-BR" sz="600" dirty="0"/>
          </a:p>
          <a:p>
            <a:pPr algn="just"/>
            <a:r>
              <a:rPr lang="pt-BR" sz="600" dirty="0"/>
              <a:t>Art. 8</a:t>
            </a:r>
            <a:r>
              <a:rPr lang="pt-BR" sz="600" u="sng" baseline="30000" dirty="0"/>
              <a:t>o</a:t>
            </a:r>
            <a:r>
              <a:rPr lang="pt-BR" sz="600" dirty="0"/>
              <a:t> A contribuição da União para o custeio do regime de previdência (RPPS) será o dobro da contribuição do servidor ativo, devendo </a:t>
            </a:r>
            <a:r>
              <a:rPr lang="pt-BR" sz="600" u="sng" dirty="0"/>
              <a:t>o produto de sua arrecadação ser contabilizado em</a:t>
            </a:r>
            <a:r>
              <a:rPr lang="pt-BR" sz="600" dirty="0"/>
              <a:t> </a:t>
            </a:r>
            <a:r>
              <a:rPr lang="pt-BR" sz="600" u="sng" dirty="0"/>
              <a:t>conta específica</a:t>
            </a:r>
            <a:r>
              <a:rPr lang="pt-BR" sz="600" dirty="0"/>
              <a:t>.        </a:t>
            </a:r>
          </a:p>
          <a:p>
            <a:pPr algn="just"/>
            <a:endParaRPr lang="pt-BR" sz="600" dirty="0"/>
          </a:p>
          <a:p>
            <a:pPr algn="just"/>
            <a:r>
              <a:rPr lang="pt-BR" sz="600" dirty="0"/>
              <a:t>Parágrafo único. A União é responsável pela cobertura de eventuais insuficiências financeiras do regime decorrentes do pagamento de benefícios previdenciários.</a:t>
            </a:r>
          </a:p>
          <a:p>
            <a:pPr algn="just"/>
            <a:r>
              <a:rPr lang="pt-BR" sz="600" dirty="0"/>
              <a:t> </a:t>
            </a:r>
          </a:p>
        </p:txBody>
      </p:sp>
      <p:cxnSp>
        <p:nvCxnSpPr>
          <p:cNvPr id="34" name="Conector de seta reta 33"/>
          <p:cNvCxnSpPr/>
          <p:nvPr/>
        </p:nvCxnSpPr>
        <p:spPr>
          <a:xfrm>
            <a:off x="3997363" y="4288778"/>
            <a:ext cx="541686" cy="112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2259086079"/>
              </p:ext>
            </p:extLst>
          </p:nvPr>
        </p:nvGraphicFramePr>
        <p:xfrm>
          <a:off x="155168" y="1574938"/>
          <a:ext cx="4383881" cy="188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6" name="Conector reto 15"/>
          <p:cNvCxnSpPr/>
          <p:nvPr/>
        </p:nvCxnSpPr>
        <p:spPr>
          <a:xfrm>
            <a:off x="2603157" y="801693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3"/>
          <p:cNvSpPr/>
          <p:nvPr/>
        </p:nvSpPr>
        <p:spPr>
          <a:xfrm>
            <a:off x="6104611" y="1332008"/>
            <a:ext cx="2734962" cy="17358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/>
          <p:cNvSpPr/>
          <p:nvPr/>
        </p:nvSpPr>
        <p:spPr>
          <a:xfrm>
            <a:off x="6153665" y="3675408"/>
            <a:ext cx="2636855" cy="1628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CaixaDeTexto 4"/>
          <p:cNvSpPr txBox="1"/>
          <p:nvPr/>
        </p:nvSpPr>
        <p:spPr>
          <a:xfrm>
            <a:off x="6494035" y="986956"/>
            <a:ext cx="218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96278"/>
                </a:solidFill>
                <a:ea typeface="+mj-ea"/>
                <a:cs typeface="Arial" panose="020B0604020202020204" pitchFamily="34" charset="0"/>
              </a:rPr>
              <a:t>Brasil: redução BD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6380578" y="3376938"/>
            <a:ext cx="2409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96278"/>
                </a:solidFill>
                <a:ea typeface="+mj-ea"/>
                <a:cs typeface="Arial" panose="020B0604020202020204" pitchFamily="34" charset="0"/>
              </a:rPr>
              <a:t>Mundo: tendência CD</a:t>
            </a:r>
          </a:p>
        </p:txBody>
      </p:sp>
      <p:sp>
        <p:nvSpPr>
          <p:cNvPr id="27" name="CaixaDeTexto 26"/>
          <p:cNvSpPr txBox="1"/>
          <p:nvPr/>
        </p:nvSpPr>
        <p:spPr>
          <a:xfrm rot="16200000">
            <a:off x="8373280" y="2007274"/>
            <a:ext cx="83447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b="1" dirty="0">
                <a:solidFill>
                  <a:srgbClr val="496278"/>
                </a:solidFill>
                <a:ea typeface="+mj-ea"/>
                <a:cs typeface="Arial" panose="020B0604020202020204" pitchFamily="34" charset="0"/>
              </a:rPr>
              <a:t>CD: 39% planos; 13% R$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0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063063" y="0"/>
            <a:ext cx="7019925" cy="1325563"/>
          </a:xfrm>
        </p:spPr>
        <p:txBody>
          <a:bodyPr>
            <a:noAutofit/>
          </a:bodyPr>
          <a:lstStyle/>
          <a:p>
            <a:pPr lvl="0" algn="ctr"/>
            <a:r>
              <a:rPr lang="pt-BR" sz="2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Fundamentos da Previdência Complementar</a:t>
            </a:r>
          </a:p>
        </p:txBody>
      </p:sp>
      <p:sp>
        <p:nvSpPr>
          <p:cNvPr id="13" name="CaixaDeTexto 22"/>
          <p:cNvSpPr txBox="1"/>
          <p:nvPr/>
        </p:nvSpPr>
        <p:spPr>
          <a:xfrm>
            <a:off x="6287423" y="2502415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F2A83280-1B6B-4AD9-B1DE-47443E63C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350501"/>
              </p:ext>
            </p:extLst>
          </p:nvPr>
        </p:nvGraphicFramePr>
        <p:xfrm>
          <a:off x="667525" y="1462118"/>
          <a:ext cx="7881968" cy="4690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to 5"/>
          <p:cNvCxnSpPr/>
          <p:nvPr/>
        </p:nvCxnSpPr>
        <p:spPr>
          <a:xfrm>
            <a:off x="2672310" y="847627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3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635005" y="570935"/>
            <a:ext cx="7447459" cy="333580"/>
          </a:xfrm>
        </p:spPr>
        <p:txBody>
          <a:bodyPr>
            <a:noAutofit/>
          </a:bodyPr>
          <a:lstStyle/>
          <a:p>
            <a:pPr lvl="0" algn="ctr"/>
            <a:r>
              <a:rPr lang="pt-BR" sz="20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Fundamentos da Previdência Complementar do Servidor</a:t>
            </a:r>
          </a:p>
        </p:txBody>
      </p:sp>
      <p:sp>
        <p:nvSpPr>
          <p:cNvPr id="13" name="CaixaDeTexto 22"/>
          <p:cNvSpPr txBox="1"/>
          <p:nvPr/>
        </p:nvSpPr>
        <p:spPr>
          <a:xfrm>
            <a:off x="6287423" y="2502415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pic>
        <p:nvPicPr>
          <p:cNvPr id="1026" name="Picture 2" descr="Resultado de imagem para plano de contribuiÃ§Ã£o defin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6" y="3651104"/>
            <a:ext cx="2214563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plano de contribuiÃ§Ã£o defin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010" y="3600357"/>
            <a:ext cx="2878670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lano de contribuiÃ§Ã£o defini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93" y="3138985"/>
            <a:ext cx="3039831" cy="26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/>
          </p:nvPr>
        </p:nvGraphicFramePr>
        <p:xfrm>
          <a:off x="2059307" y="1400071"/>
          <a:ext cx="4592534" cy="183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9" name="Conector reto 8"/>
          <p:cNvCxnSpPr/>
          <p:nvPr/>
        </p:nvCxnSpPr>
        <p:spPr>
          <a:xfrm>
            <a:off x="2453039" y="103137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0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Fundamentos da Previdência Complementar</a:t>
            </a:r>
          </a:p>
        </p:txBody>
      </p:sp>
      <p:sp>
        <p:nvSpPr>
          <p:cNvPr id="13" name="CaixaDeTexto 22"/>
          <p:cNvSpPr txBox="1"/>
          <p:nvPr/>
        </p:nvSpPr>
        <p:spPr>
          <a:xfrm>
            <a:off x="6287423" y="2502415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CAD93902-B4E9-47DF-B96F-F7AA427B4E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5618" y="2020129"/>
          <a:ext cx="7163627" cy="3347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F39D9532-5616-4357-89C3-1E83C23A0C3F}"/>
              </a:ext>
            </a:extLst>
          </p:cNvPr>
          <p:cNvSpPr txBox="1"/>
          <p:nvPr/>
        </p:nvSpPr>
        <p:spPr>
          <a:xfrm>
            <a:off x="5523909" y="4025348"/>
            <a:ext cx="122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Fase Benefício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2D93ADC-BCEC-4AE4-B542-88A3B366CE00}"/>
              </a:ext>
            </a:extLst>
          </p:cNvPr>
          <p:cNvSpPr txBox="1"/>
          <p:nvPr/>
        </p:nvSpPr>
        <p:spPr>
          <a:xfrm>
            <a:off x="3355843" y="4040256"/>
            <a:ext cx="1443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Fase Acumulação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73D288B-D61C-481E-BCFD-8796B7415F7C}"/>
              </a:ext>
            </a:extLst>
          </p:cNvPr>
          <p:cNvSpPr txBox="1"/>
          <p:nvPr/>
        </p:nvSpPr>
        <p:spPr>
          <a:xfrm>
            <a:off x="3212503" y="2225417"/>
            <a:ext cx="36753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/>
              <a:t>Saldo do Participante na aposentadoria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453039" y="103137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36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Funpresp e Lei nº 8.112/1990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" y="1539628"/>
            <a:ext cx="2617726" cy="25111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733" y="1449321"/>
            <a:ext cx="2931953" cy="29319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2281828" y="4653942"/>
            <a:ext cx="1526700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496179"/>
                </a:solidFill>
                <a:latin typeface="Arial" pitchFamily="34"/>
                <a:cs typeface="Arial" pitchFamily="34"/>
              </a:rPr>
              <a:t>Exec</a:t>
            </a:r>
            <a:r>
              <a:rPr lang="pt-BR" sz="2400" b="1">
                <a:solidFill>
                  <a:srgbClr val="82C284"/>
                </a:solidFill>
                <a:latin typeface="Arial" pitchFamily="34"/>
                <a:cs typeface="Arial" pitchFamily="34"/>
              </a:rPr>
              <a:t>Prev</a:t>
            </a:r>
          </a:p>
        </p:txBody>
      </p:sp>
      <p:sp>
        <p:nvSpPr>
          <p:cNvPr id="6" name="CaixaDeTexto 5">
            <a:hlinkClick r:id="rId4" action="ppaction://hlinksldjump"/>
          </p:cNvPr>
          <p:cNvSpPr txBox="1"/>
          <p:nvPr/>
        </p:nvSpPr>
        <p:spPr>
          <a:xfrm>
            <a:off x="5016641" y="4651686"/>
            <a:ext cx="1610056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b="1">
                <a:solidFill>
                  <a:srgbClr val="496179"/>
                </a:solidFill>
                <a:latin typeface="Arial" pitchFamily="34"/>
                <a:cs typeface="Arial" pitchFamily="34"/>
              </a:rPr>
              <a:t>Legis</a:t>
            </a:r>
            <a:r>
              <a:rPr lang="pt-BR" sz="2400" b="1">
                <a:solidFill>
                  <a:srgbClr val="82C284"/>
                </a:solidFill>
                <a:latin typeface="Arial" pitchFamily="34"/>
                <a:cs typeface="Arial" pitchFamily="34"/>
              </a:rPr>
              <a:t>Prev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854280" y="3041564"/>
            <a:ext cx="2085031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96179"/>
                </a:solidFill>
                <a:latin typeface="Arial" pitchFamily="34"/>
                <a:cs typeface="Arial" pitchFamily="34"/>
              </a:rPr>
              <a:t>Participante</a:t>
            </a:r>
          </a:p>
        </p:txBody>
      </p:sp>
      <p:sp>
        <p:nvSpPr>
          <p:cNvPr id="8" name="Espaço Reservado para Conteúdo 2"/>
          <p:cNvSpPr txBox="1"/>
          <p:nvPr/>
        </p:nvSpPr>
        <p:spPr>
          <a:xfrm>
            <a:off x="3782441" y="1574096"/>
            <a:ext cx="4611593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>
                <a:solidFill>
                  <a:srgbClr val="576A7C"/>
                </a:solidFill>
                <a:latin typeface="Arial" pitchFamily="34"/>
                <a:cs typeface="Arial" pitchFamily="34"/>
              </a:rPr>
              <a:t>Administra planos de previdência complementar dos servidores públicos federais dos poderes Executivo e Legislativo</a:t>
            </a:r>
          </a:p>
        </p:txBody>
      </p:sp>
      <p:sp>
        <p:nvSpPr>
          <p:cNvPr id="9" name="patroc"/>
          <p:cNvSpPr/>
          <p:nvPr/>
        </p:nvSpPr>
        <p:spPr>
          <a:xfrm>
            <a:off x="1941671" y="3143834"/>
            <a:ext cx="2090949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96179"/>
                </a:solidFill>
                <a:latin typeface="Arial" pitchFamily="34"/>
                <a:cs typeface="Arial" pitchFamily="34"/>
              </a:rPr>
              <a:t>Patrocinador</a:t>
            </a:r>
          </a:p>
        </p:txBody>
      </p:sp>
      <p:sp>
        <p:nvSpPr>
          <p:cNvPr id="10" name="patroc"/>
          <p:cNvSpPr/>
          <p:nvPr/>
        </p:nvSpPr>
        <p:spPr>
          <a:xfrm>
            <a:off x="3357862" y="4374677"/>
            <a:ext cx="2106236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496179"/>
                </a:solidFill>
                <a:latin typeface="Arial" pitchFamily="34"/>
                <a:cs typeface="Arial" pitchFamily="34"/>
              </a:rPr>
              <a:t>Planos de Benefícios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665552" y="3647132"/>
            <a:ext cx="928271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96179"/>
                </a:solidFill>
                <a:latin typeface="Arial" pitchFamily="34"/>
                <a:cs typeface="Arial" pitchFamily="34"/>
              </a:rPr>
              <a:t>Termo de Inscrição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058874" y="3633999"/>
            <a:ext cx="928271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96179"/>
                </a:solidFill>
                <a:latin typeface="Arial" pitchFamily="34"/>
                <a:cs typeface="Arial" pitchFamily="34"/>
              </a:rPr>
              <a:t>Convênio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>
                <a:solidFill>
                  <a:srgbClr val="496179"/>
                </a:solidFill>
                <a:latin typeface="Arial" pitchFamily="34"/>
                <a:cs typeface="Arial" pitchFamily="34"/>
              </a:rPr>
              <a:t>de Adesão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4887663" y="5049559"/>
            <a:ext cx="1913738" cy="3307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25359"/>
              <a:gd name="f7" fmla="val 905831"/>
              <a:gd name="f8" fmla="+- 0 0 -90"/>
              <a:gd name="f9" fmla="*/ f3 1 1525359"/>
              <a:gd name="f10" fmla="*/ f4 1 905831"/>
              <a:gd name="f11" fmla="+- f7 0 f5"/>
              <a:gd name="f12" fmla="+- f6 0 f5"/>
              <a:gd name="f13" fmla="*/ f8 f0 1"/>
              <a:gd name="f14" fmla="*/ f12 1 1525359"/>
              <a:gd name="f15" fmla="*/ f11 1 905831"/>
              <a:gd name="f16" fmla="*/ 0 f12 1"/>
              <a:gd name="f17" fmla="*/ 0 f11 1"/>
              <a:gd name="f18" fmla="*/ 1525359 f12 1"/>
              <a:gd name="f19" fmla="*/ 905831 f11 1"/>
              <a:gd name="f20" fmla="*/ f13 1 f2"/>
              <a:gd name="f21" fmla="*/ f16 1 1525359"/>
              <a:gd name="f22" fmla="*/ f17 1 905831"/>
              <a:gd name="f23" fmla="*/ f18 1 1525359"/>
              <a:gd name="f24" fmla="*/ f19 1 90583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525359" h="90583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712" tIns="5712" rIns="5712" bIns="5712" anchor="ctr" anchorCtr="1" compatLnSpc="1">
            <a:noAutofit/>
          </a:bodyPr>
          <a:lstStyle/>
          <a:p>
            <a:pPr algn="ctr" defTabSz="400040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96179"/>
                </a:solidFill>
                <a:latin typeface="Arial" pitchFamily="34"/>
                <a:cs typeface="Arial" pitchFamily="34"/>
              </a:rPr>
              <a:t>Câmara, Senado e TCU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2518010" y="2939332"/>
            <a:ext cx="3812424" cy="36731"/>
          </a:xfrm>
          <a:prstGeom prst="straightConnector1">
            <a:avLst/>
          </a:prstGeom>
          <a:noFill/>
          <a:ln w="38103" cap="flat">
            <a:solidFill>
              <a:srgbClr val="74C69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5" name="Conector de seta reta 14"/>
          <p:cNvCxnSpPr/>
          <p:nvPr/>
        </p:nvCxnSpPr>
        <p:spPr>
          <a:xfrm flipH="1">
            <a:off x="4982240" y="3586960"/>
            <a:ext cx="746946" cy="536132"/>
          </a:xfrm>
          <a:prstGeom prst="straightConnector1">
            <a:avLst/>
          </a:prstGeom>
          <a:noFill/>
          <a:ln w="38103" cap="flat">
            <a:solidFill>
              <a:srgbClr val="74C695"/>
            </a:solidFill>
            <a:prstDash val="solid"/>
            <a:miter/>
            <a:headEnd type="arrow"/>
            <a:tailEnd type="arrow"/>
          </a:ln>
        </p:spPr>
      </p:cxnSp>
      <p:cxnSp>
        <p:nvCxnSpPr>
          <p:cNvPr id="16" name="Conector de seta reta 15"/>
          <p:cNvCxnSpPr/>
          <p:nvPr/>
        </p:nvCxnSpPr>
        <p:spPr>
          <a:xfrm>
            <a:off x="2993016" y="3567655"/>
            <a:ext cx="709858" cy="555437"/>
          </a:xfrm>
          <a:prstGeom prst="straightConnector1">
            <a:avLst/>
          </a:prstGeom>
          <a:noFill/>
          <a:ln w="38103" cap="flat">
            <a:solidFill>
              <a:srgbClr val="74C695"/>
            </a:solidFill>
            <a:prstDash val="solid"/>
            <a:miter/>
            <a:headEnd type="arrow"/>
            <a:tailEnd type="arrow"/>
          </a:ln>
        </p:spPr>
      </p:cxnSp>
      <p:sp>
        <p:nvSpPr>
          <p:cNvPr id="17" name="CaixaDeTexto 16"/>
          <p:cNvSpPr txBox="1"/>
          <p:nvPr/>
        </p:nvSpPr>
        <p:spPr>
          <a:xfrm>
            <a:off x="2750202" y="2455027"/>
            <a:ext cx="3400574" cy="4385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>
                <a:solidFill>
                  <a:srgbClr val="FF0000"/>
                </a:solidFill>
                <a:latin typeface="Calibri"/>
              </a:rPr>
              <a:t>Lei nº 8.112/1990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>
                <a:solidFill>
                  <a:srgbClr val="FF0000"/>
                </a:solidFill>
                <a:latin typeface="Calibri"/>
              </a:rPr>
              <a:t> (RJU servidores civis União</a:t>
            </a:r>
            <a:r>
              <a:rPr lang="pt-BR" sz="750" b="1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749726" y="4817416"/>
            <a:ext cx="2036332" cy="392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Lei nº 12.618/2012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 (Teto RPPS; Funpresp)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852682" y="4658509"/>
            <a:ext cx="2321035" cy="72641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9046" cap="flat">
            <a:solidFill>
              <a:srgbClr val="73C59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4659949" y="4653942"/>
            <a:ext cx="2321035" cy="72641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19046" cap="flat">
            <a:solidFill>
              <a:srgbClr val="73C594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Forma livre 20"/>
          <p:cNvSpPr/>
          <p:nvPr/>
        </p:nvSpPr>
        <p:spPr>
          <a:xfrm>
            <a:off x="2054115" y="4946346"/>
            <a:ext cx="1978924" cy="52696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1599"/>
              <a:gd name="f7" fmla="val 906873"/>
              <a:gd name="f8" fmla="val 6240"/>
              <a:gd name="f9" fmla="val 1042"/>
              <a:gd name="f10" fmla="val 310671"/>
              <a:gd name="f11" fmla="val 287230"/>
              <a:gd name="f12" fmla="+- 0 0 -90"/>
              <a:gd name="f13" fmla="*/ f3 1 1531599"/>
              <a:gd name="f14" fmla="*/ f4 1 906873"/>
              <a:gd name="f15" fmla="+- f7 0 f5"/>
              <a:gd name="f16" fmla="+- f6 0 f5"/>
              <a:gd name="f17" fmla="*/ f12 f0 1"/>
              <a:gd name="f18" fmla="*/ f16 1 1531599"/>
              <a:gd name="f19" fmla="*/ f15 1 906873"/>
              <a:gd name="f20" fmla="*/ 1042 f15 1"/>
              <a:gd name="f21" fmla="*/ 0 f15 1"/>
              <a:gd name="f22" fmla="*/ 906873 f15 1"/>
              <a:gd name="f23" fmla="*/ 6240 f16 1"/>
              <a:gd name="f24" fmla="*/ 310671 f16 1"/>
              <a:gd name="f25" fmla="*/ 1531599 f16 1"/>
              <a:gd name="f26" fmla="*/ 0 f16 1"/>
              <a:gd name="f27" fmla="*/ 287230 f15 1"/>
              <a:gd name="f28" fmla="*/ f17 1 f2"/>
              <a:gd name="f29" fmla="*/ f20 1 906873"/>
              <a:gd name="f30" fmla="*/ f21 1 906873"/>
              <a:gd name="f31" fmla="*/ f22 1 906873"/>
              <a:gd name="f32" fmla="*/ f23 1 1531599"/>
              <a:gd name="f33" fmla="*/ f24 1 1531599"/>
              <a:gd name="f34" fmla="*/ f25 1 1531599"/>
              <a:gd name="f35" fmla="*/ f26 1 1531599"/>
              <a:gd name="f36" fmla="*/ f27 1 906873"/>
              <a:gd name="f37" fmla="*/ f5 1 f18"/>
              <a:gd name="f38" fmla="*/ f6 1 f18"/>
              <a:gd name="f39" fmla="*/ f5 1 f19"/>
              <a:gd name="f40" fmla="*/ f7 1 f19"/>
              <a:gd name="f41" fmla="+- f28 0 f1"/>
              <a:gd name="f42" fmla="*/ f32 1 f18"/>
              <a:gd name="f43" fmla="*/ f29 1 f19"/>
              <a:gd name="f44" fmla="*/ f33 1 f18"/>
              <a:gd name="f45" fmla="*/ f30 1 f19"/>
              <a:gd name="f46" fmla="*/ f34 1 f18"/>
              <a:gd name="f47" fmla="*/ f31 1 f19"/>
              <a:gd name="f48" fmla="*/ f35 1 f18"/>
              <a:gd name="f49" fmla="*/ f36 1 f19"/>
              <a:gd name="f50" fmla="*/ f37 f13 1"/>
              <a:gd name="f51" fmla="*/ f38 f13 1"/>
              <a:gd name="f52" fmla="*/ f40 f14 1"/>
              <a:gd name="f53" fmla="*/ f39 f14 1"/>
              <a:gd name="f54" fmla="*/ f42 f13 1"/>
              <a:gd name="f55" fmla="*/ f43 f14 1"/>
              <a:gd name="f56" fmla="*/ f44 f13 1"/>
              <a:gd name="f57" fmla="*/ f45 f14 1"/>
              <a:gd name="f58" fmla="*/ f46 f13 1"/>
              <a:gd name="f59" fmla="*/ f47 f14 1"/>
              <a:gd name="f60" fmla="*/ f48 f13 1"/>
              <a:gd name="f61" fmla="*/ f49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1">
                <a:pos x="f54" y="f55"/>
              </a:cxn>
              <a:cxn ang="f41">
                <a:pos x="f56" y="f57"/>
              </a:cxn>
              <a:cxn ang="f41">
                <a:pos x="f58" y="f55"/>
              </a:cxn>
              <a:cxn ang="f41">
                <a:pos x="f58" y="f59"/>
              </a:cxn>
              <a:cxn ang="f41">
                <a:pos x="f54" y="f59"/>
              </a:cxn>
              <a:cxn ang="f41">
                <a:pos x="f60" y="f61"/>
              </a:cxn>
              <a:cxn ang="f41">
                <a:pos x="f54" y="f55"/>
              </a:cxn>
            </a:cxnLst>
            <a:rect l="f50" t="f53" r="f51" b="f52"/>
            <a:pathLst>
              <a:path w="1531599" h="906873">
                <a:moveTo>
                  <a:pt x="f8" y="f9"/>
                </a:moveTo>
                <a:lnTo>
                  <a:pt x="f10" y="f5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5" y="f11"/>
                </a:lnTo>
                <a:lnTo>
                  <a:pt x="f8" y="f9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712" tIns="5712" rIns="5712" bIns="5712" anchor="ctr" anchorCtr="1" compatLnSpc="1">
            <a:noAutofit/>
          </a:bodyPr>
          <a:lstStyle/>
          <a:p>
            <a:pPr algn="ctr" defTabSz="400040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496179"/>
                </a:solidFill>
                <a:latin typeface="Arial" pitchFamily="34"/>
                <a:cs typeface="Arial" pitchFamily="34"/>
              </a:rPr>
              <a:t>186 Patrocinadores</a:t>
            </a:r>
          </a:p>
        </p:txBody>
      </p:sp>
      <p:sp>
        <p:nvSpPr>
          <p:cNvPr id="22" name="Espaço Reservado para Número de Slide 21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843FF1-281D-4529-9C07-1AC9998AEEBA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14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2544325" y="953197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2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2. Governança</a:t>
            </a:r>
          </a:p>
        </p:txBody>
      </p:sp>
      <p:pic>
        <p:nvPicPr>
          <p:cNvPr id="6" name="Picture 4" descr="http://3.bp.blogspot.com/-DsO5-uM1tXw/Tpm0YE_EloI/AAAAAAAABQw/JBfJJs1QUNE/s320/Fotolia_3383852_X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448" y="1705425"/>
            <a:ext cx="1896319" cy="106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8350" y="106873"/>
            <a:ext cx="7019925" cy="807527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err="1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Funpresp-Exe</a:t>
            </a:r>
            <a:r>
              <a:rPr lang="pt-BR" sz="36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 – Quem somos?</a:t>
            </a:r>
          </a:p>
        </p:txBody>
      </p:sp>
      <p:pic>
        <p:nvPicPr>
          <p:cNvPr id="1026" name="Picture 2" descr="A Fundação de Previdência Complementar do Servidor Público Federal do Poder Executivo – Funpresp-Exe foi criada pelo Decreto nº 7.808/2012, com a finalidade de administrar e executar planos de benefícios de caráter previdenciário complementar para os servidores públicos titulares de cargo efetivo da União, suas autarquias e fundações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52" y="1154239"/>
            <a:ext cx="5765120" cy="50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453709" y="873211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7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46" y="1515639"/>
            <a:ext cx="7323438" cy="528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5720" y="-24"/>
            <a:ext cx="8572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70000"/>
              </a:spcBef>
              <a:buClr>
                <a:schemeClr val="tx1"/>
              </a:buClr>
            </a:pPr>
            <a:r>
              <a:rPr lang="pt-BR" sz="3600" b="1" dirty="0">
                <a:solidFill>
                  <a:srgbClr val="78C58C"/>
                </a:solidFill>
                <a:sym typeface="ITC Zapf Dingbats" pitchFamily="18" charset="2"/>
              </a:rPr>
              <a:t>Governança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1895303" y="699624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194486" y="4316627"/>
            <a:ext cx="280087" cy="8155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475471" y="3863546"/>
            <a:ext cx="267730" cy="1635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207741" y="3715264"/>
            <a:ext cx="267730" cy="6013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 rot="16200000">
            <a:off x="1834978" y="4570626"/>
            <a:ext cx="154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Deliberativo</a:t>
            </a:r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556830" y="4605637"/>
            <a:ext cx="154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Participantes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6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 noGrp="1"/>
          </p:cNvSpPr>
          <p:nvPr>
            <p:ph type="title"/>
          </p:nvPr>
        </p:nvSpPr>
        <p:spPr>
          <a:xfrm>
            <a:off x="1020993" y="-88860"/>
            <a:ext cx="718185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Governança</a:t>
            </a:r>
          </a:p>
        </p:txBody>
      </p:sp>
      <p:pic>
        <p:nvPicPr>
          <p:cNvPr id="3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331" y="37334"/>
            <a:ext cx="2700669" cy="16698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"/>
          <p:cNvSpPr/>
          <p:nvPr/>
        </p:nvSpPr>
        <p:spPr>
          <a:xfrm>
            <a:off x="6696399" y="352891"/>
            <a:ext cx="2194532" cy="10387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CNPJ e Orçamento Próprio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Autonomia administrativa-financeira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i="1" dirty="0">
                <a:solidFill>
                  <a:srgbClr val="FFFFFF"/>
                </a:solidFill>
                <a:latin typeface="Calibri"/>
                <a:cs typeface="Arial" pitchFamily="34"/>
              </a:rPr>
              <a:t>Fundação de </a:t>
            </a:r>
            <a:r>
              <a:rPr lang="pt-BR" sz="900" b="1" i="1" u="sng" dirty="0">
                <a:solidFill>
                  <a:srgbClr val="FFFFFF"/>
                </a:solidFill>
                <a:latin typeface="Calibri"/>
                <a:cs typeface="Arial" pitchFamily="34"/>
              </a:rPr>
              <a:t>direito privado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Natureza Pública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Órgão da Administração Indireta, vinculada ao MPDG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i="1" dirty="0">
                <a:solidFill>
                  <a:srgbClr val="FFFFFF"/>
                </a:solidFill>
                <a:latin typeface="Calibri"/>
                <a:cs typeface="Arial" pitchFamily="34"/>
              </a:rPr>
              <a:t>início: 04fev2013</a:t>
            </a: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95" y="1339488"/>
            <a:ext cx="6832977" cy="52980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ço Reservado para Número de Slide 6"/>
          <p:cNvSpPr txBox="1"/>
          <p:nvPr/>
        </p:nvSpPr>
        <p:spPr>
          <a:xfrm>
            <a:off x="7012541" y="567947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35627F-9CE5-458B-B310-E8FEA3B3E304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" y="2635093"/>
            <a:ext cx="865992" cy="449708"/>
          </a:xfrm>
          <a:prstGeom prst="rect">
            <a:avLst/>
          </a:prstGeom>
        </p:spPr>
      </p:pic>
      <p:pic>
        <p:nvPicPr>
          <p:cNvPr id="9" name="Imagem 8" descr="http://www.funpresp.com.br/portal/wp-content/themes/funpresp/images/banner_eleicoe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t="4471" r="31166" b="2588"/>
          <a:stretch/>
        </p:blipFill>
        <p:spPr bwMode="auto">
          <a:xfrm>
            <a:off x="268172" y="1919313"/>
            <a:ext cx="639650" cy="510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1934258" y="766120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C:\Users\60388404604\AppData\Local\Microsoft\Windows\INetCache\Content.Outlook\7W5FH15Z\Logo-eleições-2019-fundo-branco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5" y="3228277"/>
            <a:ext cx="615077" cy="4268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5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347" y="228773"/>
            <a:ext cx="8748713" cy="9906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ESTATUTO – Melhorias na Governança </a:t>
            </a:r>
            <a:r>
              <a:rPr lang="pt-BR" sz="1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/>
            </a:r>
            <a:br>
              <a:rPr lang="pt-BR" sz="1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</a:br>
            <a:r>
              <a:rPr lang="pt-BR" sz="1400" b="1" i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(aprovadas pelo CD em 23nov2018 – ainda pendentes nos Patrocinadores e PREVIC/MF)</a:t>
            </a:r>
            <a:endParaRPr lang="pt-BR" sz="3600" b="1" i="1" dirty="0">
              <a:solidFill>
                <a:srgbClr val="78C58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913" y="1360924"/>
            <a:ext cx="8458200" cy="403244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1400" b="1" u="sng" dirty="0"/>
              <a:t>PRINCIPAIS ALTERAÇÕES:</a:t>
            </a:r>
          </a:p>
          <a:p>
            <a:pPr lvl="0"/>
            <a:r>
              <a:rPr lang="pt-BR" sz="1400" dirty="0"/>
              <a:t>Requisitos para compor os Colegiados da Funpresp, inclusive Diretoria Executiva:	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Ser servidor público de cargo efetivo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Ser participante dos planos de benefícios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Ter 36 meses de contribuição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Não exercer atividade político-partidária nos últimos 2 anos</a:t>
            </a:r>
          </a:p>
          <a:p>
            <a:pPr lvl="0"/>
            <a:r>
              <a:rPr lang="pt-BR" sz="1400" b="1" u="sng" dirty="0"/>
              <a:t>Blindagem contra ingerência política</a:t>
            </a:r>
            <a:r>
              <a:rPr lang="pt-BR" sz="1400" dirty="0"/>
              <a:t> – VOTO DA MAIORIA ABSOLUTA dos membros do CD: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Alteração do Estatuto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Alteração de Regulamentos dos planos de benefícios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Política de Investimentos; Política de Governança de Investimentos e Perfis de Investimentos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Investimentos acima de 5%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Política de Alçadas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Plano de Custeio dos planos de benefícios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Orçamento Anual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Planejamento Estratégico</a:t>
            </a:r>
          </a:p>
          <a:p>
            <a:pPr marL="857250" lvl="1" indent="-400050">
              <a:buFont typeface="+mj-lt"/>
              <a:buAutoNum type="romanLcPeriod"/>
            </a:pPr>
            <a:r>
              <a:rPr lang="pt-BR" sz="1400" dirty="0"/>
              <a:t>Nomeação/Exoneração de Diretores</a:t>
            </a:r>
          </a:p>
          <a:p>
            <a:r>
              <a:rPr lang="pt-BR" sz="1400" dirty="0"/>
              <a:t>Incluiu Contrato de Desempenho para a Diretoria Executiva</a:t>
            </a:r>
          </a:p>
          <a:p>
            <a:r>
              <a:rPr lang="pt-BR" sz="1400" dirty="0"/>
              <a:t>Diretor de Investimentos: exigência de experiência de 3 anos no mercado financeiro</a:t>
            </a:r>
          </a:p>
          <a:p>
            <a:pPr lvl="0"/>
            <a:r>
              <a:rPr lang="pt-BR" sz="1400" dirty="0"/>
              <a:t>Processo Seletivo Público para escolha dos Diretores</a:t>
            </a:r>
          </a:p>
          <a:p>
            <a:pPr lvl="0"/>
            <a:r>
              <a:rPr lang="pt-BR" sz="1400" dirty="0"/>
              <a:t>Mandato de 4 anos para Diretores com apenas uma renovação alternada de 2 diretores a cada 2 anos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019698" y="1219373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6237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7"/>
          <p:cNvSpPr txBox="1">
            <a:spLocks noGrp="1"/>
          </p:cNvSpPr>
          <p:nvPr>
            <p:ph type="title"/>
          </p:nvPr>
        </p:nvSpPr>
        <p:spPr>
          <a:xfrm>
            <a:off x="1646416" y="499145"/>
            <a:ext cx="7220493" cy="333580"/>
          </a:xfrm>
        </p:spPr>
        <p:txBody>
          <a:bodyPr>
            <a:noAutofit/>
          </a:bodyPr>
          <a:lstStyle/>
          <a:p>
            <a:pPr lvl="0"/>
            <a:r>
              <a:rPr lang="pt-BR" b="1" dirty="0">
                <a:solidFill>
                  <a:srgbClr val="78C58C"/>
                </a:solidFill>
                <a:latin typeface="Calibri"/>
              </a:rPr>
              <a:t>Sumário</a:t>
            </a:r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145" y="2965409"/>
            <a:ext cx="1913098" cy="15687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620" y="3501081"/>
            <a:ext cx="2360289" cy="1921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Espaço Reservado para Número de Slide 6"/>
          <p:cNvSpPr txBox="1"/>
          <p:nvPr/>
        </p:nvSpPr>
        <p:spPr>
          <a:xfrm>
            <a:off x="6997285" y="5611127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64603B-9156-4966-A415-EE1AC4BF87CC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61349" y="5884974"/>
            <a:ext cx="5320146" cy="302827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1. </a:t>
            </a:r>
            <a:r>
              <a:rPr lang="pt-BR" sz="2800" b="1" dirty="0">
                <a:solidFill>
                  <a:srgbClr val="73C594"/>
                </a:solidFill>
                <a:cs typeface="Arial" panose="020B0604020202020204" pitchFamily="34" charset="0"/>
              </a:rPr>
              <a:t>Fundamentos e Aspectos Legais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2. </a:t>
            </a:r>
            <a:r>
              <a:rPr lang="pt-BR" sz="2800" b="1" dirty="0">
                <a:solidFill>
                  <a:srgbClr val="73C594"/>
                </a:solidFill>
                <a:cs typeface="Arial" panose="020B0604020202020204" pitchFamily="34" charset="0"/>
              </a:rPr>
              <a:t>Governança</a:t>
            </a: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       </a:t>
            </a:r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3. </a:t>
            </a:r>
            <a:r>
              <a:rPr lang="pt-BR" sz="2800" b="1" dirty="0">
                <a:solidFill>
                  <a:srgbClr val="73C594"/>
                </a:solidFill>
                <a:cs typeface="Arial" panose="020B0604020202020204" pitchFamily="34" charset="0"/>
              </a:rPr>
              <a:t>Investimentos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4.</a:t>
            </a:r>
            <a:r>
              <a:rPr lang="pt-BR" sz="2800" b="1" dirty="0">
                <a:solidFill>
                  <a:srgbClr val="73C594"/>
                </a:solidFill>
                <a:cs typeface="Arial" panose="020B0604020202020204" pitchFamily="34" charset="0"/>
              </a:rPr>
              <a:t> Plano de Benefícios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r>
              <a:rPr lang="pt-BR" sz="2800" b="1" dirty="0">
                <a:solidFill>
                  <a:srgbClr val="496179"/>
                </a:solidFill>
                <a:cs typeface="Arial" panose="020B0604020202020204" pitchFamily="34" charset="0"/>
              </a:rPr>
              <a:t>5.</a:t>
            </a:r>
            <a:r>
              <a:rPr lang="pt-BR" sz="2800" b="1" dirty="0">
                <a:solidFill>
                  <a:srgbClr val="73C594"/>
                </a:solidFill>
                <a:cs typeface="Arial" panose="020B0604020202020204" pitchFamily="34" charset="0"/>
              </a:rPr>
              <a:t> Migração (MP 853)</a:t>
            </a: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endParaRPr lang="pt-BR" sz="2800" b="1" dirty="0">
              <a:solidFill>
                <a:srgbClr val="73C594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596582" y="1021492"/>
            <a:ext cx="64008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6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580" y="321892"/>
            <a:ext cx="9505056" cy="9906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Instrumentos Estatutários/Gerenciais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45" y="1611522"/>
            <a:ext cx="8458200" cy="5167063"/>
          </a:xfrm>
        </p:spPr>
        <p:txBody>
          <a:bodyPr>
            <a:normAutofit fontScale="62500" lnSpcReduction="20000"/>
          </a:bodyPr>
          <a:lstStyle/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Regimento Interno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Regulamento Eleitoral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Política de Alçadas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Código de Ética e de Conduta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Política de Gestão e Segurança da Informação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Política de Relacionamento c/Participantes</a:t>
            </a:r>
          </a:p>
          <a:p>
            <a:pPr marL="609600" indent="-609600" algn="just">
              <a:buFontTx/>
              <a:buAutoNum type="arabicPeriod"/>
            </a:pPr>
            <a:r>
              <a:rPr lang="pt-BR" dirty="0"/>
              <a:t>Política de Comunicação e Divulgação de Informações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Política de Investimentos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Manual dos Perfis de Investimentos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Orçamento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Demonstrações Contábeis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Plano de Custeio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Demonstrações e Pareceres Atuariais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Relatório Anual de Informações aos Participantes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Relatório de Controles Internos/CF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pt-BR" dirty="0"/>
              <a:t>Regulamento do PGA/Plano de Gestão Administrativa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3044412" y="1128585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have direita 1"/>
          <p:cNvSpPr/>
          <p:nvPr/>
        </p:nvSpPr>
        <p:spPr>
          <a:xfrm>
            <a:off x="5725297" y="1532238"/>
            <a:ext cx="930876" cy="234778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6812691" y="2382964"/>
            <a:ext cx="1309817" cy="646331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PROCESSO DECISÓRIO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9839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034112" y="603806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Fiscalização e Controle</a:t>
            </a:r>
          </a:p>
        </p:txBody>
      </p:sp>
      <p:sp>
        <p:nvSpPr>
          <p:cNvPr id="3" name="Título 2"/>
          <p:cNvSpPr txBox="1"/>
          <p:nvPr/>
        </p:nvSpPr>
        <p:spPr>
          <a:xfrm>
            <a:off x="644528" y="2040639"/>
            <a:ext cx="5146672" cy="12653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PREVIC (2014): previsto no rol das 17 ESI (out/2017)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Regulação: CNPC/MF -&gt; </a:t>
            </a:r>
            <a:r>
              <a:rPr lang="pt-BR" sz="1600" b="1" u="sng" dirty="0">
                <a:solidFill>
                  <a:srgbClr val="FF0000"/>
                </a:solidFill>
                <a:latin typeface="Calibri"/>
                <a:cs typeface="Arial" pitchFamily="34"/>
              </a:rPr>
              <a:t>Comitê de Auditoria em 2019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Patrocinador (art. 25 LC 108, de 2001)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MPU (crimes)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CGU (Relatório de Gestão Anual)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  <a:cs typeface="Arial" pitchFamily="34"/>
              </a:rPr>
              <a:t>TCU (DN nº 154/2016)</a:t>
            </a:r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9" y="3607904"/>
            <a:ext cx="2857502" cy="1378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 5"/>
          <p:cNvSpPr/>
          <p:nvPr/>
        </p:nvSpPr>
        <p:spPr>
          <a:xfrm>
            <a:off x="3641124" y="3715654"/>
            <a:ext cx="5264613" cy="228524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Criação da Gerência de Compliance (DE)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Auditoria Interna (CD)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Auditoria Independente</a:t>
            </a:r>
          </a:p>
          <a:p>
            <a:pPr algn="just" defTabSz="6858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	 - Demonstrações Contábeis/Financeiras 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Auditoria Atuarial Independente (2ª opinião)</a:t>
            </a:r>
          </a:p>
          <a:p>
            <a:pPr marL="214313" indent="-214313" algn="just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CF/Conselho Fiscal</a:t>
            </a:r>
          </a:p>
          <a:p>
            <a:pPr marL="685800" lvl="2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(i) Recomendações</a:t>
            </a:r>
          </a:p>
          <a:p>
            <a:pPr marL="685800" lvl="2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(ii) Resoluções (determinações)</a:t>
            </a:r>
          </a:p>
          <a:p>
            <a:pPr marL="685800" lvl="2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600" dirty="0">
                <a:solidFill>
                  <a:srgbClr val="576A7C"/>
                </a:solidFill>
                <a:latin typeface="Calibri"/>
              </a:rPr>
              <a:t>(iii) Relatório semestral de controle interno</a:t>
            </a:r>
          </a:p>
        </p:txBody>
      </p:sp>
      <p:sp>
        <p:nvSpPr>
          <p:cNvPr id="6" name="CaixaDeTexto 6"/>
          <p:cNvSpPr txBox="1"/>
          <p:nvPr/>
        </p:nvSpPr>
        <p:spPr>
          <a:xfrm>
            <a:off x="5328085" y="1546959"/>
            <a:ext cx="393562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136919" indent="-136919"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576A7C"/>
                </a:solidFill>
                <a:latin typeface="Calibri"/>
                <a:cs typeface="Arial" pitchFamily="34"/>
              </a:rPr>
              <a:t>Plano é CD (não tem déficit/superávit)</a:t>
            </a:r>
          </a:p>
        </p:txBody>
      </p:sp>
      <p:sp>
        <p:nvSpPr>
          <p:cNvPr id="8" name="Espaço Reservado para Número de Slide 7"/>
          <p:cNvSpPr txBox="1"/>
          <p:nvPr/>
        </p:nvSpPr>
        <p:spPr>
          <a:xfrm>
            <a:off x="7000056" y="5645340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169BEA-4E61-4DD4-B533-25AB2BCDE14B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21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2698948" y="134963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9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1454343"/>
            <a:ext cx="8830047" cy="4966901"/>
          </a:xfrm>
          <a:prstGeom prst="rect">
            <a:avLst/>
          </a:prstGeom>
        </p:spPr>
      </p:pic>
      <p:sp>
        <p:nvSpPr>
          <p:cNvPr id="6" name="Elipse 4"/>
          <p:cNvSpPr/>
          <p:nvPr/>
        </p:nvSpPr>
        <p:spPr>
          <a:xfrm>
            <a:off x="1435230" y="2577993"/>
            <a:ext cx="1075252" cy="2805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41276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41141" y="276606"/>
            <a:ext cx="551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78C58C"/>
                </a:solidFill>
              </a:rPr>
              <a:t>https://www.funpresp.com.br/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817392" y="1951999"/>
            <a:ext cx="617838" cy="659027"/>
          </a:xfrm>
          <a:prstGeom prst="straightConnector1">
            <a:avLst/>
          </a:prstGeom>
          <a:ln w="1206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9"/>
          <p:cNvSpPr txBox="1"/>
          <p:nvPr/>
        </p:nvSpPr>
        <p:spPr>
          <a:xfrm>
            <a:off x="384480" y="6509370"/>
            <a:ext cx="786817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00B050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93% </a:t>
            </a:r>
            <a:r>
              <a:rPr lang="pt-BR" sz="1350" i="1" dirty="0">
                <a:solidFill>
                  <a:srgbClr val="000000"/>
                </a:solidFill>
                <a:latin typeface="Calibri"/>
              </a:rPr>
              <a:t>dos participantes consideram a Funpresp uma instituição respeitada porque há </a:t>
            </a:r>
            <a:r>
              <a:rPr lang="pt-BR" sz="1350" i="1" dirty="0">
                <a:solidFill>
                  <a:srgbClr val="00B050"/>
                </a:solidFill>
                <a:latin typeface="Calibri"/>
              </a:rPr>
              <a:t>transparência</a:t>
            </a:r>
            <a:r>
              <a:rPr lang="pt-BR" sz="1350" i="1" dirty="0">
                <a:solidFill>
                  <a:srgbClr val="000000"/>
                </a:solidFill>
                <a:latin typeface="Calibri"/>
              </a:rPr>
              <a:t> na gestão.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sz="half" idx="1"/>
          </p:nvPr>
        </p:nvSpPr>
        <p:spPr>
          <a:xfrm>
            <a:off x="1011254" y="1241208"/>
            <a:ext cx="4038600" cy="593925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Acesso à Informação</a:t>
            </a:r>
          </a:p>
          <a:p>
            <a:pPr>
              <a:lnSpc>
                <a:spcPct val="90000"/>
              </a:lnSpc>
            </a:pPr>
            <a:r>
              <a:rPr lang="pt-BR" sz="1400" b="1" u="sng" dirty="0">
                <a:solidFill>
                  <a:srgbClr val="FF0000"/>
                </a:solidFill>
              </a:rPr>
              <a:t>Atas dos Órgãos Colegiados (Conselhos e DE)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Agenda dos Diretores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Indicadores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</a:rPr>
              <a:t>Funpresp</a:t>
            </a:r>
            <a:endParaRPr lang="pt-BR" sz="1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Demonstrativos Contábeis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Orçamento Anual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Auditoria Independente</a:t>
            </a:r>
          </a:p>
          <a:p>
            <a:pPr>
              <a:lnSpc>
                <a:spcPct val="90000"/>
              </a:lnSpc>
            </a:pPr>
            <a:r>
              <a:rPr lang="pt-BR" sz="1400" b="1" u="sng" dirty="0">
                <a:solidFill>
                  <a:srgbClr val="FF0000"/>
                </a:solidFill>
              </a:rPr>
              <a:t>Remuneração dos Diretores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/ Quadro de pessoal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Gastos com Diárias e Passagens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Plano de Cargos e Salários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Acordo Coletivo de Trabalho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Consultas Públicas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Licitações e </a:t>
            </a:r>
            <a:r>
              <a:rPr lang="pt-BR" sz="1400" b="1" u="sng" dirty="0">
                <a:solidFill>
                  <a:srgbClr val="FF0000"/>
                </a:solidFill>
              </a:rPr>
              <a:t>Contratos</a:t>
            </a:r>
          </a:p>
          <a:p>
            <a:pPr>
              <a:lnSpc>
                <a:spcPct val="90000"/>
              </a:lnSpc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Atos Administrativos – Portarias, Editais</a:t>
            </a:r>
          </a:p>
          <a:p>
            <a:endParaRPr lang="pt-BR" sz="14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pt-BR" sz="1700" b="1" i="1" u="sng" dirty="0">
                <a:solidFill>
                  <a:schemeClr val="accent1">
                    <a:lumMod val="75000"/>
                  </a:schemeClr>
                </a:solidFill>
              </a:rPr>
              <a:t>Investimentos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Políticas/Demonstrativos de Investimentos</a:t>
            </a:r>
          </a:p>
          <a:p>
            <a:r>
              <a:rPr lang="pt-BR" sz="1400" b="1" u="sng" dirty="0">
                <a:solidFill>
                  <a:srgbClr val="FF0000"/>
                </a:solidFill>
              </a:rPr>
              <a:t>Relatório dos Ativos Financeiros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(Custódia)</a:t>
            </a:r>
          </a:p>
          <a:p>
            <a:endParaRPr lang="pt-BR" sz="20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92189" y="1060267"/>
            <a:ext cx="4038600" cy="52740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Planos de Benefícios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Atos Legais (Regulamento, Estatuto, Convênio)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Plano de Custeio</a:t>
            </a:r>
          </a:p>
          <a:p>
            <a:r>
              <a:rPr lang="pt-BR" sz="1400" b="1" u="sng" dirty="0">
                <a:solidFill>
                  <a:srgbClr val="FF0000"/>
                </a:solidFill>
              </a:rPr>
              <a:t>Nota Técnica e Demonstrativo Atuarial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Auditoria Atuarial</a:t>
            </a:r>
          </a:p>
          <a:p>
            <a:pPr marL="0" indent="0">
              <a:spcBef>
                <a:spcPts val="0"/>
              </a:spcBef>
              <a:buNone/>
            </a:pPr>
            <a:endParaRPr lang="pt-BR" sz="1800" b="1" i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Boletins e Relatórios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Boletim Informativo do Participante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Boletim dos Patrocinadores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Relatório Anual de Informações</a:t>
            </a:r>
          </a:p>
          <a:p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1800" b="1" i="1" u="sng" dirty="0">
                <a:solidFill>
                  <a:schemeClr val="accent1">
                    <a:lumMod val="75000"/>
                  </a:schemeClr>
                </a:solidFill>
              </a:rPr>
              <a:t>Outros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Empréstimo – Entenda como Funciona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Simulador Imposto de Renda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Simulação de Adesão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Sala do Participante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Sala do Patrocinador</a:t>
            </a:r>
          </a:p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Sala da Governança</a:t>
            </a:r>
          </a:p>
          <a:p>
            <a:r>
              <a:rPr lang="pt-BR" sz="1400" b="1" u="sng" dirty="0">
                <a:solidFill>
                  <a:schemeClr val="accent1">
                    <a:lumMod val="75000"/>
                  </a:schemeClr>
                </a:solidFill>
              </a:rPr>
              <a:t>Extrato do Participante</a:t>
            </a:r>
          </a:p>
          <a:p>
            <a:endParaRPr lang="pt-BR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33897" y="470626"/>
            <a:ext cx="6810103" cy="846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2400" b="1" cap="all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>
                <a:latin typeface="+mn-lt"/>
              </a:rPr>
              <a:t>Publicações - </a:t>
            </a:r>
            <a:r>
              <a:rPr lang="pt-BR" sz="1400" dirty="0">
                <a:latin typeface="+mn-lt"/>
                <a:hlinkClick r:id="rId2"/>
              </a:rPr>
              <a:t>www.funpresp.com.br</a:t>
            </a:r>
            <a:endParaRPr lang="pt-BR" sz="1400" dirty="0">
              <a:latin typeface="+mn-lt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935440" y="-6389"/>
            <a:ext cx="6648731" cy="5209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t-BR" sz="3200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TRANSPARÊNCIA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818317" y="470626"/>
            <a:ext cx="4800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36301">
            <a:off x="7676720" y="2610610"/>
            <a:ext cx="1238492" cy="16380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AFFF-3607-A14C-A4EC-6E68C78525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-7235967" y="7860974"/>
            <a:ext cx="6805816" cy="3788909"/>
            <a:chOff x="-787671" y="574220"/>
            <a:chExt cx="9074421" cy="5051879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87671" y="574220"/>
              <a:ext cx="9074421" cy="5051879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3"/>
            <a:srcRect l="29166" t="11294" r="30000" b="39515"/>
            <a:stretch/>
          </p:blipFill>
          <p:spPr>
            <a:xfrm>
              <a:off x="893389" y="1625956"/>
              <a:ext cx="5540579" cy="3754308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1000579" y="1625956"/>
              <a:ext cx="2090057" cy="764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grpSp>
          <p:nvGrpSpPr>
            <p:cNvPr id="13" name="Grupo 12"/>
            <p:cNvGrpSpPr/>
            <p:nvPr/>
          </p:nvGrpSpPr>
          <p:grpSpPr>
            <a:xfrm>
              <a:off x="1068388" y="2952296"/>
              <a:ext cx="4021137" cy="338931"/>
              <a:chOff x="1925638" y="3305175"/>
              <a:chExt cx="4021137" cy="338931"/>
            </a:xfrm>
          </p:grpSpPr>
          <p:sp>
            <p:nvSpPr>
              <p:cNvPr id="10" name="Retângulo 9"/>
              <p:cNvSpPr/>
              <p:nvPr/>
            </p:nvSpPr>
            <p:spPr>
              <a:xfrm>
                <a:off x="1925638" y="3305175"/>
                <a:ext cx="1314450" cy="976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1925638" y="3533775"/>
                <a:ext cx="567531" cy="976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5741988" y="3546475"/>
                <a:ext cx="204787" cy="976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</p:grpSp>
        <p:sp>
          <p:nvSpPr>
            <p:cNvPr id="9" name="Retângulo 8"/>
            <p:cNvSpPr/>
            <p:nvPr/>
          </p:nvSpPr>
          <p:spPr>
            <a:xfrm>
              <a:off x="5423470" y="926868"/>
              <a:ext cx="1079500" cy="127000"/>
            </a:xfrm>
            <a:prstGeom prst="rect">
              <a:avLst/>
            </a:prstGeom>
            <a:solidFill>
              <a:srgbClr val="0C17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cxnSp>
        <p:nvCxnSpPr>
          <p:cNvPr id="3" name="Conector de seta reta 2"/>
          <p:cNvCxnSpPr/>
          <p:nvPr/>
        </p:nvCxnSpPr>
        <p:spPr>
          <a:xfrm flipV="1">
            <a:off x="5933311" y="3707080"/>
            <a:ext cx="887256" cy="28849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764285" y="750902"/>
            <a:ext cx="4003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8D7CB9"/>
                </a:solidFill>
                <a:hlinkClick r:id="rId4"/>
              </a:rPr>
              <a:t>www.funpresp.com.br</a:t>
            </a:r>
            <a:endParaRPr lang="pt-BR" b="1" dirty="0">
              <a:solidFill>
                <a:srgbClr val="8D7CB9"/>
              </a:solidFill>
            </a:endParaRPr>
          </a:p>
          <a:p>
            <a:endParaRPr lang="pt-BR" b="1" dirty="0">
              <a:solidFill>
                <a:srgbClr val="8D7CB9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2525556" y="299351"/>
            <a:ext cx="5335551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cap="all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EXTRATO DO PARTICIPANTE</a:t>
            </a:r>
          </a:p>
        </p:txBody>
      </p:sp>
      <p:sp>
        <p:nvSpPr>
          <p:cNvPr id="23" name="Espaço Reservado para Número de Slide 1"/>
          <p:cNvSpPr txBox="1">
            <a:spLocks/>
          </p:cNvSpPr>
          <p:nvPr/>
        </p:nvSpPr>
        <p:spPr>
          <a:xfrm>
            <a:off x="8691617" y="5658840"/>
            <a:ext cx="407124" cy="282139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>
                <a:solidFill>
                  <a:schemeClr val="bg1"/>
                </a:solidFill>
              </a:rPr>
              <a:t>92</a:t>
            </a:r>
          </a:p>
        </p:txBody>
      </p:sp>
      <p:sp>
        <p:nvSpPr>
          <p:cNvPr id="31" name="Elipse 30"/>
          <p:cNvSpPr/>
          <p:nvPr/>
        </p:nvSpPr>
        <p:spPr>
          <a:xfrm>
            <a:off x="7071401" y="3123372"/>
            <a:ext cx="283556" cy="295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33" name="Conector de seta reta 32"/>
          <p:cNvCxnSpPr/>
          <p:nvPr/>
        </p:nvCxnSpPr>
        <p:spPr>
          <a:xfrm>
            <a:off x="5594064" y="3489354"/>
            <a:ext cx="985096" cy="220193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27" y="1376696"/>
            <a:ext cx="7616029" cy="2743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51" y="4165610"/>
            <a:ext cx="3120966" cy="25744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417" y="4808702"/>
            <a:ext cx="5454881" cy="1230995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6875204" y="1330996"/>
            <a:ext cx="1555732" cy="648806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2743200" y="815517"/>
            <a:ext cx="480060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9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3. Investimentos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2914650" y="1138151"/>
            <a:ext cx="5335551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8D7CB9"/>
                </a:solidFill>
                <a:latin typeface="+mn-lt"/>
              </a:rPr>
              <a:t> FILOSOFIA DE INVESTIMENTOS</a:t>
            </a: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" y="2233216"/>
            <a:ext cx="1623219" cy="162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00620" y="1951122"/>
            <a:ext cx="5118100" cy="392415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8D7CB9"/>
                </a:solidFill>
              </a:rPr>
              <a:t>“A Funpresp-Exe, por meio de práticas que garantam o seu </a:t>
            </a:r>
            <a:r>
              <a:rPr lang="pt-BR" b="1" dirty="0">
                <a:solidFill>
                  <a:srgbClr val="8D7CB9"/>
                </a:solidFill>
              </a:rPr>
              <a:t>dever fiduciário</a:t>
            </a:r>
            <a:r>
              <a:rPr lang="pt-BR" dirty="0">
                <a:solidFill>
                  <a:srgbClr val="8D7CB9"/>
                </a:solidFill>
              </a:rPr>
              <a:t> em relação aos participantes, assistidos e patrocinadores, observa a modalidade do Plano CD/Contribuição Definia, suas especificidades e as características de suas obrigações. </a:t>
            </a:r>
          </a:p>
          <a:p>
            <a:pPr algn="just"/>
            <a:endParaRPr lang="pt-BR" dirty="0">
              <a:solidFill>
                <a:srgbClr val="8D7CB9"/>
              </a:solidFill>
            </a:endParaRPr>
          </a:p>
          <a:p>
            <a:pPr algn="just"/>
            <a:r>
              <a:rPr lang="pt-BR" dirty="0">
                <a:solidFill>
                  <a:srgbClr val="8D7CB9"/>
                </a:solidFill>
              </a:rPr>
              <a:t>O objetivo é a </a:t>
            </a:r>
            <a:r>
              <a:rPr lang="pt-BR" b="1" dirty="0">
                <a:solidFill>
                  <a:srgbClr val="8D7CB9"/>
                </a:solidFill>
              </a:rPr>
              <a:t>manutenção do equilíbrio temporal</a:t>
            </a:r>
            <a:r>
              <a:rPr lang="pt-BR" dirty="0">
                <a:solidFill>
                  <a:srgbClr val="8D7CB9"/>
                </a:solidFill>
              </a:rPr>
              <a:t> entre os respectivos ativos (direitos) e passivos (obrigações) por meio da obediência aos princípios da </a:t>
            </a:r>
            <a:r>
              <a:rPr lang="pt-BR" b="1" dirty="0">
                <a:solidFill>
                  <a:srgbClr val="8D7CB9"/>
                </a:solidFill>
              </a:rPr>
              <a:t>segurança</a:t>
            </a:r>
            <a:r>
              <a:rPr lang="pt-BR" dirty="0">
                <a:solidFill>
                  <a:srgbClr val="8D7CB9"/>
                </a:solidFill>
              </a:rPr>
              <a:t>, da </a:t>
            </a:r>
            <a:r>
              <a:rPr lang="pt-BR" b="1" dirty="0">
                <a:solidFill>
                  <a:srgbClr val="8D7CB9"/>
                </a:solidFill>
              </a:rPr>
              <a:t>rentabilidade</a:t>
            </a:r>
            <a:r>
              <a:rPr lang="pt-BR" dirty="0">
                <a:solidFill>
                  <a:srgbClr val="8D7CB9"/>
                </a:solidFill>
              </a:rPr>
              <a:t>, da </a:t>
            </a:r>
            <a:r>
              <a:rPr lang="pt-BR" b="1" dirty="0">
                <a:solidFill>
                  <a:srgbClr val="8D7CB9"/>
                </a:solidFill>
              </a:rPr>
              <a:t>solvência</a:t>
            </a:r>
            <a:r>
              <a:rPr lang="pt-BR" dirty="0">
                <a:solidFill>
                  <a:srgbClr val="8D7CB9"/>
                </a:solidFill>
              </a:rPr>
              <a:t>, da </a:t>
            </a:r>
            <a:r>
              <a:rPr lang="pt-BR" b="1" dirty="0">
                <a:solidFill>
                  <a:srgbClr val="8D7CB9"/>
                </a:solidFill>
              </a:rPr>
              <a:t>liquidez</a:t>
            </a:r>
            <a:r>
              <a:rPr lang="pt-BR" dirty="0">
                <a:solidFill>
                  <a:srgbClr val="8D7CB9"/>
                </a:solidFill>
              </a:rPr>
              <a:t> e da </a:t>
            </a:r>
            <a:r>
              <a:rPr lang="pt-BR" b="1" dirty="0">
                <a:solidFill>
                  <a:srgbClr val="8D7CB9"/>
                </a:solidFill>
              </a:rPr>
              <a:t>transparência</a:t>
            </a:r>
            <a:r>
              <a:rPr lang="pt-BR" dirty="0">
                <a:solidFill>
                  <a:srgbClr val="8D7CB9"/>
                </a:solidFill>
              </a:rPr>
              <a:t>.”</a:t>
            </a:r>
          </a:p>
          <a:p>
            <a:pPr algn="just"/>
            <a:endParaRPr lang="pt-BR" dirty="0">
              <a:solidFill>
                <a:srgbClr val="8D7CB9"/>
              </a:solidFill>
            </a:endParaRPr>
          </a:p>
          <a:p>
            <a:pPr algn="just"/>
            <a:r>
              <a:rPr lang="pt-BR" sz="1500" dirty="0">
                <a:solidFill>
                  <a:srgbClr val="8D7CB9"/>
                </a:solidFill>
              </a:rPr>
              <a:t>(Política de Investimentos, </a:t>
            </a:r>
            <a:r>
              <a:rPr lang="pt-BR" sz="1500" dirty="0" err="1">
                <a:solidFill>
                  <a:srgbClr val="8D7CB9"/>
                </a:solidFill>
              </a:rPr>
              <a:t>ExecPrev</a:t>
            </a:r>
            <a:r>
              <a:rPr lang="pt-BR" sz="1500" dirty="0">
                <a:solidFill>
                  <a:srgbClr val="8D7CB9"/>
                </a:solidFill>
              </a:rPr>
              <a:t> 2018-2022)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8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57" y="4079235"/>
            <a:ext cx="7286625" cy="13412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>
          <a:xfrm>
            <a:off x="3066222" y="329710"/>
            <a:ext cx="7220493" cy="333580"/>
          </a:xfrm>
        </p:spPr>
        <p:txBody>
          <a:bodyPr>
            <a:noAutofit/>
          </a:bodyPr>
          <a:lstStyle/>
          <a:p>
            <a:pPr lvl="0"/>
            <a:r>
              <a:rPr lang="pt-BR" sz="2700" b="1" dirty="0">
                <a:solidFill>
                  <a:srgbClr val="78C58C"/>
                </a:solidFill>
                <a:latin typeface="Calibri"/>
              </a:rPr>
              <a:t>Estrutura de investimentos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04" y="1558487"/>
            <a:ext cx="5776973" cy="21473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 3"/>
          <p:cNvSpPr/>
          <p:nvPr/>
        </p:nvSpPr>
        <p:spPr>
          <a:xfrm>
            <a:off x="1983512" y="2960255"/>
            <a:ext cx="2041194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>
                <a:solidFill>
                  <a:srgbClr val="FFFFFF"/>
                </a:solidFill>
                <a:latin typeface="Calibri"/>
              </a:rPr>
              <a:t>Plano ExecPrev</a:t>
            </a:r>
          </a:p>
        </p:txBody>
      </p:sp>
      <p:sp>
        <p:nvSpPr>
          <p:cNvPr id="6" name="Retângulo 4"/>
          <p:cNvSpPr/>
          <p:nvPr/>
        </p:nvSpPr>
        <p:spPr>
          <a:xfrm>
            <a:off x="5194318" y="2960255"/>
            <a:ext cx="2422842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>
                <a:solidFill>
                  <a:srgbClr val="FFFFFF"/>
                </a:solidFill>
                <a:latin typeface="Calibri"/>
              </a:rPr>
              <a:t>Plano LegisPrev</a:t>
            </a:r>
          </a:p>
        </p:txBody>
      </p:sp>
      <p:pic>
        <p:nvPicPr>
          <p:cNvPr id="7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715" y="4672341"/>
            <a:ext cx="956759" cy="1641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111" y="4894020"/>
            <a:ext cx="722545" cy="2205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0848" y="4894020"/>
            <a:ext cx="912114" cy="2123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11"/>
          <p:cNvPicPr>
            <a:picLocks noChangeAspect="1"/>
          </p:cNvPicPr>
          <p:nvPr/>
        </p:nvPicPr>
        <p:blipFill>
          <a:blip r:embed="rId7"/>
          <a:srcRect t="27187" b="30091"/>
          <a:stretch>
            <a:fillRect/>
          </a:stretch>
        </p:blipFill>
        <p:spPr>
          <a:xfrm>
            <a:off x="2782126" y="4672938"/>
            <a:ext cx="749696" cy="16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4538" y="4770192"/>
            <a:ext cx="796508" cy="3995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Retângulo de cantos arredondados 15"/>
          <p:cNvSpPr/>
          <p:nvPr/>
        </p:nvSpPr>
        <p:spPr>
          <a:xfrm>
            <a:off x="1630016" y="4242571"/>
            <a:ext cx="2872412" cy="10237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8575" cap="flat">
            <a:solidFill>
              <a:srgbClr val="0C7569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Retângulo de cantos arredondados 16"/>
          <p:cNvSpPr/>
          <p:nvPr/>
        </p:nvSpPr>
        <p:spPr>
          <a:xfrm>
            <a:off x="4573401" y="4242571"/>
            <a:ext cx="2872412" cy="102372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8575" cap="flat">
            <a:solidFill>
              <a:srgbClr val="0C7569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tângulo 17"/>
          <p:cNvSpPr/>
          <p:nvPr/>
        </p:nvSpPr>
        <p:spPr>
          <a:xfrm>
            <a:off x="1818279" y="4220021"/>
            <a:ext cx="2495887" cy="3577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Calibri"/>
              </a:rPr>
              <a:t>Carteira terceirizada – 24%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kern="0" dirty="0">
                <a:solidFill>
                  <a:srgbClr val="4A6279"/>
                </a:solidFill>
                <a:latin typeface="Calibri"/>
              </a:rPr>
              <a:t>Fundos de Investimento Multimercado (exclusivo)</a:t>
            </a:r>
            <a:endParaRPr lang="pt-BR" sz="825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6" name="Retângulo 18"/>
          <p:cNvSpPr/>
          <p:nvPr/>
        </p:nvSpPr>
        <p:spPr>
          <a:xfrm>
            <a:off x="4640527" y="4297065"/>
            <a:ext cx="2495887" cy="35779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Calibri"/>
              </a:rPr>
              <a:t>Carteira Própria – 76%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kern="0" dirty="0">
                <a:solidFill>
                  <a:srgbClr val="4A6279"/>
                </a:solidFill>
                <a:latin typeface="Calibri"/>
              </a:rPr>
              <a:t>Títulos Públicos Federais (marcado até o vencimento)</a:t>
            </a:r>
            <a:endParaRPr lang="pt-BR" sz="825" dirty="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7" name="Retângulo 19"/>
          <p:cNvSpPr/>
          <p:nvPr/>
        </p:nvSpPr>
        <p:spPr>
          <a:xfrm>
            <a:off x="3960481" y="3739112"/>
            <a:ext cx="1169611" cy="2308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A6279"/>
                </a:solidFill>
                <a:latin typeface="Calibri"/>
              </a:rPr>
              <a:t>Sistema de Cotas</a:t>
            </a:r>
            <a:endParaRPr lang="pt-BR" sz="825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18" name="Retângulo 20"/>
          <p:cNvSpPr/>
          <p:nvPr/>
        </p:nvSpPr>
        <p:spPr>
          <a:xfrm>
            <a:off x="2800848" y="5442990"/>
            <a:ext cx="4173881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A6279"/>
                </a:solidFill>
                <a:latin typeface="Calibri"/>
              </a:rPr>
              <a:t>PERFORMANCE   +  PRESERVAÇÃO</a:t>
            </a:r>
            <a:endParaRPr lang="pt-BR" dirty="0">
              <a:solidFill>
                <a:srgbClr val="4A6279"/>
              </a:solidFill>
              <a:latin typeface="Calibri"/>
            </a:endParaRPr>
          </a:p>
        </p:txBody>
      </p:sp>
      <p:cxnSp>
        <p:nvCxnSpPr>
          <p:cNvPr id="19" name="Conector de seta reta 22"/>
          <p:cNvCxnSpPr/>
          <p:nvPr/>
        </p:nvCxnSpPr>
        <p:spPr>
          <a:xfrm>
            <a:off x="2895598" y="3551957"/>
            <a:ext cx="986777" cy="283243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  <a:tailEnd type="arrow"/>
          </a:ln>
        </p:spPr>
      </p:cxnSp>
      <p:cxnSp>
        <p:nvCxnSpPr>
          <p:cNvPr id="20" name="Conector de seta reta 24"/>
          <p:cNvCxnSpPr>
            <a:endCxn id="17" idx="3"/>
          </p:cNvCxnSpPr>
          <p:nvPr/>
        </p:nvCxnSpPr>
        <p:spPr>
          <a:xfrm flipH="1">
            <a:off x="5130092" y="3530155"/>
            <a:ext cx="1055962" cy="324373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  <a:tailEnd type="arrow"/>
          </a:ln>
        </p:spPr>
      </p:cxnSp>
      <p:sp>
        <p:nvSpPr>
          <p:cNvPr id="21" name="Espaço Reservado para Número de Slide 28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8C253C-E893-4792-BA87-FF248EA60DCE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27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2" name="Elipse 4"/>
          <p:cNvSpPr/>
          <p:nvPr/>
        </p:nvSpPr>
        <p:spPr>
          <a:xfrm>
            <a:off x="3960480" y="3682462"/>
            <a:ext cx="1075252" cy="31510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noFill/>
          <a:ln w="41276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2410053" y="80407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6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5514978" y="857250"/>
            <a:ext cx="3629025" cy="8367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Rentabilidade Consolidada</a:t>
            </a:r>
          </a:p>
          <a:p>
            <a:pPr algn="r"/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Posição: </a:t>
            </a:r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31/12/2018 </a:t>
            </a:r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1786013" y="5243783"/>
          <a:ext cx="5904000" cy="5400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58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IPCA+4%a.a.</a:t>
                      </a:r>
                      <a:endParaRPr lang="pt-B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Carteira </a:t>
                      </a:r>
                      <a:r>
                        <a:rPr lang="pt-BR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Preservação</a:t>
                      </a:r>
                      <a:endParaRPr lang="pt-B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Carteira</a:t>
                      </a:r>
                      <a:r>
                        <a:rPr lang="pt-BR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Performance</a:t>
                      </a:r>
                      <a:endParaRPr lang="pt-B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Consolidada</a:t>
                      </a:r>
                    </a:p>
                  </a:txBody>
                  <a:tcPr marL="9483" marR="9483" marT="948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35,66%</a:t>
                      </a:r>
                      <a:endParaRPr lang="pt-B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46,06%</a:t>
                      </a:r>
                      <a:endParaRPr lang="pt-B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58,95%</a:t>
                      </a:r>
                      <a:endParaRPr lang="pt-B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48,80%</a:t>
                      </a:r>
                      <a:endParaRPr lang="pt-B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Patrimônio Líquido (R$ mil)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1.028.169,78</a:t>
                      </a:r>
                      <a:endParaRPr lang="pt-BR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335.931,51</a:t>
                      </a:r>
                      <a:endParaRPr lang="pt-B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pt-BR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1.364.101,29</a:t>
                      </a:r>
                      <a:endParaRPr lang="pt-BR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15" y="1504257"/>
            <a:ext cx="7983642" cy="3849486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3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626420" y="3962012"/>
            <a:ext cx="2317750" cy="5078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82C284"/>
                </a:solidFill>
              </a:rPr>
              <a:t>Operação</a:t>
            </a:r>
          </a:p>
          <a:p>
            <a:r>
              <a:rPr lang="pt-BR" sz="1350" b="1" dirty="0">
                <a:solidFill>
                  <a:srgbClr val="82C284"/>
                </a:solidFill>
              </a:rPr>
              <a:t>Registro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01165" y="2868733"/>
            <a:ext cx="2000249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 err="1">
                <a:solidFill>
                  <a:srgbClr val="8D7CB9"/>
                </a:solidFill>
              </a:rPr>
              <a:t>Macroalocação</a:t>
            </a:r>
            <a:endParaRPr lang="pt-BR" sz="1350" b="1" dirty="0">
              <a:solidFill>
                <a:srgbClr val="8D7CB9"/>
              </a:solidFill>
            </a:endParaRPr>
          </a:p>
          <a:p>
            <a:r>
              <a:rPr lang="pt-BR" sz="1350" b="1" dirty="0">
                <a:solidFill>
                  <a:srgbClr val="8D7CB9"/>
                </a:solidFill>
              </a:rPr>
              <a:t>Conformidade</a:t>
            </a:r>
          </a:p>
          <a:p>
            <a:r>
              <a:rPr lang="pt-BR" sz="1350" b="1" dirty="0">
                <a:solidFill>
                  <a:srgbClr val="8D7CB9"/>
                </a:solidFill>
              </a:rPr>
              <a:t>Riscos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9901" y="1916113"/>
            <a:ext cx="1549400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chemeClr val="tx2"/>
                </a:solidFill>
              </a:rPr>
              <a:t>Princípios</a:t>
            </a:r>
          </a:p>
          <a:p>
            <a:r>
              <a:rPr lang="pt-BR" sz="1350" b="1" dirty="0">
                <a:solidFill>
                  <a:schemeClr val="tx2"/>
                </a:solidFill>
              </a:rPr>
              <a:t>Diretrizes</a:t>
            </a:r>
          </a:p>
          <a:p>
            <a:r>
              <a:rPr lang="pt-BR" sz="1350" b="1" dirty="0">
                <a:solidFill>
                  <a:schemeClr val="tx2"/>
                </a:solidFill>
              </a:rPr>
              <a:t>Limites</a:t>
            </a: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1944131" y="360791"/>
            <a:ext cx="6853880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b="1" dirty="0">
                <a:solidFill>
                  <a:srgbClr val="78C58C"/>
                </a:solidFill>
                <a:latin typeface="Calibri"/>
              </a:rPr>
              <a:t>PROCESSO DECISÓRIO DE  INVESTIMENTOS</a:t>
            </a:r>
            <a:endParaRPr lang="pt-BR" sz="1800" b="1" i="1" dirty="0">
              <a:solidFill>
                <a:srgbClr val="78C58C"/>
              </a:solidFill>
              <a:latin typeface="Calibri"/>
            </a:endParaRPr>
          </a:p>
          <a:p>
            <a:pPr algn="ctr"/>
            <a:endParaRPr lang="pt-BR" sz="1800" b="1" i="1" dirty="0">
              <a:solidFill>
                <a:srgbClr val="78C58C"/>
              </a:solidFill>
              <a:latin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30604019"/>
              </p:ext>
            </p:extLst>
          </p:nvPr>
        </p:nvGraphicFramePr>
        <p:xfrm>
          <a:off x="1676400" y="1916113"/>
          <a:ext cx="59182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em curva para a esquerda 4"/>
          <p:cNvSpPr/>
          <p:nvPr/>
        </p:nvSpPr>
        <p:spPr>
          <a:xfrm rot="10800000" flipH="1">
            <a:off x="7210069" y="3036604"/>
            <a:ext cx="1079706" cy="1467418"/>
          </a:xfrm>
          <a:prstGeom prst="curvedLeftArrow">
            <a:avLst>
              <a:gd name="adj1" fmla="val 28737"/>
              <a:gd name="adj2" fmla="val 50000"/>
              <a:gd name="adj3" fmla="val 25000"/>
            </a:avLst>
          </a:prstGeom>
          <a:solidFill>
            <a:schemeClr val="tx2"/>
          </a:solidFill>
          <a:ln>
            <a:solidFill>
              <a:srgbClr val="8D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289775" y="3491597"/>
            <a:ext cx="96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Análise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832459" y="888509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26420" y="4847541"/>
            <a:ext cx="1874994" cy="7155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pt-BR" sz="1350" b="1" dirty="0">
                <a:solidFill>
                  <a:srgbClr val="82C284"/>
                </a:solidFill>
              </a:rPr>
              <a:t>Monitoramento</a:t>
            </a:r>
          </a:p>
          <a:p>
            <a:r>
              <a:rPr lang="pt-BR" sz="1350" b="1" dirty="0">
                <a:solidFill>
                  <a:srgbClr val="82C284"/>
                </a:solidFill>
              </a:rPr>
              <a:t>Verificação dos Riscos</a:t>
            </a:r>
          </a:p>
          <a:p>
            <a:r>
              <a:rPr lang="pt-BR" sz="1350" b="1" dirty="0">
                <a:solidFill>
                  <a:srgbClr val="82C284"/>
                </a:solidFill>
              </a:rPr>
              <a:t>Custódia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4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pt-BR" sz="3600" b="1" dirty="0">
                <a:solidFill>
                  <a:srgbClr val="78C58C"/>
                </a:solidFill>
                <a:latin typeface="Calibri"/>
              </a:rPr>
              <a:t>Funpresp para os Participantes</a:t>
            </a:r>
          </a:p>
        </p:txBody>
      </p:sp>
      <p:pic>
        <p:nvPicPr>
          <p:cNvPr id="3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rcRect l="5495"/>
          <a:stretch>
            <a:fillRect/>
          </a:stretch>
        </p:blipFill>
        <p:spPr>
          <a:xfrm>
            <a:off x="1857454" y="1975461"/>
            <a:ext cx="2780021" cy="1666178"/>
          </a:xfrm>
        </p:spPr>
      </p:pic>
      <p:pic>
        <p:nvPicPr>
          <p:cNvPr id="4" name="Espaço Reservado para Conteúdo 7"/>
          <p:cNvPicPr>
            <a:picLocks noGrp="1" noChangeAspect="1"/>
          </p:cNvPicPr>
          <p:nvPr>
            <p:ph idx="2"/>
          </p:nvPr>
        </p:nvPicPr>
        <p:blipFill>
          <a:blip r:embed="rId3"/>
          <a:stretch>
            <a:fillRect/>
          </a:stretch>
        </p:blipFill>
        <p:spPr>
          <a:xfrm>
            <a:off x="4830892" y="1975707"/>
            <a:ext cx="2421546" cy="1665932"/>
          </a:xfrm>
        </p:spPr>
      </p:pic>
      <p:pic>
        <p:nvPicPr>
          <p:cNvPr id="5" name="Imagem 8"/>
          <p:cNvPicPr>
            <a:picLocks noChangeAspect="1"/>
          </p:cNvPicPr>
          <p:nvPr/>
        </p:nvPicPr>
        <p:blipFill>
          <a:blip r:embed="rId4"/>
          <a:srcRect t="9075" r="3331" b="2488"/>
          <a:stretch>
            <a:fillRect/>
          </a:stretch>
        </p:blipFill>
        <p:spPr>
          <a:xfrm>
            <a:off x="4830892" y="3763547"/>
            <a:ext cx="2413474" cy="15190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9"/>
          <p:cNvPicPr>
            <a:picLocks noChangeAspect="1"/>
          </p:cNvPicPr>
          <p:nvPr/>
        </p:nvPicPr>
        <p:blipFill>
          <a:blip r:embed="rId5"/>
          <a:srcRect t="-880" b="20039"/>
          <a:stretch>
            <a:fillRect/>
          </a:stretch>
        </p:blipFill>
        <p:spPr>
          <a:xfrm>
            <a:off x="1865917" y="3741136"/>
            <a:ext cx="2771558" cy="15414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7334819" y="2311544"/>
            <a:ext cx="1046963" cy="9002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Relatório Anual de Informações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2017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334819" y="4161963"/>
            <a:ext cx="1046963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Portal FUNPRESP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10492" y="2323799"/>
            <a:ext cx="1046963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Aplicativo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Funpresp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34661" y="3969050"/>
            <a:ext cx="1431257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000000"/>
                </a:solidFill>
                <a:latin typeface="Calibri"/>
              </a:rPr>
              <a:t>Curso EAD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i="1" dirty="0">
                <a:solidFill>
                  <a:srgbClr val="000000"/>
                </a:solidFill>
                <a:latin typeface="Calibri"/>
              </a:rPr>
              <a:t>a Previdência Complementar do Servidor Público Federal/ESAF</a:t>
            </a:r>
            <a:endParaRPr lang="pt-BR" sz="1350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587453" y="1063397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8"/>
          <p:cNvGrpSpPr/>
          <p:nvPr/>
        </p:nvGrpSpPr>
        <p:grpSpPr>
          <a:xfrm>
            <a:off x="3595229" y="5019821"/>
            <a:ext cx="2174946" cy="2084349"/>
            <a:chOff x="1358533" y="987295"/>
            <a:chExt cx="7570921" cy="5754410"/>
          </a:xfrm>
        </p:grpSpPr>
        <p:pic>
          <p:nvPicPr>
            <p:cNvPr id="16" name="Imagem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2765" y="2127150"/>
              <a:ext cx="5301883" cy="331795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7" name="Imagem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58533" y="987295"/>
              <a:ext cx="7570921" cy="575441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18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5916" y="5002291"/>
            <a:ext cx="1417429" cy="14136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7010400" y="6451956"/>
            <a:ext cx="2133600" cy="365125"/>
          </a:xfrm>
        </p:spPr>
        <p:txBody>
          <a:bodyPr/>
          <a:lstStyle/>
          <a:p>
            <a:fld id="{3645AFFF-3607-A14C-A4EC-6E68C78525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ítulo 1"/>
          <p:cNvSpPr txBox="1">
            <a:spLocks/>
          </p:cNvSpPr>
          <p:nvPr/>
        </p:nvSpPr>
        <p:spPr>
          <a:xfrm>
            <a:off x="1944131" y="360791"/>
            <a:ext cx="6853880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b="1" dirty="0">
                <a:solidFill>
                  <a:srgbClr val="78C58C"/>
                </a:solidFill>
                <a:latin typeface="Calibri"/>
              </a:rPr>
              <a:t>PROCESSO DECISÓRIO DE  INVESTIMENTOS</a:t>
            </a:r>
            <a:endParaRPr lang="pt-BR" sz="1800" b="1" i="1" dirty="0">
              <a:solidFill>
                <a:srgbClr val="78C58C"/>
              </a:solidFill>
              <a:latin typeface="Calibri"/>
            </a:endParaRPr>
          </a:p>
          <a:p>
            <a:pPr algn="ctr"/>
            <a:r>
              <a:rPr lang="pt-BR" sz="1800" b="1" i="1" dirty="0">
                <a:solidFill>
                  <a:srgbClr val="78C58C"/>
                </a:solidFill>
                <a:latin typeface="Calibri"/>
              </a:rPr>
              <a:t>(GESTÃO &amp; GOVERNANÇA)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2706615" y="1150065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02348564"/>
              </p:ext>
            </p:extLst>
          </p:nvPr>
        </p:nvGraphicFramePr>
        <p:xfrm>
          <a:off x="172993" y="1654829"/>
          <a:ext cx="8625018" cy="4695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eta para a direita 6"/>
          <p:cNvSpPr/>
          <p:nvPr/>
        </p:nvSpPr>
        <p:spPr>
          <a:xfrm>
            <a:off x="1186249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61503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670855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6384325" y="5722144"/>
            <a:ext cx="700216" cy="45623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94972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5494972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5494972" y="2784158"/>
            <a:ext cx="1456373" cy="5238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79559" marR="143828" indent="-130493">
              <a:lnSpc>
                <a:spcPts val="1898"/>
              </a:lnSpc>
              <a:spcBef>
                <a:spcPts val="285"/>
              </a:spcBef>
            </a:pP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Alocação</a:t>
            </a:r>
            <a:r>
              <a:rPr sz="1725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  </a:t>
            </a: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Segmento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96315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7096315" y="2635186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096315" y="2784158"/>
            <a:ext cx="1456373" cy="523861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81000" marR="143351" indent="-230981">
              <a:lnSpc>
                <a:spcPts val="1898"/>
              </a:lnSpc>
              <a:spcBef>
                <a:spcPts val="285"/>
              </a:spcBef>
            </a:pP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Alocação</a:t>
            </a:r>
            <a:r>
              <a:rPr sz="1725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  Emissor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94972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494972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5494972" y="3683318"/>
            <a:ext cx="1456373" cy="764922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116205" marR="109538" algn="ctr">
              <a:lnSpc>
                <a:spcPct val="91500"/>
              </a:lnSpc>
              <a:spcBef>
                <a:spcPts val="251"/>
              </a:spcBef>
            </a:pP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Conce</a:t>
            </a:r>
            <a:r>
              <a:rPr sz="1725" spc="-1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25" spc="-4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25" spc="-23" dirty="0">
                <a:solidFill>
                  <a:srgbClr val="FFFFFF"/>
                </a:solidFill>
                <a:latin typeface="Calibri"/>
                <a:cs typeface="Calibri"/>
              </a:rPr>
              <a:t>ç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ão 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     </a:t>
            </a:r>
            <a:r>
              <a:rPr sz="1725" spc="-11" dirty="0">
                <a:solidFill>
                  <a:srgbClr val="FFFFFF"/>
                </a:solidFill>
                <a:latin typeface="Calibri"/>
                <a:cs typeface="Calibri"/>
              </a:rPr>
              <a:t>Investimento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6315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7096315" y="3654742"/>
            <a:ext cx="1456373" cy="873443"/>
          </a:xfrm>
          <a:custGeom>
            <a:avLst/>
            <a:gdLst/>
            <a:ahLst/>
            <a:cxnLst/>
            <a:rect l="l" t="t" r="r" b="b"/>
            <a:pathLst>
              <a:path w="1941829" h="1164589">
                <a:moveTo>
                  <a:pt x="0" y="1164336"/>
                </a:moveTo>
                <a:lnTo>
                  <a:pt x="1941576" y="1164336"/>
                </a:lnTo>
                <a:lnTo>
                  <a:pt x="1941576" y="0"/>
                </a:lnTo>
                <a:lnTo>
                  <a:pt x="0" y="0"/>
                </a:lnTo>
                <a:lnTo>
                  <a:pt x="0" y="1164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7096315" y="3803294"/>
            <a:ext cx="1456373" cy="5230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6681">
              <a:lnSpc>
                <a:spcPts val="1984"/>
              </a:lnSpc>
              <a:spcBef>
                <a:spcPts val="79"/>
              </a:spcBef>
            </a:pPr>
            <a:r>
              <a:rPr sz="1725" spc="-8" dirty="0">
                <a:solidFill>
                  <a:srgbClr val="FFFFFF"/>
                </a:solidFill>
                <a:latin typeface="Calibri"/>
                <a:cs typeface="Calibri"/>
              </a:rPr>
              <a:t>Concentração</a:t>
            </a:r>
            <a:endParaRPr sz="1725">
              <a:latin typeface="Calibri"/>
              <a:cs typeface="Calibri"/>
            </a:endParaRPr>
          </a:p>
          <a:p>
            <a:pPr marL="202406">
              <a:lnSpc>
                <a:spcPts val="1984"/>
              </a:lnSpc>
            </a:pP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1725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FFFFFF"/>
                </a:solidFill>
                <a:latin typeface="Calibri"/>
                <a:cs typeface="Calibri"/>
              </a:rPr>
              <a:t>Emissor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56459" y="2010801"/>
            <a:ext cx="866775" cy="474345"/>
          </a:xfrm>
          <a:custGeom>
            <a:avLst/>
            <a:gdLst/>
            <a:ahLst/>
            <a:cxnLst/>
            <a:rect l="l" t="t" r="r" b="b"/>
            <a:pathLst>
              <a:path w="1155700" h="632460">
                <a:moveTo>
                  <a:pt x="1049782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09"/>
                </a:lnTo>
                <a:lnTo>
                  <a:pt x="0" y="527050"/>
                </a:lnTo>
                <a:lnTo>
                  <a:pt x="8290" y="568059"/>
                </a:lnTo>
                <a:lnTo>
                  <a:pt x="30892" y="601567"/>
                </a:lnTo>
                <a:lnTo>
                  <a:pt x="64400" y="624169"/>
                </a:lnTo>
                <a:lnTo>
                  <a:pt x="105410" y="632459"/>
                </a:lnTo>
                <a:lnTo>
                  <a:pt x="1049782" y="632459"/>
                </a:lnTo>
                <a:lnTo>
                  <a:pt x="1090791" y="624169"/>
                </a:lnTo>
                <a:lnTo>
                  <a:pt x="1124299" y="601567"/>
                </a:lnTo>
                <a:lnTo>
                  <a:pt x="1146901" y="568059"/>
                </a:lnTo>
                <a:lnTo>
                  <a:pt x="1155192" y="527050"/>
                </a:lnTo>
                <a:lnTo>
                  <a:pt x="1155192" y="105409"/>
                </a:lnTo>
                <a:lnTo>
                  <a:pt x="1146901" y="64400"/>
                </a:lnTo>
                <a:lnTo>
                  <a:pt x="1124299" y="30892"/>
                </a:lnTo>
                <a:lnTo>
                  <a:pt x="1090791" y="8290"/>
                </a:lnTo>
                <a:lnTo>
                  <a:pt x="104978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2164271" y="2620328"/>
            <a:ext cx="866775" cy="474345"/>
          </a:xfrm>
          <a:custGeom>
            <a:avLst/>
            <a:gdLst/>
            <a:ahLst/>
            <a:cxnLst/>
            <a:rect l="l" t="t" r="r" b="b"/>
            <a:pathLst>
              <a:path w="1155700" h="632460">
                <a:moveTo>
                  <a:pt x="0" y="105409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1049782" y="0"/>
                </a:lnTo>
                <a:lnTo>
                  <a:pt x="1090791" y="8290"/>
                </a:lnTo>
                <a:lnTo>
                  <a:pt x="1124299" y="30892"/>
                </a:lnTo>
                <a:lnTo>
                  <a:pt x="1146901" y="64400"/>
                </a:lnTo>
                <a:lnTo>
                  <a:pt x="1155192" y="105409"/>
                </a:lnTo>
                <a:lnTo>
                  <a:pt x="1155192" y="527050"/>
                </a:lnTo>
                <a:lnTo>
                  <a:pt x="1146901" y="568059"/>
                </a:lnTo>
                <a:lnTo>
                  <a:pt x="1124299" y="601567"/>
                </a:lnTo>
                <a:lnTo>
                  <a:pt x="1090791" y="624169"/>
                </a:lnTo>
                <a:lnTo>
                  <a:pt x="1049782" y="632459"/>
                </a:lnTo>
                <a:lnTo>
                  <a:pt x="105410" y="632459"/>
                </a:lnTo>
                <a:lnTo>
                  <a:pt x="64400" y="624169"/>
                </a:lnTo>
                <a:lnTo>
                  <a:pt x="30892" y="601567"/>
                </a:lnTo>
                <a:lnTo>
                  <a:pt x="8290" y="568059"/>
                </a:lnTo>
                <a:lnTo>
                  <a:pt x="0" y="527050"/>
                </a:lnTo>
                <a:lnTo>
                  <a:pt x="0" y="10540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2264283" y="2130890"/>
            <a:ext cx="666750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11" dirty="0">
                <a:solidFill>
                  <a:srgbClr val="FFFFFF"/>
                </a:solidFill>
                <a:latin typeface="Trebuchet MS"/>
                <a:cs typeface="Trebuchet MS"/>
              </a:rPr>
              <a:t>Renda</a:t>
            </a:r>
            <a:r>
              <a:rPr sz="1050" spc="-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Fixa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17553" y="2214027"/>
            <a:ext cx="467201" cy="341948"/>
          </a:xfrm>
          <a:custGeom>
            <a:avLst/>
            <a:gdLst/>
            <a:ahLst/>
            <a:cxnLst/>
            <a:rect l="l" t="t" r="r" b="b"/>
            <a:pathLst>
              <a:path w="622935" h="455930">
                <a:moveTo>
                  <a:pt x="0" y="0"/>
                </a:moveTo>
                <a:lnTo>
                  <a:pt x="45420" y="18449"/>
                </a:lnTo>
                <a:lnTo>
                  <a:pt x="90123" y="38348"/>
                </a:lnTo>
                <a:lnTo>
                  <a:pt x="134078" y="59673"/>
                </a:lnTo>
                <a:lnTo>
                  <a:pt x="177254" y="82401"/>
                </a:lnTo>
                <a:lnTo>
                  <a:pt x="219617" y="106507"/>
                </a:lnTo>
                <a:lnTo>
                  <a:pt x="261137" y="131969"/>
                </a:lnTo>
                <a:lnTo>
                  <a:pt x="301781" y="158763"/>
                </a:lnTo>
                <a:lnTo>
                  <a:pt x="341518" y="186864"/>
                </a:lnTo>
                <a:lnTo>
                  <a:pt x="380316" y="216250"/>
                </a:lnTo>
                <a:lnTo>
                  <a:pt x="418143" y="246897"/>
                </a:lnTo>
                <a:lnTo>
                  <a:pt x="454968" y="278780"/>
                </a:lnTo>
                <a:lnTo>
                  <a:pt x="490757" y="311878"/>
                </a:lnTo>
                <a:lnTo>
                  <a:pt x="525481" y="346165"/>
                </a:lnTo>
                <a:lnTo>
                  <a:pt x="559106" y="381618"/>
                </a:lnTo>
                <a:lnTo>
                  <a:pt x="591601" y="418214"/>
                </a:lnTo>
                <a:lnTo>
                  <a:pt x="622935" y="455929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3251153" y="2528400"/>
            <a:ext cx="859631" cy="473393"/>
          </a:xfrm>
          <a:custGeom>
            <a:avLst/>
            <a:gdLst/>
            <a:ahLst/>
            <a:cxnLst/>
            <a:rect l="l" t="t" r="r" b="b"/>
            <a:pathLst>
              <a:path w="1146175" h="631189">
                <a:moveTo>
                  <a:pt x="1040891" y="0"/>
                </a:moveTo>
                <a:lnTo>
                  <a:pt x="105156" y="0"/>
                </a:lnTo>
                <a:lnTo>
                  <a:pt x="64240" y="8268"/>
                </a:lnTo>
                <a:lnTo>
                  <a:pt x="30813" y="30813"/>
                </a:lnTo>
                <a:lnTo>
                  <a:pt x="8268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8" y="566695"/>
                </a:lnTo>
                <a:lnTo>
                  <a:pt x="30813" y="600122"/>
                </a:lnTo>
                <a:lnTo>
                  <a:pt x="64240" y="622667"/>
                </a:lnTo>
                <a:lnTo>
                  <a:pt x="105156" y="630936"/>
                </a:lnTo>
                <a:lnTo>
                  <a:pt x="1040891" y="630936"/>
                </a:lnTo>
                <a:lnTo>
                  <a:pt x="1081807" y="622667"/>
                </a:lnTo>
                <a:lnTo>
                  <a:pt x="1115234" y="600122"/>
                </a:lnTo>
                <a:lnTo>
                  <a:pt x="1137779" y="566695"/>
                </a:lnTo>
                <a:lnTo>
                  <a:pt x="1146048" y="525780"/>
                </a:lnTo>
                <a:lnTo>
                  <a:pt x="1146048" y="105156"/>
                </a:lnTo>
                <a:lnTo>
                  <a:pt x="1137779" y="64240"/>
                </a:lnTo>
                <a:lnTo>
                  <a:pt x="1115234" y="30813"/>
                </a:lnTo>
                <a:lnTo>
                  <a:pt x="1081807" y="8268"/>
                </a:lnTo>
                <a:lnTo>
                  <a:pt x="104089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213545" y="3293554"/>
            <a:ext cx="859631" cy="473393"/>
          </a:xfrm>
          <a:custGeom>
            <a:avLst/>
            <a:gdLst/>
            <a:ahLst/>
            <a:cxnLst/>
            <a:rect l="l" t="t" r="r" b="b"/>
            <a:pathLst>
              <a:path w="1146175" h="63118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040891" y="0"/>
                </a:lnTo>
                <a:lnTo>
                  <a:pt x="1081807" y="8268"/>
                </a:lnTo>
                <a:lnTo>
                  <a:pt x="1115234" y="30813"/>
                </a:lnTo>
                <a:lnTo>
                  <a:pt x="1137779" y="64240"/>
                </a:lnTo>
                <a:lnTo>
                  <a:pt x="1146048" y="105156"/>
                </a:lnTo>
                <a:lnTo>
                  <a:pt x="1146048" y="525780"/>
                </a:lnTo>
                <a:lnTo>
                  <a:pt x="1137779" y="566695"/>
                </a:lnTo>
                <a:lnTo>
                  <a:pt x="1115234" y="600122"/>
                </a:lnTo>
                <a:lnTo>
                  <a:pt x="1081807" y="622667"/>
                </a:lnTo>
                <a:lnTo>
                  <a:pt x="1040891" y="630936"/>
                </a:lnTo>
                <a:lnTo>
                  <a:pt x="105156" y="630936"/>
                </a:lnTo>
                <a:lnTo>
                  <a:pt x="64240" y="622667"/>
                </a:lnTo>
                <a:lnTo>
                  <a:pt x="30813" y="600122"/>
                </a:lnTo>
                <a:lnTo>
                  <a:pt x="8268" y="566695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3395662" y="3357563"/>
            <a:ext cx="494348" cy="314349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9525" marR="3810" indent="57150">
              <a:lnSpc>
                <a:spcPts val="1095"/>
              </a:lnSpc>
              <a:spcBef>
                <a:spcPts val="251"/>
              </a:spcBef>
            </a:pPr>
            <a:r>
              <a:rPr sz="1050" spc="-11" dirty="0">
                <a:solidFill>
                  <a:srgbClr val="FFFFFF"/>
                </a:solidFill>
                <a:latin typeface="Trebuchet MS"/>
                <a:cs typeface="Trebuchet MS"/>
              </a:rPr>
              <a:t>Renda  </a:t>
            </a:r>
            <a:r>
              <a:rPr sz="1050" spc="-79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050" spc="-8" dirty="0">
                <a:solidFill>
                  <a:srgbClr val="FFFFFF"/>
                </a:solidFill>
                <a:latin typeface="Trebuchet MS"/>
                <a:cs typeface="Trebuchet MS"/>
              </a:rPr>
              <a:t>ar</a:t>
            </a: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50" spc="-8" dirty="0">
                <a:solidFill>
                  <a:srgbClr val="FFFFFF"/>
                </a:solidFill>
                <a:latin typeface="Trebuchet MS"/>
                <a:cs typeface="Trebuchet MS"/>
              </a:rPr>
              <a:t>á</a:t>
            </a: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vel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98865" y="2966835"/>
            <a:ext cx="39052" cy="443389"/>
          </a:xfrm>
          <a:custGeom>
            <a:avLst/>
            <a:gdLst/>
            <a:ahLst/>
            <a:cxnLst/>
            <a:rect l="l" t="t" r="r" b="b"/>
            <a:pathLst>
              <a:path w="52070" h="591185">
                <a:moveTo>
                  <a:pt x="0" y="0"/>
                </a:moveTo>
                <a:lnTo>
                  <a:pt x="12231" y="48274"/>
                </a:lnTo>
                <a:lnTo>
                  <a:pt x="22825" y="96866"/>
                </a:lnTo>
                <a:lnTo>
                  <a:pt x="31779" y="145734"/>
                </a:lnTo>
                <a:lnTo>
                  <a:pt x="39092" y="194836"/>
                </a:lnTo>
                <a:lnTo>
                  <a:pt x="44761" y="244131"/>
                </a:lnTo>
                <a:lnTo>
                  <a:pt x="48783" y="293576"/>
                </a:lnTo>
                <a:lnTo>
                  <a:pt x="51158" y="343129"/>
                </a:lnTo>
                <a:lnTo>
                  <a:pt x="51881" y="392749"/>
                </a:lnTo>
                <a:lnTo>
                  <a:pt x="50952" y="442394"/>
                </a:lnTo>
                <a:lnTo>
                  <a:pt x="48368" y="492022"/>
                </a:lnTo>
                <a:lnTo>
                  <a:pt x="44127" y="541590"/>
                </a:lnTo>
                <a:lnTo>
                  <a:pt x="38226" y="591057"/>
                </a:lnTo>
              </a:path>
            </a:pathLst>
          </a:custGeom>
          <a:ln w="9143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123247" y="3377118"/>
            <a:ext cx="1085850" cy="474345"/>
          </a:xfrm>
          <a:custGeom>
            <a:avLst/>
            <a:gdLst/>
            <a:ahLst/>
            <a:cxnLst/>
            <a:rect l="l" t="t" r="r" b="b"/>
            <a:pathLst>
              <a:path w="1447800" h="632460">
                <a:moveTo>
                  <a:pt x="1342390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09"/>
                </a:lnTo>
                <a:lnTo>
                  <a:pt x="0" y="527049"/>
                </a:lnTo>
                <a:lnTo>
                  <a:pt x="8290" y="568059"/>
                </a:lnTo>
                <a:lnTo>
                  <a:pt x="30892" y="601567"/>
                </a:lnTo>
                <a:lnTo>
                  <a:pt x="64400" y="624169"/>
                </a:lnTo>
                <a:lnTo>
                  <a:pt x="105410" y="632459"/>
                </a:lnTo>
                <a:lnTo>
                  <a:pt x="1342390" y="632459"/>
                </a:lnTo>
                <a:lnTo>
                  <a:pt x="1383399" y="624169"/>
                </a:lnTo>
                <a:lnTo>
                  <a:pt x="1416907" y="601567"/>
                </a:lnTo>
                <a:lnTo>
                  <a:pt x="1439509" y="568059"/>
                </a:lnTo>
                <a:lnTo>
                  <a:pt x="1447800" y="527049"/>
                </a:lnTo>
                <a:lnTo>
                  <a:pt x="1447800" y="105409"/>
                </a:lnTo>
                <a:lnTo>
                  <a:pt x="1439509" y="64400"/>
                </a:lnTo>
                <a:lnTo>
                  <a:pt x="1416907" y="30892"/>
                </a:lnTo>
                <a:lnTo>
                  <a:pt x="1383399" y="8290"/>
                </a:lnTo>
                <a:lnTo>
                  <a:pt x="134239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3322115" y="2689949"/>
            <a:ext cx="76962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Estruturados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240779" y="3871018"/>
            <a:ext cx="310515" cy="216218"/>
          </a:xfrm>
          <a:custGeom>
            <a:avLst/>
            <a:gdLst/>
            <a:ahLst/>
            <a:cxnLst/>
            <a:rect l="l" t="t" r="r" b="b"/>
            <a:pathLst>
              <a:path w="414020" h="288289">
                <a:moveTo>
                  <a:pt x="413512" y="0"/>
                </a:moveTo>
                <a:lnTo>
                  <a:pt x="376781" y="35013"/>
                </a:lnTo>
                <a:lnTo>
                  <a:pt x="338929" y="68715"/>
                </a:lnTo>
                <a:lnTo>
                  <a:pt x="299990" y="101080"/>
                </a:lnTo>
                <a:lnTo>
                  <a:pt x="260000" y="132084"/>
                </a:lnTo>
                <a:lnTo>
                  <a:pt x="218995" y="161702"/>
                </a:lnTo>
                <a:lnTo>
                  <a:pt x="177011" y="189911"/>
                </a:lnTo>
                <a:lnTo>
                  <a:pt x="134084" y="216686"/>
                </a:lnTo>
                <a:lnTo>
                  <a:pt x="90249" y="242003"/>
                </a:lnTo>
                <a:lnTo>
                  <a:pt x="45542" y="265836"/>
                </a:lnTo>
                <a:lnTo>
                  <a:pt x="0" y="288163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2158936" y="4089181"/>
            <a:ext cx="1122521" cy="474345"/>
          </a:xfrm>
          <a:custGeom>
            <a:avLst/>
            <a:gdLst/>
            <a:ahLst/>
            <a:cxnLst/>
            <a:rect l="l" t="t" r="r" b="b"/>
            <a:pathLst>
              <a:path w="1496695" h="632460">
                <a:moveTo>
                  <a:pt x="1391158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90" y="568080"/>
                </a:lnTo>
                <a:lnTo>
                  <a:pt x="30892" y="601586"/>
                </a:lnTo>
                <a:lnTo>
                  <a:pt x="64400" y="624176"/>
                </a:lnTo>
                <a:lnTo>
                  <a:pt x="105410" y="632460"/>
                </a:lnTo>
                <a:lnTo>
                  <a:pt x="1391158" y="632460"/>
                </a:lnTo>
                <a:lnTo>
                  <a:pt x="1432167" y="624176"/>
                </a:lnTo>
                <a:lnTo>
                  <a:pt x="1465675" y="601586"/>
                </a:lnTo>
                <a:lnTo>
                  <a:pt x="1488277" y="568080"/>
                </a:lnTo>
                <a:lnTo>
                  <a:pt x="1496568" y="527050"/>
                </a:lnTo>
                <a:lnTo>
                  <a:pt x="1496568" y="105410"/>
                </a:lnTo>
                <a:lnTo>
                  <a:pt x="1488277" y="64400"/>
                </a:lnTo>
                <a:lnTo>
                  <a:pt x="1465675" y="30892"/>
                </a:lnTo>
                <a:lnTo>
                  <a:pt x="1432167" y="8290"/>
                </a:lnTo>
                <a:lnTo>
                  <a:pt x="139115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2084261" y="4856036"/>
            <a:ext cx="1122521" cy="474345"/>
          </a:xfrm>
          <a:custGeom>
            <a:avLst/>
            <a:gdLst/>
            <a:ahLst/>
            <a:cxnLst/>
            <a:rect l="l" t="t" r="r" b="b"/>
            <a:pathLst>
              <a:path w="1496695" h="632460">
                <a:moveTo>
                  <a:pt x="0" y="105410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1391158" y="0"/>
                </a:lnTo>
                <a:lnTo>
                  <a:pt x="1432167" y="8290"/>
                </a:lnTo>
                <a:lnTo>
                  <a:pt x="1465675" y="30892"/>
                </a:lnTo>
                <a:lnTo>
                  <a:pt x="1488277" y="64400"/>
                </a:lnTo>
                <a:lnTo>
                  <a:pt x="1496568" y="105410"/>
                </a:lnTo>
                <a:lnTo>
                  <a:pt x="1496568" y="527050"/>
                </a:lnTo>
                <a:lnTo>
                  <a:pt x="1488277" y="568080"/>
                </a:lnTo>
                <a:lnTo>
                  <a:pt x="1465675" y="601586"/>
                </a:lnTo>
                <a:lnTo>
                  <a:pt x="1432167" y="624176"/>
                </a:lnTo>
                <a:lnTo>
                  <a:pt x="1391158" y="632460"/>
                </a:lnTo>
                <a:lnTo>
                  <a:pt x="105410" y="632460"/>
                </a:lnTo>
                <a:lnTo>
                  <a:pt x="64400" y="624176"/>
                </a:lnTo>
                <a:lnTo>
                  <a:pt x="30892" y="601586"/>
                </a:lnTo>
                <a:lnTo>
                  <a:pt x="8290" y="568080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2276475" y="4196321"/>
            <a:ext cx="977265" cy="314349"/>
          </a:xfrm>
          <a:prstGeom prst="rect">
            <a:avLst/>
          </a:prstGeom>
        </p:spPr>
        <p:txBody>
          <a:bodyPr vert="horz" wrap="square" lIns="0" tIns="31909" rIns="0" bIns="0" rtlCol="0">
            <a:spAutoFit/>
          </a:bodyPr>
          <a:lstStyle/>
          <a:p>
            <a:pPr marL="249079" marR="3810" indent="-240030">
              <a:lnSpc>
                <a:spcPts val="1095"/>
              </a:lnSpc>
              <a:spcBef>
                <a:spcPts val="251"/>
              </a:spcBef>
            </a:pP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Investimento</a:t>
            </a:r>
            <a:r>
              <a:rPr sz="1050" spc="-5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no  Exterior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727406" y="3991459"/>
            <a:ext cx="429053" cy="270160"/>
          </a:xfrm>
          <a:custGeom>
            <a:avLst/>
            <a:gdLst/>
            <a:ahLst/>
            <a:cxnLst/>
            <a:rect l="l" t="t" r="r" b="b"/>
            <a:pathLst>
              <a:path w="397510" h="261620">
                <a:moveTo>
                  <a:pt x="397509" y="261239"/>
                </a:moveTo>
                <a:lnTo>
                  <a:pt x="349384" y="238670"/>
                </a:lnTo>
                <a:lnTo>
                  <a:pt x="302147" y="214419"/>
                </a:lnTo>
                <a:lnTo>
                  <a:pt x="255843" y="188515"/>
                </a:lnTo>
                <a:lnTo>
                  <a:pt x="210515" y="160986"/>
                </a:lnTo>
                <a:lnTo>
                  <a:pt x="166204" y="131861"/>
                </a:lnTo>
                <a:lnTo>
                  <a:pt x="122954" y="101171"/>
                </a:lnTo>
                <a:lnTo>
                  <a:pt x="80808" y="68945"/>
                </a:lnTo>
                <a:lnTo>
                  <a:pt x="39809" y="35211"/>
                </a:lnTo>
                <a:lnTo>
                  <a:pt x="0" y="0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1193435" y="3549257"/>
            <a:ext cx="908685" cy="474345"/>
          </a:xfrm>
          <a:custGeom>
            <a:avLst/>
            <a:gdLst/>
            <a:ahLst/>
            <a:cxnLst/>
            <a:rect l="l" t="t" r="r" b="b"/>
            <a:pathLst>
              <a:path w="1211580" h="632460">
                <a:moveTo>
                  <a:pt x="1106170" y="0"/>
                </a:moveTo>
                <a:lnTo>
                  <a:pt x="105410" y="0"/>
                </a:lnTo>
                <a:lnTo>
                  <a:pt x="64400" y="8290"/>
                </a:lnTo>
                <a:lnTo>
                  <a:pt x="30892" y="30892"/>
                </a:lnTo>
                <a:lnTo>
                  <a:pt x="8290" y="64400"/>
                </a:lnTo>
                <a:lnTo>
                  <a:pt x="0" y="105410"/>
                </a:lnTo>
                <a:lnTo>
                  <a:pt x="0" y="527050"/>
                </a:lnTo>
                <a:lnTo>
                  <a:pt x="8290" y="568059"/>
                </a:lnTo>
                <a:lnTo>
                  <a:pt x="30892" y="601567"/>
                </a:lnTo>
                <a:lnTo>
                  <a:pt x="64400" y="624169"/>
                </a:lnTo>
                <a:lnTo>
                  <a:pt x="105410" y="632460"/>
                </a:lnTo>
                <a:lnTo>
                  <a:pt x="1106170" y="632460"/>
                </a:lnTo>
                <a:lnTo>
                  <a:pt x="1147179" y="624169"/>
                </a:lnTo>
                <a:lnTo>
                  <a:pt x="1180687" y="601567"/>
                </a:lnTo>
                <a:lnTo>
                  <a:pt x="1203289" y="568059"/>
                </a:lnTo>
                <a:lnTo>
                  <a:pt x="1211580" y="527050"/>
                </a:lnTo>
                <a:lnTo>
                  <a:pt x="1211580" y="105410"/>
                </a:lnTo>
                <a:lnTo>
                  <a:pt x="1203289" y="64400"/>
                </a:lnTo>
                <a:lnTo>
                  <a:pt x="1180687" y="30892"/>
                </a:lnTo>
                <a:lnTo>
                  <a:pt x="1147179" y="8290"/>
                </a:lnTo>
                <a:lnTo>
                  <a:pt x="11061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1149287" y="4295965"/>
            <a:ext cx="908685" cy="474345"/>
          </a:xfrm>
          <a:custGeom>
            <a:avLst/>
            <a:gdLst/>
            <a:ahLst/>
            <a:cxnLst/>
            <a:rect l="l" t="t" r="r" b="b"/>
            <a:pathLst>
              <a:path w="1211580" h="632460">
                <a:moveTo>
                  <a:pt x="0" y="105410"/>
                </a:moveTo>
                <a:lnTo>
                  <a:pt x="8290" y="64400"/>
                </a:lnTo>
                <a:lnTo>
                  <a:pt x="30892" y="30892"/>
                </a:lnTo>
                <a:lnTo>
                  <a:pt x="64400" y="8290"/>
                </a:lnTo>
                <a:lnTo>
                  <a:pt x="105410" y="0"/>
                </a:lnTo>
                <a:lnTo>
                  <a:pt x="1106170" y="0"/>
                </a:lnTo>
                <a:lnTo>
                  <a:pt x="1147179" y="8290"/>
                </a:lnTo>
                <a:lnTo>
                  <a:pt x="1180687" y="30892"/>
                </a:lnTo>
                <a:lnTo>
                  <a:pt x="1203289" y="64400"/>
                </a:lnTo>
                <a:lnTo>
                  <a:pt x="1211580" y="105410"/>
                </a:lnTo>
                <a:lnTo>
                  <a:pt x="1211580" y="527050"/>
                </a:lnTo>
                <a:lnTo>
                  <a:pt x="1203289" y="568059"/>
                </a:lnTo>
                <a:lnTo>
                  <a:pt x="1180687" y="601567"/>
                </a:lnTo>
                <a:lnTo>
                  <a:pt x="1147179" y="624169"/>
                </a:lnTo>
                <a:lnTo>
                  <a:pt x="1106170" y="632460"/>
                </a:lnTo>
                <a:lnTo>
                  <a:pt x="105410" y="632460"/>
                </a:lnTo>
                <a:lnTo>
                  <a:pt x="64400" y="624169"/>
                </a:lnTo>
                <a:lnTo>
                  <a:pt x="30892" y="601567"/>
                </a:lnTo>
                <a:lnTo>
                  <a:pt x="8290" y="568059"/>
                </a:lnTo>
                <a:lnTo>
                  <a:pt x="0" y="527050"/>
                </a:lnTo>
                <a:lnTo>
                  <a:pt x="0" y="105410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 txBox="1"/>
          <p:nvPr/>
        </p:nvSpPr>
        <p:spPr>
          <a:xfrm>
            <a:off x="1367790" y="4430364"/>
            <a:ext cx="470059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spc="-4" dirty="0">
                <a:solidFill>
                  <a:srgbClr val="FFFFFF"/>
                </a:solidFill>
                <a:latin typeface="Trebuchet MS"/>
                <a:cs typeface="Trebuchet MS"/>
              </a:rPr>
              <a:t>Imóveis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14440" y="3071907"/>
            <a:ext cx="33338" cy="518636"/>
          </a:xfrm>
          <a:custGeom>
            <a:avLst/>
            <a:gdLst/>
            <a:ahLst/>
            <a:cxnLst/>
            <a:rect l="l" t="t" r="r" b="b"/>
            <a:pathLst>
              <a:path w="44450" h="691514">
                <a:moveTo>
                  <a:pt x="43894" y="691388"/>
                </a:moveTo>
                <a:lnTo>
                  <a:pt x="32641" y="642636"/>
                </a:lnTo>
                <a:lnTo>
                  <a:pt x="23048" y="593620"/>
                </a:lnTo>
                <a:lnTo>
                  <a:pt x="15116" y="544380"/>
                </a:lnTo>
                <a:lnTo>
                  <a:pt x="8845" y="494959"/>
                </a:lnTo>
                <a:lnTo>
                  <a:pt x="4235" y="445398"/>
                </a:lnTo>
                <a:lnTo>
                  <a:pt x="1286" y="395740"/>
                </a:lnTo>
                <a:lnTo>
                  <a:pt x="0" y="346027"/>
                </a:lnTo>
                <a:lnTo>
                  <a:pt x="375" y="296300"/>
                </a:lnTo>
                <a:lnTo>
                  <a:pt x="2412" y="246601"/>
                </a:lnTo>
                <a:lnTo>
                  <a:pt x="6112" y="196972"/>
                </a:lnTo>
                <a:lnTo>
                  <a:pt x="11475" y="147456"/>
                </a:lnTo>
                <a:lnTo>
                  <a:pt x="18501" y="98094"/>
                </a:lnTo>
                <a:lnTo>
                  <a:pt x="27191" y="48928"/>
                </a:lnTo>
                <a:lnTo>
                  <a:pt x="37544" y="0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993457" y="2692913"/>
            <a:ext cx="1218724" cy="473393"/>
          </a:xfrm>
          <a:custGeom>
            <a:avLst/>
            <a:gdLst/>
            <a:ahLst/>
            <a:cxnLst/>
            <a:rect l="l" t="t" r="r" b="b"/>
            <a:pathLst>
              <a:path w="1624964" h="631189">
                <a:moveTo>
                  <a:pt x="1519428" y="0"/>
                </a:moveTo>
                <a:lnTo>
                  <a:pt x="105156" y="0"/>
                </a:lnTo>
                <a:lnTo>
                  <a:pt x="64240" y="8268"/>
                </a:lnTo>
                <a:lnTo>
                  <a:pt x="30813" y="30813"/>
                </a:lnTo>
                <a:lnTo>
                  <a:pt x="8268" y="64240"/>
                </a:lnTo>
                <a:lnTo>
                  <a:pt x="0" y="105156"/>
                </a:lnTo>
                <a:lnTo>
                  <a:pt x="0" y="525780"/>
                </a:lnTo>
                <a:lnTo>
                  <a:pt x="8268" y="566695"/>
                </a:lnTo>
                <a:lnTo>
                  <a:pt x="30813" y="600122"/>
                </a:lnTo>
                <a:lnTo>
                  <a:pt x="64240" y="622667"/>
                </a:lnTo>
                <a:lnTo>
                  <a:pt x="105156" y="630936"/>
                </a:lnTo>
                <a:lnTo>
                  <a:pt x="1519428" y="630936"/>
                </a:lnTo>
                <a:lnTo>
                  <a:pt x="1560343" y="622667"/>
                </a:lnTo>
                <a:lnTo>
                  <a:pt x="1593770" y="600122"/>
                </a:lnTo>
                <a:lnTo>
                  <a:pt x="1616315" y="566695"/>
                </a:lnTo>
                <a:lnTo>
                  <a:pt x="1624584" y="525780"/>
                </a:lnTo>
                <a:lnTo>
                  <a:pt x="1624584" y="105156"/>
                </a:lnTo>
                <a:lnTo>
                  <a:pt x="1616315" y="64240"/>
                </a:lnTo>
                <a:lnTo>
                  <a:pt x="1593770" y="30813"/>
                </a:lnTo>
                <a:lnTo>
                  <a:pt x="1560343" y="8268"/>
                </a:lnTo>
                <a:lnTo>
                  <a:pt x="151942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723208" y="4842687"/>
            <a:ext cx="1218724" cy="473393"/>
          </a:xfrm>
          <a:custGeom>
            <a:avLst/>
            <a:gdLst/>
            <a:ahLst/>
            <a:cxnLst/>
            <a:rect l="l" t="t" r="r" b="b"/>
            <a:pathLst>
              <a:path w="1624964" h="631189">
                <a:moveTo>
                  <a:pt x="0" y="105156"/>
                </a:moveTo>
                <a:lnTo>
                  <a:pt x="8268" y="64240"/>
                </a:lnTo>
                <a:lnTo>
                  <a:pt x="30813" y="30813"/>
                </a:lnTo>
                <a:lnTo>
                  <a:pt x="64240" y="8268"/>
                </a:lnTo>
                <a:lnTo>
                  <a:pt x="105156" y="0"/>
                </a:lnTo>
                <a:lnTo>
                  <a:pt x="1519428" y="0"/>
                </a:lnTo>
                <a:lnTo>
                  <a:pt x="1560343" y="8268"/>
                </a:lnTo>
                <a:lnTo>
                  <a:pt x="1593770" y="30813"/>
                </a:lnTo>
                <a:lnTo>
                  <a:pt x="1616315" y="64240"/>
                </a:lnTo>
                <a:lnTo>
                  <a:pt x="1624584" y="105156"/>
                </a:lnTo>
                <a:lnTo>
                  <a:pt x="1624584" y="525780"/>
                </a:lnTo>
                <a:lnTo>
                  <a:pt x="1616315" y="566695"/>
                </a:lnTo>
                <a:lnTo>
                  <a:pt x="1593770" y="600122"/>
                </a:lnTo>
                <a:lnTo>
                  <a:pt x="1560343" y="622667"/>
                </a:lnTo>
                <a:lnTo>
                  <a:pt x="1519428" y="630936"/>
                </a:lnTo>
                <a:lnTo>
                  <a:pt x="105156" y="630936"/>
                </a:lnTo>
                <a:lnTo>
                  <a:pt x="64240" y="622667"/>
                </a:lnTo>
                <a:lnTo>
                  <a:pt x="30813" y="600122"/>
                </a:lnTo>
                <a:lnTo>
                  <a:pt x="8268" y="566695"/>
                </a:lnTo>
                <a:lnTo>
                  <a:pt x="0" y="525780"/>
                </a:lnTo>
                <a:lnTo>
                  <a:pt x="0" y="105156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 txBox="1"/>
          <p:nvPr/>
        </p:nvSpPr>
        <p:spPr>
          <a:xfrm>
            <a:off x="1149287" y="2748320"/>
            <a:ext cx="952833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>
              <a:spcBef>
                <a:spcPts val="79"/>
              </a:spcBef>
            </a:pPr>
            <a:r>
              <a:rPr lang="pt-BR" sz="1050" spc="-8" dirty="0">
                <a:solidFill>
                  <a:srgbClr val="FFFFFF"/>
                </a:solidFill>
                <a:latin typeface="Trebuchet MS"/>
                <a:cs typeface="Trebuchet MS"/>
              </a:rPr>
              <a:t>Operações c/</a:t>
            </a:r>
            <a:r>
              <a:rPr sz="1050" spc="-8" dirty="0" err="1">
                <a:solidFill>
                  <a:srgbClr val="FFFFFF"/>
                </a:solidFill>
                <a:latin typeface="Trebuchet MS"/>
                <a:cs typeface="Trebuchet MS"/>
              </a:rPr>
              <a:t>Participantes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11165" y="2347414"/>
            <a:ext cx="445294" cy="341948"/>
          </a:xfrm>
          <a:custGeom>
            <a:avLst/>
            <a:gdLst/>
            <a:ahLst/>
            <a:cxnLst/>
            <a:rect l="l" t="t" r="r" b="b"/>
            <a:pathLst>
              <a:path w="593725" h="455930">
                <a:moveTo>
                  <a:pt x="0" y="455930"/>
                </a:moveTo>
                <a:lnTo>
                  <a:pt x="31781" y="416505"/>
                </a:lnTo>
                <a:lnTo>
                  <a:pt x="64822" y="378257"/>
                </a:lnTo>
                <a:lnTo>
                  <a:pt x="99087" y="341213"/>
                </a:lnTo>
                <a:lnTo>
                  <a:pt x="134542" y="305398"/>
                </a:lnTo>
                <a:lnTo>
                  <a:pt x="171153" y="270839"/>
                </a:lnTo>
                <a:lnTo>
                  <a:pt x="208885" y="237561"/>
                </a:lnTo>
                <a:lnTo>
                  <a:pt x="247703" y="205590"/>
                </a:lnTo>
                <a:lnTo>
                  <a:pt x="287574" y="174952"/>
                </a:lnTo>
                <a:lnTo>
                  <a:pt x="328461" y="145674"/>
                </a:lnTo>
                <a:lnTo>
                  <a:pt x="370331" y="117780"/>
                </a:lnTo>
                <a:lnTo>
                  <a:pt x="413150" y="91298"/>
                </a:lnTo>
                <a:lnTo>
                  <a:pt x="456883" y="66253"/>
                </a:lnTo>
                <a:lnTo>
                  <a:pt x="501494" y="42671"/>
                </a:lnTo>
                <a:lnTo>
                  <a:pt x="546950" y="20578"/>
                </a:lnTo>
                <a:lnTo>
                  <a:pt x="593217" y="0"/>
                </a:lnTo>
              </a:path>
            </a:pathLst>
          </a:custGeom>
          <a:ln w="91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/>
          <p:nvPr/>
        </p:nvSpPr>
        <p:spPr>
          <a:xfrm>
            <a:off x="5719711" y="2234910"/>
            <a:ext cx="2832977" cy="2861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b="1" spc="-8" dirty="0">
                <a:latin typeface="Calibri"/>
                <a:cs typeface="Calibri"/>
              </a:rPr>
              <a:t>Limites </a:t>
            </a:r>
            <a:r>
              <a:rPr b="1" spc="-4" dirty="0">
                <a:latin typeface="Calibri"/>
                <a:cs typeface="Calibri"/>
              </a:rPr>
              <a:t>de</a:t>
            </a:r>
            <a:r>
              <a:rPr b="1" spc="-19" dirty="0">
                <a:latin typeface="Calibri"/>
                <a:cs typeface="Calibri"/>
              </a:rPr>
              <a:t> </a:t>
            </a:r>
            <a:r>
              <a:rPr b="1" spc="-11" dirty="0" err="1">
                <a:latin typeface="Calibri"/>
                <a:cs typeface="Calibri"/>
              </a:rPr>
              <a:t>Investimento</a:t>
            </a:r>
            <a:r>
              <a:rPr lang="pt-BR" b="1" spc="-11" dirty="0">
                <a:latin typeface="Calibri"/>
                <a:cs typeface="Calibri"/>
              </a:rPr>
              <a:t>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0" y="1496445"/>
            <a:ext cx="5313405" cy="424636"/>
          </a:xfrm>
          <a:prstGeom prst="rect">
            <a:avLst/>
          </a:prstGeom>
        </p:spPr>
        <p:txBody>
          <a:bodyPr vert="horz" wrap="square" lIns="0" tIns="146209" rIns="0" bIns="0" rtlCol="0">
            <a:spAutoFit/>
          </a:bodyPr>
          <a:lstStyle/>
          <a:p>
            <a:pPr marL="9525" algn="ctr">
              <a:spcBef>
                <a:spcPts val="1151"/>
              </a:spcBef>
            </a:pPr>
            <a:r>
              <a:rPr b="1" spc="-8" dirty="0" err="1">
                <a:latin typeface="Calibri"/>
                <a:cs typeface="Calibri"/>
              </a:rPr>
              <a:t>Segmentos</a:t>
            </a:r>
            <a:r>
              <a:rPr b="1" spc="-8" dirty="0">
                <a:latin typeface="Calibri"/>
                <a:cs typeface="Calibri"/>
              </a:rPr>
              <a:t> </a:t>
            </a:r>
            <a:r>
              <a:rPr b="1" spc="-4" dirty="0">
                <a:latin typeface="Calibri"/>
                <a:cs typeface="Calibri"/>
              </a:rPr>
              <a:t>de</a:t>
            </a:r>
            <a:r>
              <a:rPr b="1" spc="-19" dirty="0">
                <a:latin typeface="Calibri"/>
                <a:cs typeface="Calibri"/>
              </a:rPr>
              <a:t> </a:t>
            </a:r>
            <a:r>
              <a:rPr b="1" spc="-8" dirty="0">
                <a:latin typeface="Calibri"/>
                <a:cs typeface="Calibri"/>
              </a:rPr>
              <a:t>Aplicação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3" name="Título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>
                <a:solidFill>
                  <a:srgbClr val="78C58C"/>
                </a:solidFill>
                <a:latin typeface="Calibri"/>
              </a:rPr>
              <a:t>Limites de Aplicação dos Investimentos</a:t>
            </a:r>
          </a:p>
        </p:txBody>
      </p:sp>
      <p:sp>
        <p:nvSpPr>
          <p:cNvPr id="44" name="object 3"/>
          <p:cNvSpPr/>
          <p:nvPr/>
        </p:nvSpPr>
        <p:spPr>
          <a:xfrm>
            <a:off x="3395662" y="4764056"/>
            <a:ext cx="2798789" cy="1824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45" name="Conector reto 44"/>
          <p:cNvCxnSpPr/>
          <p:nvPr/>
        </p:nvCxnSpPr>
        <p:spPr>
          <a:xfrm>
            <a:off x="3072348" y="1077831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tângulo 45"/>
          <p:cNvSpPr/>
          <p:nvPr/>
        </p:nvSpPr>
        <p:spPr>
          <a:xfrm>
            <a:off x="3666172" y="1103077"/>
            <a:ext cx="341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78C58C"/>
                </a:solidFill>
              </a:rPr>
              <a:t>Resolução CMN nº 4.661, de 2018</a:t>
            </a:r>
            <a:endParaRPr lang="pt-BR" i="1" dirty="0"/>
          </a:p>
        </p:txBody>
      </p:sp>
      <p:sp>
        <p:nvSpPr>
          <p:cNvPr id="48" name="object 25"/>
          <p:cNvSpPr txBox="1"/>
          <p:nvPr/>
        </p:nvSpPr>
        <p:spPr>
          <a:xfrm>
            <a:off x="1231083" y="3600555"/>
            <a:ext cx="769620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pt-BR" sz="1050" spc="-4" dirty="0">
                <a:solidFill>
                  <a:srgbClr val="FFFFFF"/>
                </a:solidFill>
                <a:latin typeface="Trebuchet MS"/>
                <a:cs typeface="Trebuchet MS"/>
              </a:rPr>
              <a:t>Renda Variável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49" name="object 25"/>
          <p:cNvSpPr txBox="1"/>
          <p:nvPr/>
        </p:nvSpPr>
        <p:spPr>
          <a:xfrm>
            <a:off x="3321122" y="3516928"/>
            <a:ext cx="76962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pt-BR" sz="1050" spc="-4" dirty="0">
                <a:solidFill>
                  <a:srgbClr val="FFFFFF"/>
                </a:solidFill>
                <a:latin typeface="Trebuchet MS"/>
                <a:cs typeface="Trebuchet MS"/>
              </a:rPr>
              <a:t>Imobiliário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/>
          </p:nvPr>
        </p:nvGraphicFramePr>
        <p:xfrm>
          <a:off x="1038620" y="537260"/>
          <a:ext cx="6191250" cy="382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199457" y="857251"/>
            <a:ext cx="7944544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0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Alocação</a:t>
            </a:r>
          </a:p>
          <a:p>
            <a:pPr algn="r"/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Posição: </a:t>
            </a:r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31/12/2018 </a:t>
            </a:r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-515457" y="3078909"/>
          <a:ext cx="4038378" cy="281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3683758" y="1385888"/>
          <a:ext cx="7255114" cy="461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698618" y="112421"/>
            <a:ext cx="7944544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2700" b="1" dirty="0">
                <a:solidFill>
                  <a:srgbClr val="78C58C"/>
                </a:solidFill>
                <a:latin typeface="Calibri"/>
              </a:rPr>
              <a:t>PORTFÓLIO: 97% em TPF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3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áfico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4" y="1674745"/>
            <a:ext cx="8472015" cy="385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80519" y="0"/>
            <a:ext cx="7620001" cy="15934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78C58C"/>
                </a:solidFill>
                <a:latin typeface="Calibri"/>
              </a:rPr>
              <a:t>Investimentos – Comparação</a:t>
            </a:r>
          </a:p>
          <a:p>
            <a:r>
              <a:rPr lang="pt-BR" sz="3200" b="1" dirty="0">
                <a:solidFill>
                  <a:srgbClr val="78C58C"/>
                </a:solidFill>
                <a:latin typeface="Calibri"/>
              </a:rPr>
              <a:t>Funpresp vs. Outros</a:t>
            </a:r>
          </a:p>
          <a:p>
            <a:r>
              <a:rPr lang="pt-BR" sz="900" dirty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Posição: </a:t>
            </a:r>
            <a:r>
              <a:rPr lang="pt-BR" sz="900" dirty="0" smtClean="0">
                <a:solidFill>
                  <a:srgbClr val="496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31/12/2018</a:t>
            </a:r>
            <a:endParaRPr lang="pt-BR" sz="900" dirty="0">
              <a:solidFill>
                <a:srgbClr val="496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993449" y="548297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8109808" y="2594332"/>
            <a:ext cx="529367" cy="246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4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232828" y="-13683"/>
            <a:ext cx="8229600" cy="857250"/>
          </a:xfrm>
        </p:spPr>
        <p:txBody>
          <a:bodyPr>
            <a:normAutofit/>
          </a:bodyPr>
          <a:lstStyle/>
          <a:p>
            <a:pPr lvl="0" algn="ctr"/>
            <a:r>
              <a:rPr lang="pt-BR" sz="3200" b="1" dirty="0">
                <a:solidFill>
                  <a:srgbClr val="78C58C"/>
                </a:solidFill>
                <a:latin typeface="Calibri"/>
              </a:rPr>
              <a:t>Transparência nos Investimentos 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 flipH="1">
            <a:off x="5689307" y="4350442"/>
            <a:ext cx="3284591" cy="15973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tângulo 5"/>
          <p:cNvSpPr/>
          <p:nvPr/>
        </p:nvSpPr>
        <p:spPr>
          <a:xfrm>
            <a:off x="323711" y="2572312"/>
            <a:ext cx="2507264" cy="177741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Princípios: retorno, segurança, liquidez, solvência e transparência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Qualificação e certificação na seleção de Dirigentes e Gestores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Gestão de Ativos e Passivos (ALM)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u="sng" dirty="0">
                <a:solidFill>
                  <a:srgbClr val="4A6279"/>
                </a:solidFill>
                <a:latin typeface="Calibri"/>
                <a:cs typeface="Arial" pitchFamily="34"/>
              </a:rPr>
              <a:t>Política de Investimentos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Gestão de Riscos</a:t>
            </a:r>
          </a:p>
          <a:p>
            <a:pPr marL="214313" lvl="1" indent="-214313" defTabSz="685800">
              <a:buClr>
                <a:srgbClr val="6EA0B0"/>
              </a:buClr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A6279"/>
                </a:solidFill>
                <a:latin typeface="Calibri"/>
                <a:cs typeface="Arial" pitchFamily="34"/>
              </a:rPr>
              <a:t>PARTICIPANTE poderá escolher o </a:t>
            </a:r>
            <a:r>
              <a:rPr lang="pt-BR" sz="1500" b="1" u="sng" dirty="0">
                <a:solidFill>
                  <a:srgbClr val="FF0000"/>
                </a:solidFill>
                <a:latin typeface="Calibri"/>
                <a:cs typeface="Arial" pitchFamily="34"/>
              </a:rPr>
              <a:t>PERFIL DE INVESTIMENTOS</a:t>
            </a:r>
          </a:p>
        </p:txBody>
      </p:sp>
      <p:sp>
        <p:nvSpPr>
          <p:cNvPr id="5" name="Retângulo 6"/>
          <p:cNvSpPr/>
          <p:nvPr/>
        </p:nvSpPr>
        <p:spPr>
          <a:xfrm>
            <a:off x="3038718" y="2572312"/>
            <a:ext cx="2442888" cy="191590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Carteira própria e/ou terceirizada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Diretrizes e </a:t>
            </a:r>
            <a:r>
              <a:rPr lang="pt-BR" sz="1200" b="1" u="sng" dirty="0">
                <a:solidFill>
                  <a:srgbClr val="496179"/>
                </a:solidFill>
                <a:latin typeface="Calibri"/>
                <a:cs typeface="Arial" pitchFamily="34"/>
              </a:rPr>
              <a:t>Limites prudenciais estabelecidos pelo CMN4661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Limite por IF: até 20% dos recursos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Contratação por Licitação com prazo máximo de 5 anos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496179"/>
                </a:solidFill>
                <a:latin typeface="Calibri"/>
                <a:cs typeface="Arial" pitchFamily="34"/>
              </a:rPr>
              <a:t>Administradores externos: solidez, porte, experiência e custos</a:t>
            </a:r>
          </a:p>
        </p:txBody>
      </p:sp>
      <p:sp>
        <p:nvSpPr>
          <p:cNvPr id="6" name="Retângulo 7"/>
          <p:cNvSpPr/>
          <p:nvPr/>
        </p:nvSpPr>
        <p:spPr>
          <a:xfrm>
            <a:off x="5689349" y="2572312"/>
            <a:ext cx="3036324" cy="1685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Governança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Paritária; Plano é CD (não tem déficit)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Gestão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Fundação Privada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>
                <a:solidFill>
                  <a:srgbClr val="496179"/>
                </a:solidFill>
                <a:latin typeface="Calibri"/>
                <a:cs typeface="Arial" pitchFamily="34"/>
              </a:rPr>
              <a:t>REGIME DISCIPLINAR (Decreto nº 4.942/2003: INABILITAÇÃO, MULTA)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Prestação de Contas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Política de Investimentos; Auditoria Atuarial; Balancetes Contábeis (mensal); Auditoria Demonstr. Financeiras</a:t>
            </a:r>
          </a:p>
          <a:p>
            <a:pPr marL="214313" indent="-214313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496179"/>
                </a:solidFill>
                <a:latin typeface="Calibri"/>
                <a:cs typeface="Arial" pitchFamily="34"/>
              </a:rPr>
              <a:t>Transparência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: Relatório Anual; </a:t>
            </a:r>
            <a:r>
              <a:rPr lang="pt-BR" sz="1050" b="1" i="1" u="sng">
                <a:solidFill>
                  <a:srgbClr val="496179"/>
                </a:solidFill>
                <a:latin typeface="Calibri"/>
                <a:cs typeface="Arial" pitchFamily="34"/>
              </a:rPr>
              <a:t>extrato on-line</a:t>
            </a:r>
            <a:r>
              <a:rPr lang="pt-BR" sz="1050">
                <a:solidFill>
                  <a:srgbClr val="496179"/>
                </a:solidFill>
                <a:latin typeface="Calibri"/>
                <a:cs typeface="Arial" pitchFamily="34"/>
              </a:rPr>
              <a:t>; Informações mensais à PREVIC</a:t>
            </a:r>
          </a:p>
        </p:txBody>
      </p:sp>
      <p:sp>
        <p:nvSpPr>
          <p:cNvPr id="7" name="Retângulo 8"/>
          <p:cNvSpPr/>
          <p:nvPr/>
        </p:nvSpPr>
        <p:spPr>
          <a:xfrm>
            <a:off x="6006380" y="4511720"/>
            <a:ext cx="2445641" cy="120032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 dirty="0">
                <a:solidFill>
                  <a:srgbClr val="576A7C"/>
                </a:solidFill>
                <a:latin typeface="Calibri"/>
                <a:cs typeface="Arial" pitchFamily="34"/>
              </a:rPr>
              <a:t>Fiscalização</a:t>
            </a:r>
            <a:r>
              <a:rPr lang="pt-BR" sz="1050" b="1" dirty="0">
                <a:solidFill>
                  <a:srgbClr val="576A7C"/>
                </a:solidFill>
                <a:latin typeface="Calibri"/>
                <a:cs typeface="Arial" pitchFamily="34"/>
              </a:rPr>
              <a:t>: </a:t>
            </a:r>
            <a:r>
              <a:rPr lang="pt-BR" sz="1050" dirty="0">
                <a:solidFill>
                  <a:srgbClr val="FFFFFF"/>
                </a:solidFill>
                <a:latin typeface="Calibri"/>
                <a:cs typeface="Arial" pitchFamily="34"/>
              </a:rPr>
              <a:t>PREVIC (2014); Regulação: CNPC/MF; Patrocinador; MPU (crimes); CGU (Relatório de Gestão Anual); TCU (DN nº 154/2016); Gerência de </a:t>
            </a:r>
            <a:r>
              <a:rPr lang="pt-BR" sz="1050" i="1" dirty="0">
                <a:solidFill>
                  <a:srgbClr val="FFFFFF"/>
                </a:solidFill>
                <a:latin typeface="Calibri"/>
                <a:cs typeface="Arial" pitchFamily="34"/>
              </a:rPr>
              <a:t>Compliance</a:t>
            </a:r>
            <a:r>
              <a:rPr lang="pt-BR" sz="1050" dirty="0">
                <a:solidFill>
                  <a:srgbClr val="FFFFFF"/>
                </a:solidFill>
                <a:latin typeface="Calibri"/>
                <a:cs typeface="Arial" pitchFamily="34"/>
              </a:rPr>
              <a:t> (DE); Auditoria Interna (CD); Auditoria Independente; CF (relatório de controle interno).</a:t>
            </a:r>
          </a:p>
        </p:txBody>
      </p:sp>
      <p:pic>
        <p:nvPicPr>
          <p:cNvPr id="8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5" y="1917072"/>
            <a:ext cx="2561408" cy="5479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457" y="1917072"/>
            <a:ext cx="2561408" cy="5479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461" y="1917072"/>
            <a:ext cx="2561408" cy="5479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aixaDeTexto 13"/>
          <p:cNvSpPr txBox="1"/>
          <p:nvPr/>
        </p:nvSpPr>
        <p:spPr>
          <a:xfrm>
            <a:off x="548640" y="2091175"/>
            <a:ext cx="198012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Aplicação de Recursos</a:t>
            </a:r>
          </a:p>
        </p:txBody>
      </p:sp>
      <p:sp>
        <p:nvSpPr>
          <p:cNvPr id="12" name="CaixaDeTexto 14"/>
          <p:cNvSpPr txBox="1"/>
          <p:nvPr/>
        </p:nvSpPr>
        <p:spPr>
          <a:xfrm>
            <a:off x="3367504" y="2085613"/>
            <a:ext cx="198012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Gestão Financeira</a:t>
            </a:r>
          </a:p>
        </p:txBody>
      </p:sp>
      <p:sp>
        <p:nvSpPr>
          <p:cNvPr id="13" name="CaixaDeTexto 15"/>
          <p:cNvSpPr txBox="1"/>
          <p:nvPr/>
        </p:nvSpPr>
        <p:spPr>
          <a:xfrm>
            <a:off x="6058097" y="2076197"/>
            <a:ext cx="198012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FFFFFF"/>
                </a:solidFill>
                <a:latin typeface="Calibri"/>
              </a:rPr>
              <a:t>Segurança</a:t>
            </a:r>
          </a:p>
        </p:txBody>
      </p:sp>
      <p:pic>
        <p:nvPicPr>
          <p:cNvPr id="14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709" y="4595532"/>
            <a:ext cx="988752" cy="1696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708" y="4900603"/>
            <a:ext cx="746699" cy="2279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204" y="4577186"/>
            <a:ext cx="942611" cy="219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Imagem 19"/>
          <p:cNvPicPr>
            <a:picLocks noChangeAspect="1"/>
          </p:cNvPicPr>
          <p:nvPr/>
        </p:nvPicPr>
        <p:blipFill>
          <a:blip r:embed="rId8"/>
          <a:srcRect t="27187" b="30091"/>
          <a:stretch>
            <a:fillRect/>
          </a:stretch>
        </p:blipFill>
        <p:spPr>
          <a:xfrm>
            <a:off x="4260163" y="5086503"/>
            <a:ext cx="774761" cy="1733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407" y="5344861"/>
            <a:ext cx="653622" cy="3278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Espaço Reservado para Número de Slide 23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E44B1F-AA80-4530-AA5A-76D407407067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34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21" name="Picture 1032" descr="lupa1cópi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68577" y="320904"/>
            <a:ext cx="617866" cy="5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upo 21"/>
          <p:cNvGrpSpPr/>
          <p:nvPr/>
        </p:nvGrpSpPr>
        <p:grpSpPr>
          <a:xfrm>
            <a:off x="7331603" y="2054634"/>
            <a:ext cx="319199" cy="338960"/>
            <a:chOff x="9722375" y="690356"/>
            <a:chExt cx="5076825" cy="5715000"/>
          </a:xfrm>
          <a:solidFill>
            <a:schemeClr val="bg1"/>
          </a:solidFill>
        </p:grpSpPr>
        <p:pic>
          <p:nvPicPr>
            <p:cNvPr id="23" name="Picture 4" descr="http://www.clker.com/cliparts/6/2/f/3/1306521127720206975pad%20lock%20for%20web%20page-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375" y="690356"/>
              <a:ext cx="5076825" cy="5715000"/>
            </a:xfrm>
            <a:prstGeom prst="rect">
              <a:avLst/>
            </a:prstGeom>
            <a:grpFill/>
            <a:extLst/>
          </p:spPr>
        </p:pic>
        <p:pic>
          <p:nvPicPr>
            <p:cNvPr id="24" name="Picture 10" descr="Logo Funpresp-01.png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2" b="16473"/>
            <a:stretch/>
          </p:blipFill>
          <p:spPr>
            <a:xfrm>
              <a:off x="10844305" y="3534782"/>
              <a:ext cx="2609681" cy="2348258"/>
            </a:xfrm>
            <a:prstGeom prst="rect">
              <a:avLst/>
            </a:prstGeo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pic>
        <p:nvPicPr>
          <p:cNvPr id="25" name="Imagem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89171">
            <a:off x="1072989" y="4645023"/>
            <a:ext cx="722848" cy="1036594"/>
          </a:xfrm>
          <a:prstGeom prst="rect">
            <a:avLst/>
          </a:prstGeom>
        </p:spPr>
      </p:pic>
      <p:cxnSp>
        <p:nvCxnSpPr>
          <p:cNvPr id="26" name="Conector reto 25"/>
          <p:cNvCxnSpPr/>
          <p:nvPr/>
        </p:nvCxnSpPr>
        <p:spPr>
          <a:xfrm>
            <a:off x="2888661" y="80359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>
          <a:xfrm>
            <a:off x="7010400" y="6474887"/>
            <a:ext cx="2133600" cy="365125"/>
          </a:xfrm>
        </p:spPr>
        <p:txBody>
          <a:bodyPr/>
          <a:lstStyle/>
          <a:p>
            <a:fld id="{3645AFFF-3607-A14C-A4EC-6E68C785256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4. Plano de Benefícios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4"/>
          <p:cNvSpPr/>
          <p:nvPr/>
        </p:nvSpPr>
        <p:spPr>
          <a:xfrm>
            <a:off x="408948" y="2177737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Divisa 5"/>
          <p:cNvSpPr/>
          <p:nvPr/>
        </p:nvSpPr>
        <p:spPr>
          <a:xfrm>
            <a:off x="2524312" y="2168917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675566" y="2235625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até 2003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2743437" y="2246206"/>
            <a:ext cx="21244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entre 2003 e 2013</a:t>
            </a:r>
          </a:p>
        </p:txBody>
      </p:sp>
      <p:sp>
        <p:nvSpPr>
          <p:cNvPr id="10" name="CaixaDeTexto 19"/>
          <p:cNvSpPr txBox="1"/>
          <p:nvPr/>
        </p:nvSpPr>
        <p:spPr>
          <a:xfrm>
            <a:off x="5011703" y="2456383"/>
            <a:ext cx="24109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12" name="Divisa 21"/>
          <p:cNvSpPr/>
          <p:nvPr/>
        </p:nvSpPr>
        <p:spPr>
          <a:xfrm>
            <a:off x="4896892" y="2177737"/>
            <a:ext cx="3635794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aixaDeTexto 22"/>
          <p:cNvSpPr txBox="1"/>
          <p:nvPr/>
        </p:nvSpPr>
        <p:spPr>
          <a:xfrm>
            <a:off x="5344448" y="2228095"/>
            <a:ext cx="299633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E661755E-0FDF-4C26-B783-FE07B3A35948}"/>
              </a:ext>
            </a:extLst>
          </p:cNvPr>
          <p:cNvGrpSpPr/>
          <p:nvPr/>
        </p:nvGrpSpPr>
        <p:grpSpPr>
          <a:xfrm>
            <a:off x="857420" y="2630246"/>
            <a:ext cx="1249115" cy="1483566"/>
            <a:chOff x="2400526" y="2729755"/>
            <a:chExt cx="1665487" cy="1978088"/>
          </a:xfrm>
        </p:grpSpPr>
        <p:sp>
          <p:nvSpPr>
            <p:cNvPr id="17" name="Elipse 26"/>
            <p:cNvSpPr/>
            <p:nvPr/>
          </p:nvSpPr>
          <p:spPr>
            <a:xfrm>
              <a:off x="2400526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Ativo Alternativo</a:t>
              </a:r>
            </a:p>
          </p:txBody>
        </p:sp>
        <p:sp>
          <p:nvSpPr>
            <p:cNvPr id="19" name="Seta para cima 29"/>
            <p:cNvSpPr/>
            <p:nvPr/>
          </p:nvSpPr>
          <p:spPr>
            <a:xfrm>
              <a:off x="3026869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4A3BB838-6D19-45CD-954A-BF234F624641}"/>
              </a:ext>
            </a:extLst>
          </p:cNvPr>
          <p:cNvGrpSpPr/>
          <p:nvPr/>
        </p:nvGrpSpPr>
        <p:grpSpPr>
          <a:xfrm>
            <a:off x="3130972" y="2630246"/>
            <a:ext cx="1249115" cy="1483566"/>
            <a:chOff x="5431929" y="2729755"/>
            <a:chExt cx="1665487" cy="1978088"/>
          </a:xfrm>
        </p:grpSpPr>
        <p:sp>
          <p:nvSpPr>
            <p:cNvPr id="21" name="Elipse 26">
              <a:extLst>
                <a:ext uri="{FF2B5EF4-FFF2-40B4-BE49-F238E27FC236}">
                  <a16:creationId xmlns:a16="http://schemas.microsoft.com/office/drawing/2014/main" xmlns="" id="{F63C2A28-33C7-43B3-8983-35B5047FF304}"/>
                </a:ext>
              </a:extLst>
            </p:cNvPr>
            <p:cNvSpPr/>
            <p:nvPr/>
          </p:nvSpPr>
          <p:spPr>
            <a:xfrm>
              <a:off x="5431929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Ativo Alternativo</a:t>
              </a:r>
            </a:p>
          </p:txBody>
        </p:sp>
        <p:sp>
          <p:nvSpPr>
            <p:cNvPr id="22" name="Seta para cima 29">
              <a:extLst>
                <a:ext uri="{FF2B5EF4-FFF2-40B4-BE49-F238E27FC236}">
                  <a16:creationId xmlns:a16="http://schemas.microsoft.com/office/drawing/2014/main" xmlns="" id="{9FD264D4-44F2-4542-8D51-480D068F6CD2}"/>
                </a:ext>
              </a:extLst>
            </p:cNvPr>
            <p:cNvSpPr/>
            <p:nvPr/>
          </p:nvSpPr>
          <p:spPr>
            <a:xfrm>
              <a:off x="6058272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33" name="Chave Esquerda 32">
            <a:extLst>
              <a:ext uri="{FF2B5EF4-FFF2-40B4-BE49-F238E27FC236}">
                <a16:creationId xmlns:a16="http://schemas.microsoft.com/office/drawing/2014/main" xmlns="" id="{A40B6637-0556-402F-A2CE-9DDB448F5C3A}"/>
              </a:ext>
            </a:extLst>
          </p:cNvPr>
          <p:cNvSpPr/>
          <p:nvPr/>
        </p:nvSpPr>
        <p:spPr>
          <a:xfrm rot="16200000">
            <a:off x="5764786" y="3478332"/>
            <a:ext cx="273848" cy="1981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grpSp>
        <p:nvGrpSpPr>
          <p:cNvPr id="30" name="Agrupar 26">
            <a:extLst>
              <a:ext uri="{FF2B5EF4-FFF2-40B4-BE49-F238E27FC236}">
                <a16:creationId xmlns:a16="http://schemas.microsoft.com/office/drawing/2014/main" xmlns="" id="{4A3BB838-6D19-45CD-954A-BF234F624641}"/>
              </a:ext>
            </a:extLst>
          </p:cNvPr>
          <p:cNvGrpSpPr/>
          <p:nvPr/>
        </p:nvGrpSpPr>
        <p:grpSpPr>
          <a:xfrm>
            <a:off x="5344448" y="2625578"/>
            <a:ext cx="1249115" cy="1483566"/>
            <a:chOff x="5431929" y="2729755"/>
            <a:chExt cx="1665487" cy="1978088"/>
          </a:xfrm>
        </p:grpSpPr>
        <p:sp>
          <p:nvSpPr>
            <p:cNvPr id="37" name="Elipse 26">
              <a:extLst>
                <a:ext uri="{FF2B5EF4-FFF2-40B4-BE49-F238E27FC236}">
                  <a16:creationId xmlns:a16="http://schemas.microsoft.com/office/drawing/2014/main" xmlns="" id="{F63C2A28-33C7-43B3-8983-35B5047FF304}"/>
                </a:ext>
              </a:extLst>
            </p:cNvPr>
            <p:cNvSpPr/>
            <p:nvPr/>
          </p:nvSpPr>
          <p:spPr>
            <a:xfrm>
              <a:off x="5431929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Ativo Alternativo</a:t>
              </a:r>
            </a:p>
          </p:txBody>
        </p:sp>
        <p:sp>
          <p:nvSpPr>
            <p:cNvPr id="38" name="Seta para cima 29">
              <a:extLst>
                <a:ext uri="{FF2B5EF4-FFF2-40B4-BE49-F238E27FC236}">
                  <a16:creationId xmlns:a16="http://schemas.microsoft.com/office/drawing/2014/main" xmlns="" id="{9FD264D4-44F2-4542-8D51-480D068F6CD2}"/>
                </a:ext>
              </a:extLst>
            </p:cNvPr>
            <p:cNvSpPr/>
            <p:nvPr/>
          </p:nvSpPr>
          <p:spPr>
            <a:xfrm>
              <a:off x="6058272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39" name="Agrupar 26">
            <a:extLst>
              <a:ext uri="{FF2B5EF4-FFF2-40B4-BE49-F238E27FC236}">
                <a16:creationId xmlns:a16="http://schemas.microsoft.com/office/drawing/2014/main" xmlns="" id="{4A3BB838-6D19-45CD-954A-BF234F624641}"/>
              </a:ext>
            </a:extLst>
          </p:cNvPr>
          <p:cNvGrpSpPr/>
          <p:nvPr/>
        </p:nvGrpSpPr>
        <p:grpSpPr>
          <a:xfrm>
            <a:off x="7102432" y="2630246"/>
            <a:ext cx="1249115" cy="1483566"/>
            <a:chOff x="5431929" y="2729755"/>
            <a:chExt cx="1665487" cy="1978088"/>
          </a:xfrm>
        </p:grpSpPr>
        <p:sp>
          <p:nvSpPr>
            <p:cNvPr id="40" name="Elipse 26">
              <a:extLst>
                <a:ext uri="{FF2B5EF4-FFF2-40B4-BE49-F238E27FC236}">
                  <a16:creationId xmlns:a16="http://schemas.microsoft.com/office/drawing/2014/main" xmlns="" id="{F63C2A28-33C7-43B3-8983-35B5047FF304}"/>
                </a:ext>
              </a:extLst>
            </p:cNvPr>
            <p:cNvSpPr/>
            <p:nvPr/>
          </p:nvSpPr>
          <p:spPr>
            <a:xfrm>
              <a:off x="5431929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Ativo Normal</a:t>
              </a:r>
            </a:p>
          </p:txBody>
        </p:sp>
        <p:sp>
          <p:nvSpPr>
            <p:cNvPr id="41" name="Seta para cima 29">
              <a:extLst>
                <a:ext uri="{FF2B5EF4-FFF2-40B4-BE49-F238E27FC236}">
                  <a16:creationId xmlns:a16="http://schemas.microsoft.com/office/drawing/2014/main" xmlns="" id="{9FD264D4-44F2-4542-8D51-480D068F6CD2}"/>
                </a:ext>
              </a:extLst>
            </p:cNvPr>
            <p:cNvSpPr/>
            <p:nvPr/>
          </p:nvSpPr>
          <p:spPr>
            <a:xfrm>
              <a:off x="6058272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9" name="Retângulo 8"/>
          <p:cNvSpPr/>
          <p:nvPr/>
        </p:nvSpPr>
        <p:spPr>
          <a:xfrm>
            <a:off x="5187587" y="4598026"/>
            <a:ext cx="1284651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Salário </a:t>
            </a:r>
            <a:r>
              <a:rPr lang="pt-BR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&lt;</a:t>
            </a:r>
            <a:r>
              <a:rPr lang="pt-BR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Teto</a:t>
            </a:r>
          </a:p>
        </p:txBody>
      </p:sp>
      <p:sp>
        <p:nvSpPr>
          <p:cNvPr id="43" name="Chave Esquerda 32">
            <a:extLst>
              <a:ext uri="{FF2B5EF4-FFF2-40B4-BE49-F238E27FC236}">
                <a16:creationId xmlns:a16="http://schemas.microsoft.com/office/drawing/2014/main" xmlns="" id="{A40B6637-0556-402F-A2CE-9DDB448F5C3A}"/>
              </a:ext>
            </a:extLst>
          </p:cNvPr>
          <p:cNvSpPr/>
          <p:nvPr/>
        </p:nvSpPr>
        <p:spPr>
          <a:xfrm rot="16200000">
            <a:off x="7585360" y="3656659"/>
            <a:ext cx="268494" cy="16261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5" name="Retângulo 44"/>
          <p:cNvSpPr/>
          <p:nvPr/>
        </p:nvSpPr>
        <p:spPr>
          <a:xfrm>
            <a:off x="7037303" y="4598026"/>
            <a:ext cx="1284651" cy="3000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Salário </a:t>
            </a:r>
            <a:r>
              <a:rPr lang="pt-BR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&gt;</a:t>
            </a:r>
            <a:r>
              <a:rPr lang="pt-BR" sz="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Teto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1034860" y="4471360"/>
          <a:ext cx="2770814" cy="130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Título 1">
            <a:extLst>
              <a:ext uri="{FF2B5EF4-FFF2-40B4-BE49-F238E27FC236}">
                <a16:creationId xmlns:a16="http://schemas.microsoft.com/office/drawing/2014/main" xmlns="" id="{F0897F93-F9F1-46E9-AF6D-FF48F3B538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3526" y="501547"/>
            <a:ext cx="7738883" cy="333580"/>
          </a:xfrm>
        </p:spPr>
        <p:txBody>
          <a:bodyPr>
            <a:noAutofit/>
          </a:bodyPr>
          <a:lstStyle/>
          <a:p>
            <a:pPr lvl="0" algn="ctr"/>
            <a:r>
              <a:rPr lang="pt-BR" sz="2800" b="1" dirty="0">
                <a:solidFill>
                  <a:srgbClr val="78C58C"/>
                </a:solidFill>
                <a:latin typeface="Calibri"/>
              </a:rPr>
              <a:t>Quem pode ser Participante da FUNPRESP ?</a:t>
            </a:r>
            <a:br>
              <a:rPr lang="pt-BR" sz="2800" b="1" dirty="0">
                <a:solidFill>
                  <a:srgbClr val="78C58C"/>
                </a:solidFill>
                <a:latin typeface="Calibri"/>
              </a:rPr>
            </a:br>
            <a:r>
              <a:rPr lang="pt-BR" sz="2800" b="1" dirty="0">
                <a:solidFill>
                  <a:srgbClr val="78C58C"/>
                </a:solidFill>
                <a:latin typeface="Calibri"/>
              </a:rPr>
              <a:t/>
            </a:r>
            <a:br>
              <a:rPr lang="pt-BR" sz="2800" b="1" dirty="0">
                <a:solidFill>
                  <a:srgbClr val="78C58C"/>
                </a:solidFill>
                <a:latin typeface="Calibri"/>
              </a:rPr>
            </a:br>
            <a:r>
              <a:rPr lang="pt-BR" sz="1600" b="1" dirty="0">
                <a:solidFill>
                  <a:srgbClr val="78C58C"/>
                </a:solidFill>
                <a:latin typeface="Calibri"/>
              </a:rPr>
              <a:t>(servidor público federal, concursado, na ativa)</a:t>
            </a:r>
          </a:p>
        </p:txBody>
      </p:sp>
      <p:sp>
        <p:nvSpPr>
          <p:cNvPr id="32" name="Divisa 47">
            <a:extLst>
              <a:ext uri="{FF2B5EF4-FFF2-40B4-BE49-F238E27FC236}">
                <a16:creationId xmlns:a16="http://schemas.microsoft.com/office/drawing/2014/main" xmlns="" id="{636DAE41-ACD4-40E4-8BD3-803243ED36E5}"/>
              </a:ext>
            </a:extLst>
          </p:cNvPr>
          <p:cNvSpPr/>
          <p:nvPr/>
        </p:nvSpPr>
        <p:spPr>
          <a:xfrm>
            <a:off x="5562967" y="1422520"/>
            <a:ext cx="1868801" cy="6696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761472"/>
              <a:gd name="f7" fmla="val 881818"/>
              <a:gd name="f8" fmla="val 228144"/>
              <a:gd name="f9" fmla="val 440909"/>
              <a:gd name="f10" fmla="+- 0 0 -90"/>
              <a:gd name="f11" fmla="*/ f3 1 2761472"/>
              <a:gd name="f12" fmla="*/ f4 1 881818"/>
              <a:gd name="f13" fmla="+- f7 0 f5"/>
              <a:gd name="f14" fmla="+- f6 0 f5"/>
              <a:gd name="f15" fmla="*/ f10 f0 1"/>
              <a:gd name="f16" fmla="*/ f14 1 2761472"/>
              <a:gd name="f17" fmla="*/ f13 1 881818"/>
              <a:gd name="f18" fmla="*/ 0 f13 1"/>
              <a:gd name="f19" fmla="*/ 440909 f13 1"/>
              <a:gd name="f20" fmla="*/ 881818 f13 1"/>
              <a:gd name="f21" fmla="*/ 0 f14 1"/>
              <a:gd name="f22" fmla="*/ 2761472 f14 1"/>
              <a:gd name="f23" fmla="*/ 228144 f14 1"/>
              <a:gd name="f24" fmla="*/ f15 1 f2"/>
              <a:gd name="f25" fmla="*/ f18 1 881818"/>
              <a:gd name="f26" fmla="*/ f19 1 881818"/>
              <a:gd name="f27" fmla="*/ f20 1 881818"/>
              <a:gd name="f28" fmla="*/ f21 1 2761472"/>
              <a:gd name="f29" fmla="*/ f22 1 2761472"/>
              <a:gd name="f30" fmla="*/ f23 1 276147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8 1 f16"/>
              <a:gd name="f37" fmla="*/ f25 1 f17"/>
              <a:gd name="f38" fmla="*/ f29 1 f16"/>
              <a:gd name="f39" fmla="*/ f27 1 f17"/>
              <a:gd name="f40" fmla="*/ f30 1 f16"/>
              <a:gd name="f41" fmla="*/ f26 1 f17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2 1"/>
              <a:gd name="f50" fmla="*/ f40 f11 1"/>
              <a:gd name="f51" fmla="*/ f41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8" y="f49"/>
              </a:cxn>
              <a:cxn ang="f35">
                <a:pos x="f46" y="f49"/>
              </a:cxn>
              <a:cxn ang="f35">
                <a:pos x="f50" y="f51"/>
              </a:cxn>
              <a:cxn ang="f35">
                <a:pos x="f46" y="f47"/>
              </a:cxn>
            </a:cxnLst>
            <a:rect l="f42" t="f45" r="f43" b="f44"/>
            <a:pathLst>
              <a:path w="2761472" h="881818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lnTo>
                  <a:pt x="f5" y="f5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Aposentadoria limitada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ao teto do INSS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(R$ 5.645,80)</a:t>
            </a:r>
          </a:p>
        </p:txBody>
      </p:sp>
      <p:sp>
        <p:nvSpPr>
          <p:cNvPr id="34" name="Divisa 11">
            <a:extLst>
              <a:ext uri="{FF2B5EF4-FFF2-40B4-BE49-F238E27FC236}">
                <a16:creationId xmlns:a16="http://schemas.microsoft.com/office/drawing/2014/main" xmlns="" id="{5E48063B-08BE-4D5F-BBF5-DAB7D9D680B6}"/>
              </a:ext>
            </a:extLst>
          </p:cNvPr>
          <p:cNvSpPr/>
          <p:nvPr/>
        </p:nvSpPr>
        <p:spPr>
          <a:xfrm>
            <a:off x="2945462" y="1431594"/>
            <a:ext cx="1720421" cy="6328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5872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Aposentadoria pela média</a:t>
            </a:r>
          </a:p>
        </p:txBody>
      </p:sp>
      <p:sp>
        <p:nvSpPr>
          <p:cNvPr id="35" name="Pentágono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8F3BAC14-2082-4256-A303-69AF6C2EB99F}"/>
              </a:ext>
            </a:extLst>
          </p:cNvPr>
          <p:cNvSpPr/>
          <p:nvPr/>
        </p:nvSpPr>
        <p:spPr>
          <a:xfrm>
            <a:off x="812160" y="1382658"/>
            <a:ext cx="1608107" cy="71057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28654"/>
              <a:gd name="f8" fmla="+- 0 0 -360"/>
              <a:gd name="f9" fmla="+- 0 0 -180"/>
              <a:gd name="f10" fmla="abs f3"/>
              <a:gd name="f11" fmla="abs f4"/>
              <a:gd name="f12" fmla="abs f5"/>
              <a:gd name="f13" fmla="*/ f8 f0 1"/>
              <a:gd name="f14" fmla="*/ f9 f0 1"/>
              <a:gd name="f15" fmla="?: f10 f3 1"/>
              <a:gd name="f16" fmla="?: f11 f4 1"/>
              <a:gd name="f17" fmla="?: f12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+- f30 0 f6"/>
              <a:gd name="f33" fmla="+- f29 0 f6"/>
              <a:gd name="f34" fmla="*/ f30 f26 1"/>
              <a:gd name="f35" fmla="*/ f29 f26 1"/>
              <a:gd name="f36" fmla="*/ f32 1 2"/>
              <a:gd name="f37" fmla="min f33 f32"/>
              <a:gd name="f38" fmla="+- f6 f36 0"/>
              <a:gd name="f39" fmla="*/ f37 f7 1"/>
              <a:gd name="f40" fmla="*/ f39 1 100000"/>
              <a:gd name="f41" fmla="*/ f38 f26 1"/>
              <a:gd name="f42" fmla="+- f29 0 f40"/>
              <a:gd name="f43" fmla="+- f42 f29 0"/>
              <a:gd name="f44" fmla="*/ f42 1 2"/>
              <a:gd name="f45" fmla="*/ f42 f26 1"/>
              <a:gd name="f46" fmla="*/ f43 1 2"/>
              <a:gd name="f47" fmla="*/ f44 f26 1"/>
              <a:gd name="f48" fmla="*/ f4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7" y="f31"/>
              </a:cxn>
              <a:cxn ang="f25">
                <a:pos x="f47" y="f34"/>
              </a:cxn>
            </a:cxnLst>
            <a:rect l="f31" t="f31" r="f48" b="f34"/>
            <a:pathLst>
              <a:path>
                <a:moveTo>
                  <a:pt x="f31" y="f31"/>
                </a:moveTo>
                <a:lnTo>
                  <a:pt x="f45" y="f31"/>
                </a:lnTo>
                <a:lnTo>
                  <a:pt x="f35" y="f41"/>
                </a:lnTo>
                <a:lnTo>
                  <a:pt x="f45" y="f34"/>
                </a:lnTo>
                <a:lnTo>
                  <a:pt x="f31" y="f34"/>
                </a:lnTo>
                <a:close/>
              </a:path>
            </a:pathLst>
          </a:custGeom>
          <a:solidFill>
            <a:srgbClr val="FFFFFF"/>
          </a:solidFill>
          <a:ln w="15873" cap="flat">
            <a:solidFill>
              <a:srgbClr val="BFBFB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203864"/>
                </a:solidFill>
                <a:latin typeface="Arial" pitchFamily="34"/>
                <a:cs typeface="Arial" pitchFamily="34"/>
              </a:rPr>
              <a:t>Aposentadoria Integral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7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z="2800" b="1" dirty="0">
                <a:solidFill>
                  <a:srgbClr val="78C58C"/>
                </a:solidFill>
                <a:latin typeface="Calibri"/>
              </a:rPr>
              <a:t>Participantes da Funpresp - CLASSIFICAÇÃO</a:t>
            </a:r>
          </a:p>
        </p:txBody>
      </p:sp>
      <p:grpSp>
        <p:nvGrpSpPr>
          <p:cNvPr id="3" name="Diagrama 7"/>
          <p:cNvGrpSpPr/>
          <p:nvPr/>
        </p:nvGrpSpPr>
        <p:grpSpPr>
          <a:xfrm>
            <a:off x="1436566" y="2000204"/>
            <a:ext cx="6825692" cy="3030426"/>
            <a:chOff x="1915421" y="1523939"/>
            <a:chExt cx="8320216" cy="4040568"/>
          </a:xfrm>
        </p:grpSpPr>
        <p:sp>
          <p:nvSpPr>
            <p:cNvPr id="4" name="Forma livre 3"/>
            <p:cNvSpPr/>
            <p:nvPr/>
          </p:nvSpPr>
          <p:spPr>
            <a:xfrm>
              <a:off x="4910702" y="1756352"/>
              <a:ext cx="5324935" cy="14335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33504"/>
                <a:gd name="f7" fmla="val 5324938"/>
                <a:gd name="f8" fmla="val 887507"/>
                <a:gd name="f9" fmla="val 4437431"/>
                <a:gd name="f10" fmla="val 4927588"/>
                <a:gd name="f11" fmla="val 1404707"/>
                <a:gd name="f12" fmla="val 1369185"/>
                <a:gd name="f13" fmla="val 397350"/>
                <a:gd name="f14" fmla="+- 0 0 -90"/>
                <a:gd name="f15" fmla="*/ f3 1 1433504"/>
                <a:gd name="f16" fmla="*/ f4 1 5324938"/>
                <a:gd name="f17" fmla="+- f7 0 f5"/>
                <a:gd name="f18" fmla="+- f6 0 f5"/>
                <a:gd name="f19" fmla="*/ f14 f0 1"/>
                <a:gd name="f20" fmla="*/ f18 1 1433504"/>
                <a:gd name="f21" fmla="*/ f17 1 5324938"/>
                <a:gd name="f22" fmla="*/ 238922 f18 1"/>
                <a:gd name="f23" fmla="*/ 0 f17 1"/>
                <a:gd name="f24" fmla="*/ 1194582 f18 1"/>
                <a:gd name="f25" fmla="*/ 1433504 f18 1"/>
                <a:gd name="f26" fmla="*/ 238922 f17 1"/>
                <a:gd name="f27" fmla="*/ 5324938 f17 1"/>
                <a:gd name="f28" fmla="*/ 0 f18 1"/>
                <a:gd name="f29" fmla="*/ f19 1 f2"/>
                <a:gd name="f30" fmla="*/ f22 1 1433504"/>
                <a:gd name="f31" fmla="*/ f23 1 5324938"/>
                <a:gd name="f32" fmla="*/ f24 1 1433504"/>
                <a:gd name="f33" fmla="*/ f25 1 1433504"/>
                <a:gd name="f34" fmla="*/ f26 1 5324938"/>
                <a:gd name="f35" fmla="*/ f27 1 5324938"/>
                <a:gd name="f36" fmla="*/ f28 1 1433504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0"/>
                <a:gd name="f46" fmla="*/ f34 1 f21"/>
                <a:gd name="f47" fmla="*/ f35 1 f21"/>
                <a:gd name="f48" fmla="*/ f36 1 f20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5 1"/>
                <a:gd name="f57" fmla="*/ f46 f16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4"/>
                </a:cxn>
                <a:cxn ang="f41">
                  <a:pos x="f56" y="f57"/>
                </a:cxn>
                <a:cxn ang="f41">
                  <a:pos x="f56" y="f58"/>
                </a:cxn>
                <a:cxn ang="f41">
                  <a:pos x="f56" y="f58"/>
                </a:cxn>
                <a:cxn ang="f41">
                  <a:pos x="f59" y="f58"/>
                </a:cxn>
                <a:cxn ang="f41">
                  <a:pos x="f59" y="f58"/>
                </a:cxn>
                <a:cxn ang="f41">
                  <a:pos x="f59" y="f57"/>
                </a:cxn>
                <a:cxn ang="f41">
                  <a:pos x="f53" y="f54"/>
                </a:cxn>
              </a:cxnLst>
              <a:rect l="f49" t="f52" r="f50" b="f51"/>
              <a:pathLst>
                <a:path w="1433504" h="532493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7"/>
                    <a:pt x="f12" y="f7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12" y="f5"/>
                  </a:ln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576A7C">
                <a:alpha val="89804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85735" tIns="145355" rIns="238219" bIns="145355" anchor="ctr" anchorCtr="0" compatLnSpc="1">
              <a:noAutofit/>
            </a:bodyPr>
            <a:lstStyle/>
            <a:p>
              <a:pPr marL="171450" lvl="1" indent="-171450" algn="just" defTabSz="666748">
                <a:lnSpc>
                  <a:spcPct val="90000"/>
                </a:lnSpc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>
                  <a:solidFill>
                    <a:srgbClr val="FFFFFF"/>
                  </a:solidFill>
                  <a:latin typeface="Calibri"/>
                </a:rPr>
                <a:t>Esteja submetido ao teto do RGPS; </a:t>
              </a:r>
              <a:r>
                <a:rPr lang="pt-BR" sz="1500" b="1">
                  <a:solidFill>
                    <a:srgbClr val="FFFFFF"/>
                  </a:solidFill>
                  <a:latin typeface="Calibri"/>
                </a:rPr>
                <a:t> </a:t>
              </a:r>
              <a:endParaRPr lang="pt-BR" sz="1500" b="1" u="sng">
                <a:solidFill>
                  <a:srgbClr val="FFFFFF"/>
                </a:solidFill>
                <a:latin typeface="Calibri"/>
              </a:endParaRPr>
            </a:p>
            <a:p>
              <a:pPr marL="171450" lvl="1" indent="-171450" algn="just" defTabSz="666748">
                <a:lnSpc>
                  <a:spcPct val="90000"/>
                </a:lnSpc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>
                  <a:solidFill>
                    <a:srgbClr val="FFFFFF"/>
                  </a:solidFill>
                  <a:latin typeface="Calibri"/>
                </a:rPr>
                <a:t>Possua base de contribuição &gt; ao teto; e</a:t>
              </a:r>
            </a:p>
            <a:p>
              <a:pPr marL="171450" lvl="1" indent="-171450" algn="just" defTabSz="666748">
                <a:lnSpc>
                  <a:spcPct val="90000"/>
                </a:lnSpc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pt-BR" sz="1500" u="sng">
                  <a:solidFill>
                    <a:srgbClr val="FFFFFF"/>
                  </a:solidFill>
                  <a:latin typeface="Calibri"/>
                </a:rPr>
                <a:t>Contribuição Paritária </a:t>
              </a:r>
              <a:r>
                <a:rPr lang="pt-BR" sz="1500">
                  <a:solidFill>
                    <a:srgbClr val="FFFFFF"/>
                  </a:solidFill>
                  <a:latin typeface="Calibri"/>
                </a:rPr>
                <a:t>do Patrocinador.</a:t>
              </a: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1915421" y="1523939"/>
              <a:ext cx="2995272" cy="1994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95277"/>
                <a:gd name="f7" fmla="val 1994457"/>
                <a:gd name="f8" fmla="val 332416"/>
                <a:gd name="f9" fmla="val 148828"/>
                <a:gd name="f10" fmla="val 2662861"/>
                <a:gd name="f11" fmla="val 2846449"/>
                <a:gd name="f12" fmla="val 1662041"/>
                <a:gd name="f13" fmla="val 1845629"/>
                <a:gd name="f14" fmla="+- 0 0 -90"/>
                <a:gd name="f15" fmla="*/ f3 1 2995277"/>
                <a:gd name="f16" fmla="*/ f4 1 1994457"/>
                <a:gd name="f17" fmla="+- f7 0 f5"/>
                <a:gd name="f18" fmla="+- f6 0 f5"/>
                <a:gd name="f19" fmla="*/ f14 f0 1"/>
                <a:gd name="f20" fmla="*/ f18 1 2995277"/>
                <a:gd name="f21" fmla="*/ f17 1 1994457"/>
                <a:gd name="f22" fmla="*/ 0 f18 1"/>
                <a:gd name="f23" fmla="*/ 332416 f17 1"/>
                <a:gd name="f24" fmla="*/ 332416 f18 1"/>
                <a:gd name="f25" fmla="*/ 0 f17 1"/>
                <a:gd name="f26" fmla="*/ 2662861 f18 1"/>
                <a:gd name="f27" fmla="*/ 2995277 f18 1"/>
                <a:gd name="f28" fmla="*/ 1662041 f17 1"/>
                <a:gd name="f29" fmla="*/ 1994457 f17 1"/>
                <a:gd name="f30" fmla="*/ f19 1 f2"/>
                <a:gd name="f31" fmla="*/ f22 1 2995277"/>
                <a:gd name="f32" fmla="*/ f23 1 1994457"/>
                <a:gd name="f33" fmla="*/ f24 1 2995277"/>
                <a:gd name="f34" fmla="*/ f25 1 1994457"/>
                <a:gd name="f35" fmla="*/ f26 1 2995277"/>
                <a:gd name="f36" fmla="*/ f27 1 2995277"/>
                <a:gd name="f37" fmla="*/ f28 1 1994457"/>
                <a:gd name="f38" fmla="*/ f29 1 19944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995277" h="19944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73C594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153029" tIns="113027" rIns="153029" bIns="113027" anchor="ctr" anchorCtr="1" compatLnSpc="1">
              <a:noAutofit/>
            </a:bodyPr>
            <a:lstStyle/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Participante </a:t>
              </a:r>
            </a:p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Ativo Normal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910702" y="3769504"/>
              <a:ext cx="5324935" cy="15955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95566"/>
                <a:gd name="f7" fmla="val 5324938"/>
                <a:gd name="f8" fmla="val 887507"/>
                <a:gd name="f9" fmla="val 4437431"/>
                <a:gd name="f10" fmla="val 4927588"/>
                <a:gd name="f11" fmla="val 1559890"/>
                <a:gd name="f12" fmla="val 1515882"/>
                <a:gd name="f13" fmla="val 397350"/>
                <a:gd name="f14" fmla="+- 0 0 -90"/>
                <a:gd name="f15" fmla="*/ f3 1 1595566"/>
                <a:gd name="f16" fmla="*/ f4 1 5324938"/>
                <a:gd name="f17" fmla="+- f7 0 f5"/>
                <a:gd name="f18" fmla="+- f6 0 f5"/>
                <a:gd name="f19" fmla="*/ f14 f0 1"/>
                <a:gd name="f20" fmla="*/ f18 1 1595566"/>
                <a:gd name="f21" fmla="*/ f17 1 5324938"/>
                <a:gd name="f22" fmla="*/ 265933 f18 1"/>
                <a:gd name="f23" fmla="*/ 0 f17 1"/>
                <a:gd name="f24" fmla="*/ 1329633 f18 1"/>
                <a:gd name="f25" fmla="*/ 1595566 f18 1"/>
                <a:gd name="f26" fmla="*/ 265933 f17 1"/>
                <a:gd name="f27" fmla="*/ 5324938 f17 1"/>
                <a:gd name="f28" fmla="*/ 0 f18 1"/>
                <a:gd name="f29" fmla="*/ f19 1 f2"/>
                <a:gd name="f30" fmla="*/ f22 1 1595566"/>
                <a:gd name="f31" fmla="*/ f23 1 5324938"/>
                <a:gd name="f32" fmla="*/ f24 1 1595566"/>
                <a:gd name="f33" fmla="*/ f25 1 1595566"/>
                <a:gd name="f34" fmla="*/ f26 1 5324938"/>
                <a:gd name="f35" fmla="*/ f27 1 5324938"/>
                <a:gd name="f36" fmla="*/ f28 1 1595566"/>
                <a:gd name="f37" fmla="*/ f5 1 f20"/>
                <a:gd name="f38" fmla="*/ f6 1 f20"/>
                <a:gd name="f39" fmla="*/ f5 1 f21"/>
                <a:gd name="f40" fmla="*/ f7 1 f21"/>
                <a:gd name="f41" fmla="+- f29 0 f1"/>
                <a:gd name="f42" fmla="*/ f30 1 f20"/>
                <a:gd name="f43" fmla="*/ f31 1 f21"/>
                <a:gd name="f44" fmla="*/ f32 1 f20"/>
                <a:gd name="f45" fmla="*/ f33 1 f20"/>
                <a:gd name="f46" fmla="*/ f34 1 f21"/>
                <a:gd name="f47" fmla="*/ f35 1 f21"/>
                <a:gd name="f48" fmla="*/ f36 1 f20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5 1"/>
                <a:gd name="f57" fmla="*/ f46 f16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5" y="f54"/>
                </a:cxn>
                <a:cxn ang="f41">
                  <a:pos x="f56" y="f57"/>
                </a:cxn>
                <a:cxn ang="f41">
                  <a:pos x="f56" y="f58"/>
                </a:cxn>
                <a:cxn ang="f41">
                  <a:pos x="f56" y="f58"/>
                </a:cxn>
                <a:cxn ang="f41">
                  <a:pos x="f59" y="f58"/>
                </a:cxn>
                <a:cxn ang="f41">
                  <a:pos x="f59" y="f58"/>
                </a:cxn>
                <a:cxn ang="f41">
                  <a:pos x="f59" y="f57"/>
                </a:cxn>
                <a:cxn ang="f41">
                  <a:pos x="f53" y="f54"/>
                </a:cxn>
              </a:cxnLst>
              <a:rect l="f49" t="f52" r="f50" b="f51"/>
              <a:pathLst>
                <a:path w="1595566" h="5324938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7"/>
                    <a:pt x="f12" y="f7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12" y="f5"/>
                  </a:lnTo>
                  <a:cubicBezTo>
                    <a:pt x="f11" y="f5"/>
                    <a:pt x="f6" y="f13"/>
                    <a:pt x="f6" y="f8"/>
                  </a:cubicBezTo>
                  <a:close/>
                </a:path>
              </a:pathLst>
            </a:custGeom>
            <a:solidFill>
              <a:srgbClr val="576A7C">
                <a:alpha val="89804"/>
              </a:srgbClr>
            </a:solidFill>
            <a:ln w="12701" cap="flat">
              <a:solidFill>
                <a:srgbClr val="D2DEEF">
                  <a:alpha val="90000"/>
                </a:srgbClr>
              </a:solidFill>
              <a:prstDash val="solid"/>
              <a:miter/>
            </a:ln>
          </p:spPr>
          <p:txBody>
            <a:bodyPr vert="horz" wrap="square" lIns="185735" tIns="151287" rIns="244151" bIns="151287" anchor="ctr" anchorCtr="0" compatLnSpc="1">
              <a:noAutofit/>
            </a:bodyPr>
            <a:lstStyle/>
            <a:p>
              <a:pPr marL="171450" lvl="1" indent="-171450" algn="just" defTabSz="666748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dirty="0">
                  <a:solidFill>
                    <a:srgbClr val="FFFFFF"/>
                  </a:solidFill>
                  <a:latin typeface="Calibri"/>
                </a:rPr>
                <a:t>Possua base de contribuição = ou &lt; ao teto; </a:t>
              </a:r>
              <a:r>
                <a:rPr lang="pt-BR" sz="1500" b="1" u="sng" dirty="0">
                  <a:solidFill>
                    <a:srgbClr val="FFFFFF"/>
                  </a:solidFill>
                  <a:latin typeface="Calibri"/>
                </a:rPr>
                <a:t>ou</a:t>
              </a:r>
            </a:p>
            <a:p>
              <a:pPr marL="171450" lvl="1" indent="-171450" algn="just" defTabSz="666748">
                <a:lnSpc>
                  <a:spcPct val="90000"/>
                </a:lnSpc>
                <a:spcAft>
                  <a:spcPts val="3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500" dirty="0">
                  <a:solidFill>
                    <a:srgbClr val="FFFFFF"/>
                  </a:solidFill>
                  <a:latin typeface="Calibri"/>
                </a:rPr>
                <a:t>Não esteja submetido ao teto do RGPS.</a:t>
              </a:r>
              <a:endParaRPr lang="pt-BR" sz="1500" b="1" u="sng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1915421" y="3570055"/>
              <a:ext cx="2995272" cy="19944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95277"/>
                <a:gd name="f7" fmla="val 1994457"/>
                <a:gd name="f8" fmla="val 332416"/>
                <a:gd name="f9" fmla="val 148828"/>
                <a:gd name="f10" fmla="val 2662861"/>
                <a:gd name="f11" fmla="val 2846449"/>
                <a:gd name="f12" fmla="val 1662041"/>
                <a:gd name="f13" fmla="val 1845629"/>
                <a:gd name="f14" fmla="+- 0 0 -90"/>
                <a:gd name="f15" fmla="*/ f3 1 2995277"/>
                <a:gd name="f16" fmla="*/ f4 1 1994457"/>
                <a:gd name="f17" fmla="+- f7 0 f5"/>
                <a:gd name="f18" fmla="+- f6 0 f5"/>
                <a:gd name="f19" fmla="*/ f14 f0 1"/>
                <a:gd name="f20" fmla="*/ f18 1 2995277"/>
                <a:gd name="f21" fmla="*/ f17 1 1994457"/>
                <a:gd name="f22" fmla="*/ 0 f18 1"/>
                <a:gd name="f23" fmla="*/ 332416 f17 1"/>
                <a:gd name="f24" fmla="*/ 332416 f18 1"/>
                <a:gd name="f25" fmla="*/ 0 f17 1"/>
                <a:gd name="f26" fmla="*/ 2662861 f18 1"/>
                <a:gd name="f27" fmla="*/ 2995277 f18 1"/>
                <a:gd name="f28" fmla="*/ 1662041 f17 1"/>
                <a:gd name="f29" fmla="*/ 1994457 f17 1"/>
                <a:gd name="f30" fmla="*/ f19 1 f2"/>
                <a:gd name="f31" fmla="*/ f22 1 2995277"/>
                <a:gd name="f32" fmla="*/ f23 1 1994457"/>
                <a:gd name="f33" fmla="*/ f24 1 2995277"/>
                <a:gd name="f34" fmla="*/ f25 1 1994457"/>
                <a:gd name="f35" fmla="*/ f26 1 2995277"/>
                <a:gd name="f36" fmla="*/ f27 1 2995277"/>
                <a:gd name="f37" fmla="*/ f28 1 1994457"/>
                <a:gd name="f38" fmla="*/ f29 1 199445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995277" h="199445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73C594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153029" tIns="113027" rIns="153029" bIns="113027" anchor="ctr" anchorCtr="1" compatLnSpc="1">
              <a:noAutofit/>
            </a:bodyPr>
            <a:lstStyle/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Participante</a:t>
              </a:r>
            </a:p>
            <a:p>
              <a:pPr algn="ctr" defTabSz="933449">
                <a:lnSpc>
                  <a:spcPct val="90000"/>
                </a:lnSpc>
                <a:spcAft>
                  <a:spcPts val="9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2100" b="1" dirty="0">
                  <a:solidFill>
                    <a:srgbClr val="FFFFFF"/>
                  </a:solidFill>
                  <a:latin typeface="Calibri"/>
                </a:rPr>
                <a:t> Ativo Alternativo</a:t>
              </a:r>
            </a:p>
            <a:p>
              <a:pPr algn="ctr" defTabSz="933449">
                <a:lnSpc>
                  <a:spcPct val="90000"/>
                </a:lnSpc>
                <a:spcAft>
                  <a:spcPts val="525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200" b="1" dirty="0">
                  <a:solidFill>
                    <a:srgbClr val="FFFFFF"/>
                  </a:solidFill>
                  <a:latin typeface="Calibri"/>
                </a:rPr>
                <a:t>(mantém RPPS; igual PGBL)</a:t>
              </a:r>
            </a:p>
          </p:txBody>
        </p:sp>
      </p:grpSp>
      <p:sp>
        <p:nvSpPr>
          <p:cNvPr id="8" name="CaixaDeTexto 8"/>
          <p:cNvSpPr txBox="1"/>
          <p:nvPr/>
        </p:nvSpPr>
        <p:spPr>
          <a:xfrm>
            <a:off x="2718683" y="1615018"/>
            <a:ext cx="5994797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000000"/>
                </a:solidFill>
                <a:latin typeface="Calibri Light"/>
              </a:rPr>
              <a:t>Os participantes do plano são classificados em:</a:t>
            </a:r>
            <a:endParaRPr lang="pt-BR" sz="1350" b="1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9" name="CaixaDeTexto 5"/>
          <p:cNvSpPr txBox="1"/>
          <p:nvPr/>
        </p:nvSpPr>
        <p:spPr>
          <a:xfrm>
            <a:off x="2109576" y="5324455"/>
            <a:ext cx="5503496" cy="196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b="1" u="sng">
                <a:solidFill>
                  <a:srgbClr val="000000"/>
                </a:solidFill>
                <a:latin typeface="Calibri"/>
              </a:rPr>
              <a:t>Base de contribuição</a:t>
            </a:r>
            <a:r>
              <a:rPr lang="pt-BR" sz="825" b="1">
                <a:solidFill>
                  <a:srgbClr val="000000"/>
                </a:solidFill>
                <a:latin typeface="Calibri"/>
              </a:rPr>
              <a:t> </a:t>
            </a:r>
            <a:r>
              <a:rPr lang="pt-BR" sz="825">
                <a:solidFill>
                  <a:srgbClr val="000000"/>
                </a:solidFill>
                <a:latin typeface="Calibri"/>
              </a:rPr>
              <a:t>= Vencimento do servidor no cargo efetivo + vantagens pecuniárias permanentes + DAS.</a:t>
            </a:r>
          </a:p>
        </p:txBody>
      </p:sp>
      <p:sp>
        <p:nvSpPr>
          <p:cNvPr id="10" name="Espaço Reservado para Número de Slide 11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56F54A-7DA5-40A3-9B09-863C4D0F4600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37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723905" y="95964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6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1935328" y="1556266"/>
            <a:ext cx="5371679" cy="2539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>
                <a:solidFill>
                  <a:srgbClr val="78C58C"/>
                </a:solidFill>
                <a:latin typeface="Arial" pitchFamily="34"/>
                <a:cs typeface="Arial" pitchFamily="34"/>
              </a:rPr>
              <a:t>Contribuição Básica: 8,5%, 8,0% ou 7,5% do Salário Participação (SP)</a:t>
            </a:r>
          </a:p>
        </p:txBody>
      </p:sp>
      <p:sp>
        <p:nvSpPr>
          <p:cNvPr id="6" name="Forma livre 7"/>
          <p:cNvSpPr/>
          <p:nvPr/>
        </p:nvSpPr>
        <p:spPr>
          <a:xfrm>
            <a:off x="3461819" y="2009267"/>
            <a:ext cx="2526773" cy="816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vert="horz" wrap="square" lIns="57147" tIns="57147" rIns="57147" bIns="57147" anchor="ctr" anchorCtr="0" compatLnSpc="1">
            <a:noAutofit/>
          </a:bodyPr>
          <a:lstStyle/>
          <a:p>
            <a:pPr algn="ctr" defTabSz="666734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Contribuição Básica</a:t>
            </a:r>
          </a:p>
          <a:p>
            <a:pPr algn="ctr" defTabSz="666734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Participante + Patrocinador</a:t>
            </a:r>
          </a:p>
        </p:txBody>
      </p:sp>
      <p:sp>
        <p:nvSpPr>
          <p:cNvPr id="7" name="Elipse 8"/>
          <p:cNvSpPr/>
          <p:nvPr/>
        </p:nvSpPr>
        <p:spPr>
          <a:xfrm>
            <a:off x="2044452" y="3232411"/>
            <a:ext cx="816733" cy="781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RAP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75,06%</a:t>
            </a:r>
          </a:p>
        </p:txBody>
      </p:sp>
      <p:sp>
        <p:nvSpPr>
          <p:cNvPr id="8" name="Forma livre 9"/>
          <p:cNvSpPr/>
          <p:nvPr/>
        </p:nvSpPr>
        <p:spPr>
          <a:xfrm>
            <a:off x="1885572" y="3804870"/>
            <a:ext cx="1176503" cy="816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1437"/>
              <a:gd name="f7" fmla="val 1088981"/>
              <a:gd name="f8" fmla="+- 0 0 -90"/>
              <a:gd name="f9" fmla="*/ f3 1 1971437"/>
              <a:gd name="f10" fmla="*/ f4 1 1088981"/>
              <a:gd name="f11" fmla="+- f7 0 f5"/>
              <a:gd name="f12" fmla="+- f6 0 f5"/>
              <a:gd name="f13" fmla="*/ f8 f0 1"/>
              <a:gd name="f14" fmla="*/ f12 1 1971437"/>
              <a:gd name="f15" fmla="*/ f11 1 1088981"/>
              <a:gd name="f16" fmla="*/ 0 f12 1"/>
              <a:gd name="f17" fmla="*/ 0 f11 1"/>
              <a:gd name="f18" fmla="*/ 1971437 f12 1"/>
              <a:gd name="f19" fmla="*/ 1088981 f11 1"/>
              <a:gd name="f20" fmla="*/ f13 1 f2"/>
              <a:gd name="f21" fmla="*/ f16 1 1971437"/>
              <a:gd name="f22" fmla="*/ f17 1 1088981"/>
              <a:gd name="f23" fmla="*/ f18 1 1971437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971437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78C58C"/>
                </a:solidFill>
                <a:latin typeface="Calibri"/>
              </a:rPr>
              <a:t>Reserva Acumulada pelo  Participante</a:t>
            </a:r>
          </a:p>
        </p:txBody>
      </p:sp>
      <p:sp>
        <p:nvSpPr>
          <p:cNvPr id="9" name="Elipse 10"/>
          <p:cNvSpPr/>
          <p:nvPr/>
        </p:nvSpPr>
        <p:spPr>
          <a:xfrm>
            <a:off x="4317906" y="3200539"/>
            <a:ext cx="816733" cy="781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FCBE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17,94%</a:t>
            </a:r>
          </a:p>
        </p:txBody>
      </p:sp>
      <p:sp>
        <p:nvSpPr>
          <p:cNvPr id="10" name="Forma livre 11"/>
          <p:cNvSpPr/>
          <p:nvPr/>
        </p:nvSpPr>
        <p:spPr>
          <a:xfrm>
            <a:off x="4022833" y="3870027"/>
            <a:ext cx="1603874" cy="78802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Fundo de Cobertura de Benefícios Extraordinários</a:t>
            </a:r>
          </a:p>
        </p:txBody>
      </p:sp>
      <p:sp>
        <p:nvSpPr>
          <p:cNvPr id="11" name="Elipse 12"/>
          <p:cNvSpPr/>
          <p:nvPr/>
        </p:nvSpPr>
        <p:spPr>
          <a:xfrm>
            <a:off x="6109030" y="3230059"/>
            <a:ext cx="816733" cy="78129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FFFFFF"/>
                </a:solidFill>
                <a:latin typeface="Calibri"/>
              </a:rPr>
              <a:t>PGA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FFFFFF"/>
                </a:solidFill>
                <a:latin typeface="Calibri"/>
              </a:rPr>
              <a:t>...4,5%</a:t>
            </a:r>
          </a:p>
        </p:txBody>
      </p:sp>
      <p:sp>
        <p:nvSpPr>
          <p:cNvPr id="13" name="CaixaDeTexto 17"/>
          <p:cNvSpPr txBox="1"/>
          <p:nvPr/>
        </p:nvSpPr>
        <p:spPr>
          <a:xfrm>
            <a:off x="1422417" y="2540288"/>
            <a:ext cx="2102813" cy="392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78C58C"/>
                </a:solidFill>
                <a:latin typeface="Calibri"/>
              </a:rPr>
              <a:t>8,5%     +   8,5%    =   17,0%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>
                <a:solidFill>
                  <a:srgbClr val="78C58C"/>
                </a:solidFill>
                <a:latin typeface="Calibri"/>
              </a:rPr>
              <a:t>(participante)     (patrocinador)           ( 100% )</a:t>
            </a:r>
          </a:p>
        </p:txBody>
      </p:sp>
      <p:sp>
        <p:nvSpPr>
          <p:cNvPr id="14" name="Elipse 18"/>
          <p:cNvSpPr/>
          <p:nvPr/>
        </p:nvSpPr>
        <p:spPr>
          <a:xfrm>
            <a:off x="7228016" y="3196970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PAR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 i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(</a:t>
            </a:r>
            <a:r>
              <a:rPr lang="pt-BR" sz="675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opcional</a:t>
            </a:r>
            <a:r>
              <a:rPr lang="pt-BR" sz="675" i="1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  <a:latin typeface="Calibri"/>
              </a:rPr>
              <a:t>Seguradora</a:t>
            </a:r>
          </a:p>
        </p:txBody>
      </p:sp>
      <p:sp>
        <p:nvSpPr>
          <p:cNvPr id="15" name="CaixaDeTexto 20"/>
          <p:cNvSpPr txBox="1"/>
          <p:nvPr/>
        </p:nvSpPr>
        <p:spPr>
          <a:xfrm>
            <a:off x="7191648" y="2701870"/>
            <a:ext cx="831244" cy="230832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Seguradora</a:t>
            </a:r>
          </a:p>
        </p:txBody>
      </p:sp>
      <p:cxnSp>
        <p:nvCxnSpPr>
          <p:cNvPr id="16" name="Conector de seta reta 21"/>
          <p:cNvCxnSpPr/>
          <p:nvPr/>
        </p:nvCxnSpPr>
        <p:spPr>
          <a:xfrm>
            <a:off x="7476612" y="2922691"/>
            <a:ext cx="159778" cy="449871"/>
          </a:xfrm>
          <a:prstGeom prst="straightConnector1">
            <a:avLst/>
          </a:prstGeom>
          <a:noFill/>
          <a:ln w="63495" cap="flat">
            <a:solidFill>
              <a:srgbClr val="FF0000"/>
            </a:solidFill>
            <a:prstDash val="solid"/>
            <a:miter/>
            <a:tailEnd type="arrow"/>
          </a:ln>
        </p:spPr>
      </p:cxnSp>
      <p:cxnSp>
        <p:nvCxnSpPr>
          <p:cNvPr id="18" name="Conector angulado 18"/>
          <p:cNvCxnSpPr>
            <a:stCxn id="7" idx="0"/>
          </p:cNvCxnSpPr>
          <p:nvPr/>
        </p:nvCxnSpPr>
        <p:spPr>
          <a:xfrm rot="5400000" flipH="1" flipV="1">
            <a:off x="3389317" y="1896523"/>
            <a:ext cx="399390" cy="2272388"/>
          </a:xfrm>
          <a:prstGeom prst="bentConnector3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19" name="Conector angulado 20"/>
          <p:cNvCxnSpPr>
            <a:stCxn id="11" idx="0"/>
          </p:cNvCxnSpPr>
          <p:nvPr/>
        </p:nvCxnSpPr>
        <p:spPr>
          <a:xfrm rot="16200000" flipV="1">
            <a:off x="5422783" y="2135445"/>
            <a:ext cx="397037" cy="1792191"/>
          </a:xfrm>
          <a:prstGeom prst="bentConnector3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cxnSp>
        <p:nvCxnSpPr>
          <p:cNvPr id="20" name="Conector reto 22"/>
          <p:cNvCxnSpPr>
            <a:stCxn id="9" idx="0"/>
          </p:cNvCxnSpPr>
          <p:nvPr/>
        </p:nvCxnSpPr>
        <p:spPr>
          <a:xfrm flipV="1">
            <a:off x="4726272" y="3017396"/>
            <a:ext cx="0" cy="183143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prstDash val="solid"/>
            <a:miter/>
          </a:ln>
        </p:spPr>
      </p:cxnSp>
      <p:pic>
        <p:nvPicPr>
          <p:cNvPr id="25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4" t="-14437" r="-10244" b="-10854"/>
          <a:stretch/>
        </p:blipFill>
        <p:spPr bwMode="auto">
          <a:xfrm>
            <a:off x="4285797" y="4562438"/>
            <a:ext cx="985796" cy="968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6" name="Forma livre 25"/>
          <p:cNvSpPr/>
          <p:nvPr/>
        </p:nvSpPr>
        <p:spPr>
          <a:xfrm>
            <a:off x="6045611" y="4214545"/>
            <a:ext cx="1510889" cy="507404"/>
          </a:xfrm>
          <a:custGeom>
            <a:avLst/>
            <a:gdLst>
              <a:gd name="connsiteX0" fmla="*/ 0 w 1633472"/>
              <a:gd name="connsiteY0" fmla="*/ 0 h 1088981"/>
              <a:gd name="connsiteX1" fmla="*/ 1633472 w 1633472"/>
              <a:gd name="connsiteY1" fmla="*/ 0 h 1088981"/>
              <a:gd name="connsiteX2" fmla="*/ 1633472 w 1633472"/>
              <a:gd name="connsiteY2" fmla="*/ 1088981 h 1088981"/>
              <a:gd name="connsiteX3" fmla="*/ 0 w 1633472"/>
              <a:gd name="connsiteY3" fmla="*/ 1088981 h 1088981"/>
              <a:gd name="connsiteX4" fmla="*/ 0 w 1633472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72" h="1088981">
                <a:moveTo>
                  <a:pt x="0" y="0"/>
                </a:moveTo>
                <a:lnTo>
                  <a:pt x="1633472" y="0"/>
                </a:lnTo>
                <a:lnTo>
                  <a:pt x="1633472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435" tIns="51435" rIns="51435" bIns="51435" numCol="1" spcCol="1270" anchor="ctr" anchorCtr="0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Despesas Administrativas</a:t>
            </a:r>
          </a:p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(taxa de carregamento)</a:t>
            </a:r>
          </a:p>
          <a:p>
            <a:pPr algn="ctr" defTabSz="600061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Calibri"/>
              </a:rPr>
              <a:t>7,0% -&gt; 4,5% (12 anos)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130629" y="4918571"/>
            <a:ext cx="3555547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Salário de Participação = Remuneração - Teto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22A6A4BE-ECE0-4920-B42A-BA675630BE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4452" y="463408"/>
            <a:ext cx="7054274" cy="333580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78C58C"/>
                </a:solidFill>
                <a:latin typeface="Calibri"/>
              </a:rPr>
              <a:t>Participante Ativo Normal - CONTRIBUIÇÃO</a:t>
            </a:r>
            <a:endParaRPr lang="pt-BR" sz="2800" b="1" dirty="0">
              <a:solidFill>
                <a:srgbClr val="78C58C"/>
              </a:solidFill>
              <a:latin typeface="Calibri"/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xmlns="" id="{B4E928B0-D17A-4B72-9060-DE89512F16CE}"/>
              </a:ext>
            </a:extLst>
          </p:cNvPr>
          <p:cNvCxnSpPr/>
          <p:nvPr/>
        </p:nvCxnSpPr>
        <p:spPr>
          <a:xfrm>
            <a:off x="2786905" y="90860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6977949" y="6492875"/>
            <a:ext cx="2133600" cy="365125"/>
          </a:xfrm>
        </p:spPr>
        <p:txBody>
          <a:bodyPr/>
          <a:lstStyle/>
          <a:p>
            <a:fld id="{3645AFFF-3607-A14C-A4EC-6E68C7852567}" type="slidenum">
              <a:rPr lang="en-US" smtClean="0"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33"/>
          <p:cNvSpPr/>
          <p:nvPr/>
        </p:nvSpPr>
        <p:spPr>
          <a:xfrm rot="924101">
            <a:off x="1055289" y="1969624"/>
            <a:ext cx="943667" cy="8897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73C594"/>
          </a:solidFill>
          <a:ln w="3172" cap="flat">
            <a:solidFill>
              <a:srgbClr val="73C594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Contribuição Mínima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R$ 101,42</a:t>
            </a:r>
          </a:p>
        </p:txBody>
      </p:sp>
      <p:sp>
        <p:nvSpPr>
          <p:cNvPr id="16" name="Retângulo 33"/>
          <p:cNvSpPr/>
          <p:nvPr/>
        </p:nvSpPr>
        <p:spPr>
          <a:xfrm rot="21081295">
            <a:off x="333777" y="2673784"/>
            <a:ext cx="943667" cy="87716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abs f3"/>
              <a:gd name="f10" fmla="abs f4"/>
              <a:gd name="f11" fmla="abs f5"/>
              <a:gd name="f12" fmla="*/ f7 1 180"/>
              <a:gd name="f13" fmla="+- 0 0 f1"/>
              <a:gd name="f14" fmla="+- f6 f6 0"/>
              <a:gd name="f15" fmla="abs f6"/>
              <a:gd name="f16" fmla="?: f9 f3 1"/>
              <a:gd name="f17" fmla="?: f10 f4 1"/>
              <a:gd name="f18" fmla="?: f11 f5 1"/>
              <a:gd name="f19" fmla="*/ f8 f12 1"/>
              <a:gd name="f20" fmla="+- f6 0 f14"/>
              <a:gd name="f21" fmla="?: f6 f13 f1"/>
              <a:gd name="f22" fmla="?: f6 f1 f13"/>
              <a:gd name="f23" fmla="*/ f16 1 21600"/>
              <a:gd name="f24" fmla="*/ f17 1 21600"/>
              <a:gd name="f25" fmla="*/ 21600 f16 1"/>
              <a:gd name="f26" fmla="*/ 21600 f17 1"/>
              <a:gd name="f27" fmla="+- 0 0 f19"/>
              <a:gd name="f28" fmla="abs f20"/>
              <a:gd name="f29" fmla="?: f20 f13 f1"/>
              <a:gd name="f30" fmla="?: f20 f1 f13"/>
              <a:gd name="f31" fmla="?: f20 f2 f1"/>
              <a:gd name="f32" fmla="?: f20 f1 f2"/>
              <a:gd name="f33" fmla="?: f20 0 f0"/>
              <a:gd name="f34" fmla="?: f20 f0 0"/>
              <a:gd name="f35" fmla="min f24 f23"/>
              <a:gd name="f36" fmla="*/ f25 1 f18"/>
              <a:gd name="f37" fmla="*/ f26 1 f18"/>
              <a:gd name="f38" fmla="*/ f27 f0 1"/>
              <a:gd name="f39" fmla="?: f20 f32 f31"/>
              <a:gd name="f40" fmla="?: f20 f31 f32"/>
              <a:gd name="f41" fmla="?: f6 f30 f29"/>
              <a:gd name="f42" fmla="val f36"/>
              <a:gd name="f43" fmla="val f37"/>
              <a:gd name="f44" fmla="*/ f38 1 f7"/>
              <a:gd name="f45" fmla="?: f6 f40 f39"/>
              <a:gd name="f46" fmla="*/ f14 f35 1"/>
              <a:gd name="f47" fmla="*/ f6 f35 1"/>
              <a:gd name="f48" fmla="*/ f28 f35 1"/>
              <a:gd name="f49" fmla="*/ f15 f35 1"/>
              <a:gd name="f50" fmla="+- f43 0 f6"/>
              <a:gd name="f51" fmla="+- f42 0 f6"/>
              <a:gd name="f52" fmla="+- f44 0 f1"/>
              <a:gd name="f53" fmla="*/ f43 f35 1"/>
              <a:gd name="f54" fmla="*/ f42 f35 1"/>
              <a:gd name="f55" fmla="+- f43 0 f50"/>
              <a:gd name="f56" fmla="+- f42 0 f51"/>
              <a:gd name="f57" fmla="+- f50 0 f43"/>
              <a:gd name="f58" fmla="+- f51 0 f42"/>
              <a:gd name="f59" fmla="+- f52 f1 0"/>
              <a:gd name="f60" fmla="*/ f50 f35 1"/>
              <a:gd name="f61" fmla="*/ f51 f35 1"/>
              <a:gd name="f62" fmla="abs f55"/>
              <a:gd name="f63" fmla="?: f55 0 f0"/>
              <a:gd name="f64" fmla="?: f55 f0 0"/>
              <a:gd name="f65" fmla="?: f55 f21 f22"/>
              <a:gd name="f66" fmla="abs f56"/>
              <a:gd name="f67" fmla="abs f57"/>
              <a:gd name="f68" fmla="?: f56 f13 f1"/>
              <a:gd name="f69" fmla="?: f56 f1 f13"/>
              <a:gd name="f70" fmla="?: f56 f2 f1"/>
              <a:gd name="f71" fmla="?: f56 f1 f2"/>
              <a:gd name="f72" fmla="abs f58"/>
              <a:gd name="f73" fmla="?: f58 f13 f1"/>
              <a:gd name="f74" fmla="?: f58 f1 f13"/>
              <a:gd name="f75" fmla="?: f58 f34 f33"/>
              <a:gd name="f76" fmla="?: f58 f33 f34"/>
              <a:gd name="f77" fmla="*/ f59 f7 1"/>
              <a:gd name="f78" fmla="?: f6 f64 f63"/>
              <a:gd name="f79" fmla="?: f6 f63 f64"/>
              <a:gd name="f80" fmla="?: f56 f71 f70"/>
              <a:gd name="f81" fmla="?: f56 f70 f71"/>
              <a:gd name="f82" fmla="?: f57 f69 f68"/>
              <a:gd name="f83" fmla="?: f20 f75 f76"/>
              <a:gd name="f84" fmla="?: f20 f73 f74"/>
              <a:gd name="f85" fmla="*/ f77 1 f0"/>
              <a:gd name="f86" fmla="*/ f62 f35 1"/>
              <a:gd name="f87" fmla="*/ f66 f35 1"/>
              <a:gd name="f88" fmla="*/ f67 f35 1"/>
              <a:gd name="f89" fmla="*/ f72 f35 1"/>
              <a:gd name="f90" fmla="?: f55 f78 f79"/>
              <a:gd name="f91" fmla="?: f57 f81 f80"/>
              <a:gd name="f92" fmla="+- 0 0 f85"/>
              <a:gd name="f93" fmla="+- 0 0 f92"/>
              <a:gd name="f94" fmla="*/ f93 f0 1"/>
              <a:gd name="f95" fmla="*/ f94 1 f7"/>
              <a:gd name="f96" fmla="+- f95 0 f1"/>
              <a:gd name="f97" fmla="cos 1 f96"/>
              <a:gd name="f98" fmla="+- 0 0 f97"/>
              <a:gd name="f99" fmla="+- 0 0 f98"/>
              <a:gd name="f100" fmla="val f99"/>
              <a:gd name="f101" fmla="+- 0 0 f100"/>
              <a:gd name="f102" fmla="*/ f6 f101 1"/>
              <a:gd name="f103" fmla="*/ f102 3163 1"/>
              <a:gd name="f104" fmla="*/ f103 1 7636"/>
              <a:gd name="f105" fmla="+- f6 f104 0"/>
              <a:gd name="f106" fmla="+- f42 0 f104"/>
              <a:gd name="f107" fmla="+- f43 0 f104"/>
              <a:gd name="f108" fmla="*/ f105 f35 1"/>
              <a:gd name="f109" fmla="*/ f106 f35 1"/>
              <a:gd name="f110" fmla="*/ f107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08" r="f109" b="f110"/>
            <a:pathLst>
              <a:path>
                <a:moveTo>
                  <a:pt x="f46" y="f47"/>
                </a:moveTo>
                <a:arcTo wR="f48" hR="f49" stAng="f45" swAng="f41"/>
                <a:lnTo>
                  <a:pt x="f47" y="f60"/>
                </a:lnTo>
                <a:arcTo wR="f49" hR="f86" stAng="f90" swAng="f65"/>
                <a:lnTo>
                  <a:pt x="f61" y="f53"/>
                </a:lnTo>
                <a:arcTo wR="f87" hR="f88" stAng="f91" swAng="f82"/>
                <a:lnTo>
                  <a:pt x="f54" y="f46"/>
                </a:lnTo>
                <a:arcTo wR="f89" hR="f48" stAng="f83" swAng="f84"/>
                <a:close/>
              </a:path>
            </a:pathLst>
          </a:custGeom>
          <a:solidFill>
            <a:srgbClr val="73C594"/>
          </a:solidFill>
          <a:ln w="3172" cap="flat">
            <a:solidFill>
              <a:srgbClr val="73C594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Alíquotas de </a:t>
            </a:r>
            <a:r>
              <a:rPr lang="pt-BR" sz="1050" u="sng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contribuição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7,5%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8,0%</a:t>
            </a:r>
          </a:p>
          <a:p>
            <a:pPr algn="ctr" defTabSz="68580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203864"/>
                </a:solidFill>
                <a:latin typeface="Calibri"/>
                <a:ea typeface="Times New Roman" pitchFamily="18"/>
                <a:cs typeface="Arial" pitchFamily="34"/>
              </a:rPr>
              <a:t>8,5%</a:t>
            </a:r>
          </a:p>
        </p:txBody>
      </p:sp>
      <p:sp>
        <p:nvSpPr>
          <p:cNvPr id="17" name="Forma livre 25"/>
          <p:cNvSpPr/>
          <p:nvPr/>
        </p:nvSpPr>
        <p:spPr>
          <a:xfrm>
            <a:off x="2570746" y="3851504"/>
            <a:ext cx="1697266" cy="430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1437"/>
              <a:gd name="f7" fmla="val 1088981"/>
              <a:gd name="f8" fmla="+- 0 0 -90"/>
              <a:gd name="f9" fmla="*/ f3 1 1971437"/>
              <a:gd name="f10" fmla="*/ f4 1 1088981"/>
              <a:gd name="f11" fmla="+- f7 0 f5"/>
              <a:gd name="f12" fmla="+- f6 0 f5"/>
              <a:gd name="f13" fmla="*/ f8 f0 1"/>
              <a:gd name="f14" fmla="*/ f12 1 1971437"/>
              <a:gd name="f15" fmla="*/ f11 1 1088981"/>
              <a:gd name="f16" fmla="*/ 0 f12 1"/>
              <a:gd name="f17" fmla="*/ 0 f11 1"/>
              <a:gd name="f18" fmla="*/ 1971437 f12 1"/>
              <a:gd name="f19" fmla="*/ 1088981 f11 1"/>
              <a:gd name="f20" fmla="*/ f13 1 f2"/>
              <a:gd name="f21" fmla="*/ f16 1 1971437"/>
              <a:gd name="f22" fmla="*/ f17 1 1088981"/>
              <a:gd name="f23" fmla="*/ f18 1 1971437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971437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Reserva Acumulada Suplementar</a:t>
            </a:r>
          </a:p>
        </p:txBody>
      </p:sp>
      <p:sp>
        <p:nvSpPr>
          <p:cNvPr id="18" name="Forma livre 26"/>
          <p:cNvSpPr/>
          <p:nvPr/>
        </p:nvSpPr>
        <p:spPr>
          <a:xfrm>
            <a:off x="5224768" y="3854565"/>
            <a:ext cx="1461357" cy="5074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Despesas Administrativas</a:t>
            </a:r>
          </a:p>
          <a:p>
            <a:pPr algn="ctr" defTabSz="600061">
              <a:lnSpc>
                <a:spcPct val="90000"/>
              </a:lnSpc>
              <a:spcAft>
                <a:spcPts val="37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(taxa de carregamento)</a:t>
            </a:r>
          </a:p>
        </p:txBody>
      </p:sp>
      <p:sp>
        <p:nvSpPr>
          <p:cNvPr id="19" name="Elipse 27"/>
          <p:cNvSpPr/>
          <p:nvPr/>
        </p:nvSpPr>
        <p:spPr>
          <a:xfrm>
            <a:off x="3011013" y="2989292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76A7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RAS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93%</a:t>
            </a:r>
          </a:p>
        </p:txBody>
      </p:sp>
      <p:sp>
        <p:nvSpPr>
          <p:cNvPr id="20" name="Elipse 28"/>
          <p:cNvSpPr/>
          <p:nvPr/>
        </p:nvSpPr>
        <p:spPr>
          <a:xfrm>
            <a:off x="5500751" y="2989293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76A7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PGA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7%</a:t>
            </a:r>
          </a:p>
        </p:txBody>
      </p:sp>
      <p:sp>
        <p:nvSpPr>
          <p:cNvPr id="24" name="Elipse 32"/>
          <p:cNvSpPr/>
          <p:nvPr/>
        </p:nvSpPr>
        <p:spPr>
          <a:xfrm>
            <a:off x="7401469" y="2978574"/>
            <a:ext cx="816733" cy="81673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576A7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  <a:latin typeface="Calibri"/>
              </a:rPr>
              <a:t>PAR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(opcional)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75" i="1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Seguradora</a:t>
            </a:r>
          </a:p>
        </p:txBody>
      </p:sp>
      <p:cxnSp>
        <p:nvCxnSpPr>
          <p:cNvPr id="25" name="Conector de seta reta 33"/>
          <p:cNvCxnSpPr/>
          <p:nvPr/>
        </p:nvCxnSpPr>
        <p:spPr>
          <a:xfrm>
            <a:off x="7628016" y="2512856"/>
            <a:ext cx="130673" cy="347214"/>
          </a:xfrm>
          <a:prstGeom prst="straightConnector1">
            <a:avLst/>
          </a:prstGeom>
          <a:noFill/>
          <a:ln w="63495" cap="flat">
            <a:solidFill>
              <a:srgbClr val="FF0000"/>
            </a:solidFill>
            <a:prstDash val="solid"/>
            <a:miter/>
            <a:tailEnd type="arrow"/>
          </a:ln>
        </p:spPr>
      </p:cxnSp>
      <p:sp>
        <p:nvSpPr>
          <p:cNvPr id="26" name="CaixaDeTexto 34"/>
          <p:cNvSpPr txBox="1"/>
          <p:nvPr/>
        </p:nvSpPr>
        <p:spPr>
          <a:xfrm>
            <a:off x="7118669" y="2208637"/>
            <a:ext cx="934704" cy="230832"/>
          </a:xfrm>
          <a:prstGeom prst="rect">
            <a:avLst/>
          </a:prstGeom>
          <a:noFill/>
          <a:ln w="9528" cap="flat">
            <a:solidFill>
              <a:srgbClr val="FF0000"/>
            </a:solidFill>
            <a:prstDash val="solid"/>
            <a:miter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FF0000"/>
                </a:solidFill>
                <a:latin typeface="Calibri"/>
              </a:rPr>
              <a:t>Seguradora</a:t>
            </a:r>
          </a:p>
        </p:txBody>
      </p:sp>
      <p:sp>
        <p:nvSpPr>
          <p:cNvPr id="27" name="Forma livre 35"/>
          <p:cNvSpPr/>
          <p:nvPr/>
        </p:nvSpPr>
        <p:spPr>
          <a:xfrm>
            <a:off x="6873048" y="3900500"/>
            <a:ext cx="1697266" cy="4301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71437"/>
              <a:gd name="f7" fmla="val 1088981"/>
              <a:gd name="f8" fmla="+- 0 0 -90"/>
              <a:gd name="f9" fmla="*/ f3 1 1971437"/>
              <a:gd name="f10" fmla="*/ f4 1 1088981"/>
              <a:gd name="f11" fmla="+- f7 0 f5"/>
              <a:gd name="f12" fmla="+- f6 0 f5"/>
              <a:gd name="f13" fmla="*/ f8 f0 1"/>
              <a:gd name="f14" fmla="*/ f12 1 1971437"/>
              <a:gd name="f15" fmla="*/ f11 1 1088981"/>
              <a:gd name="f16" fmla="*/ 0 f12 1"/>
              <a:gd name="f17" fmla="*/ 0 f11 1"/>
              <a:gd name="f18" fmla="*/ 1971437 f12 1"/>
              <a:gd name="f19" fmla="*/ 1088981 f11 1"/>
              <a:gd name="f20" fmla="*/ f13 1 f2"/>
              <a:gd name="f21" fmla="*/ f16 1 1971437"/>
              <a:gd name="f22" fmla="*/ f17 1 1088981"/>
              <a:gd name="f23" fmla="*/ f18 1 1971437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971437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51435" tIns="51435" rIns="51435" bIns="51435" anchor="ctr" anchorCtr="1" compatLnSpc="1">
            <a:noAutofit/>
          </a:bodyPr>
          <a:lstStyle/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Invalidez e/ou</a:t>
            </a:r>
          </a:p>
          <a:p>
            <a:pPr algn="ctr" defTabSz="600061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 Morte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624525" y="4813178"/>
            <a:ext cx="340034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Salário de Participação escolhido pelo participante</a:t>
            </a:r>
          </a:p>
        </p:txBody>
      </p:sp>
      <p:sp>
        <p:nvSpPr>
          <p:cNvPr id="31" name="Forma livre 7"/>
          <p:cNvSpPr/>
          <p:nvPr/>
        </p:nvSpPr>
        <p:spPr>
          <a:xfrm>
            <a:off x="3138001" y="1734436"/>
            <a:ext cx="2984702" cy="816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solidFill>
              <a:schemeClr val="accent1">
                <a:lumMod val="50000"/>
              </a:schemeClr>
            </a:solidFill>
            <a:prstDash val="solid"/>
          </a:ln>
        </p:spPr>
        <p:txBody>
          <a:bodyPr vert="horz" wrap="square" lIns="57147" tIns="57147" rIns="57147" bIns="57147" anchor="ctr" anchorCtr="0" compatLnSpc="1">
            <a:noAutofit/>
          </a:bodyPr>
          <a:lstStyle/>
          <a:p>
            <a:pPr algn="ctr" defTabSz="666734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Contribuição Alternativa</a:t>
            </a:r>
          </a:p>
          <a:p>
            <a:pPr algn="ctr" defTabSz="666734">
              <a:lnSpc>
                <a:spcPct val="90000"/>
              </a:lnSpc>
              <a:spcAft>
                <a:spcPts val="4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Participante</a:t>
            </a:r>
          </a:p>
        </p:txBody>
      </p:sp>
      <p:cxnSp>
        <p:nvCxnSpPr>
          <p:cNvPr id="32" name="Conector angulado 31"/>
          <p:cNvCxnSpPr>
            <a:stCxn id="31" idx="2"/>
            <a:endCxn id="19" idx="0"/>
          </p:cNvCxnSpPr>
          <p:nvPr/>
        </p:nvCxnSpPr>
        <p:spPr>
          <a:xfrm rot="5400000">
            <a:off x="3805805" y="2164744"/>
            <a:ext cx="438123" cy="12109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31" idx="2"/>
            <a:endCxn id="20" idx="0"/>
          </p:cNvCxnSpPr>
          <p:nvPr/>
        </p:nvCxnSpPr>
        <p:spPr>
          <a:xfrm rot="16200000" flipH="1">
            <a:off x="5050674" y="2130848"/>
            <a:ext cx="438124" cy="127876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de cantos arredondados 34"/>
          <p:cNvSpPr/>
          <p:nvPr/>
        </p:nvSpPr>
        <p:spPr>
          <a:xfrm>
            <a:off x="4653032" y="4835738"/>
            <a:ext cx="3400342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b="1" dirty="0"/>
              <a:t>Salário de Participação mínimo de R$ 1.352,20.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116407" y="3723674"/>
            <a:ext cx="1975961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schemeClr val="tx1"/>
                </a:solidFill>
              </a:rPr>
              <a:t>7,5% x 1.352,20 = 101,42</a:t>
            </a:r>
          </a:p>
        </p:txBody>
      </p:sp>
      <p:sp>
        <p:nvSpPr>
          <p:cNvPr id="37" name="Seta em curva para a esquerda 36"/>
          <p:cNvSpPr/>
          <p:nvPr/>
        </p:nvSpPr>
        <p:spPr>
          <a:xfrm>
            <a:off x="2169184" y="2414499"/>
            <a:ext cx="488042" cy="179987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xmlns="" id="{49941A70-DE31-4142-AFEA-D0E4A7F5B1C8}"/>
              </a:ext>
            </a:extLst>
          </p:cNvPr>
          <p:cNvSpPr txBox="1">
            <a:spLocks/>
          </p:cNvSpPr>
          <p:nvPr/>
        </p:nvSpPr>
        <p:spPr>
          <a:xfrm>
            <a:off x="1960764" y="664463"/>
            <a:ext cx="7220493" cy="33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78C58C"/>
                </a:solidFill>
                <a:latin typeface="Calibri"/>
              </a:rPr>
              <a:t>Participante Ativo Alternativo - CONTRIBUIÇÃO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xmlns="" id="{E2C23EDF-FBEF-49AE-939D-CD5DD036C0C5}"/>
              </a:ext>
            </a:extLst>
          </p:cNvPr>
          <p:cNvCxnSpPr/>
          <p:nvPr/>
        </p:nvCxnSpPr>
        <p:spPr>
          <a:xfrm>
            <a:off x="2794450" y="1089008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72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 noGrp="1"/>
          </p:cNvSpPr>
          <p:nvPr>
            <p:ph type="title"/>
          </p:nvPr>
        </p:nvSpPr>
        <p:spPr>
          <a:xfrm>
            <a:off x="2095579" y="25242"/>
            <a:ext cx="7412509" cy="1325563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pt-BR" sz="1800" b="1" dirty="0">
                <a:solidFill>
                  <a:srgbClr val="78C58C"/>
                </a:solidFill>
                <a:latin typeface="Calibri"/>
              </a:rPr>
              <a:t>Por que Aderir ao Plano de Previdência Complementar da Funpresp?</a:t>
            </a:r>
          </a:p>
        </p:txBody>
      </p:sp>
      <p:pic>
        <p:nvPicPr>
          <p:cNvPr id="3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8" y="3836530"/>
            <a:ext cx="8450763" cy="12790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41" y="2165300"/>
            <a:ext cx="8490992" cy="12851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tângulo 7"/>
          <p:cNvSpPr/>
          <p:nvPr/>
        </p:nvSpPr>
        <p:spPr>
          <a:xfrm>
            <a:off x="2989725" y="2622453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Contribuição Paritária</a:t>
            </a:r>
          </a:p>
        </p:txBody>
      </p:sp>
      <p:sp>
        <p:nvSpPr>
          <p:cNvPr id="6" name="Retângulo 8"/>
          <p:cNvSpPr/>
          <p:nvPr/>
        </p:nvSpPr>
        <p:spPr>
          <a:xfrm>
            <a:off x="4382948" y="2610733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Menos taxas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kern="0" dirty="0">
                <a:solidFill>
                  <a:srgbClr val="576A7C"/>
                </a:solidFill>
                <a:latin typeface="Calibri"/>
              </a:rPr>
              <a:t>(4,5%)</a:t>
            </a:r>
            <a:endParaRPr lang="pt-BR" sz="1500" b="1" dirty="0">
              <a:solidFill>
                <a:srgbClr val="576A7C"/>
              </a:solidFill>
              <a:latin typeface="Calibri"/>
            </a:endParaRPr>
          </a:p>
        </p:txBody>
      </p:sp>
      <p:sp>
        <p:nvSpPr>
          <p:cNvPr id="7" name="Retângulo 9"/>
          <p:cNvSpPr/>
          <p:nvPr/>
        </p:nvSpPr>
        <p:spPr>
          <a:xfrm>
            <a:off x="5801835" y="2599114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Mais rentabilidade</a:t>
            </a:r>
          </a:p>
        </p:txBody>
      </p:sp>
      <p:sp>
        <p:nvSpPr>
          <p:cNvPr id="8" name="Retângulo 10"/>
          <p:cNvSpPr/>
          <p:nvPr/>
        </p:nvSpPr>
        <p:spPr>
          <a:xfrm>
            <a:off x="3073120" y="4318265"/>
            <a:ext cx="1675499" cy="48474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576A7C"/>
                </a:solidFill>
                <a:latin typeface="Calibri"/>
              </a:rPr>
              <a:t>Cobertura de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576A7C"/>
                </a:solidFill>
                <a:latin typeface="Calibri"/>
              </a:rPr>
              <a:t> morte e invalidez</a:t>
            </a:r>
          </a:p>
        </p:txBody>
      </p:sp>
      <p:sp>
        <p:nvSpPr>
          <p:cNvPr id="9" name="Retângulo 11"/>
          <p:cNvSpPr/>
          <p:nvPr/>
        </p:nvSpPr>
        <p:spPr>
          <a:xfrm>
            <a:off x="7102453" y="2635595"/>
            <a:ext cx="1593059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Gestão compartilhada</a:t>
            </a:r>
          </a:p>
        </p:txBody>
      </p:sp>
      <p:sp>
        <p:nvSpPr>
          <p:cNvPr id="10" name="Retângulo 12"/>
          <p:cNvSpPr/>
          <p:nvPr/>
        </p:nvSpPr>
        <p:spPr>
          <a:xfrm>
            <a:off x="435682" y="4278440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Contratação de empréstimo</a:t>
            </a:r>
          </a:p>
        </p:txBody>
      </p:sp>
      <p:sp>
        <p:nvSpPr>
          <p:cNvPr id="11" name="Retângulo 13"/>
          <p:cNvSpPr/>
          <p:nvPr/>
        </p:nvSpPr>
        <p:spPr>
          <a:xfrm>
            <a:off x="1779316" y="4249018"/>
            <a:ext cx="149240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Conta Individual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(extrato online)</a:t>
            </a:r>
          </a:p>
        </p:txBody>
      </p:sp>
      <p:sp>
        <p:nvSpPr>
          <p:cNvPr id="12" name="Retângulo 14"/>
          <p:cNvSpPr/>
          <p:nvPr/>
        </p:nvSpPr>
        <p:spPr>
          <a:xfrm>
            <a:off x="1536685" y="2635592"/>
            <a:ext cx="1393223" cy="5309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576A7C"/>
                </a:solidFill>
                <a:latin typeface="Calibri"/>
              </a:rPr>
              <a:t>Adesão facultativa</a:t>
            </a:r>
          </a:p>
        </p:txBody>
      </p:sp>
      <p:sp>
        <p:nvSpPr>
          <p:cNvPr id="13" name="Retângulo 15"/>
          <p:cNvSpPr/>
          <p:nvPr/>
        </p:nvSpPr>
        <p:spPr>
          <a:xfrm>
            <a:off x="5992834" y="4341350"/>
            <a:ext cx="1953651" cy="4385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Portabilidade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Contribuição Facultativa</a:t>
            </a:r>
          </a:p>
        </p:txBody>
      </p:sp>
      <p:sp>
        <p:nvSpPr>
          <p:cNvPr id="14" name="Retângulo 16"/>
          <p:cNvSpPr/>
          <p:nvPr/>
        </p:nvSpPr>
        <p:spPr>
          <a:xfrm>
            <a:off x="4664942" y="4341351"/>
            <a:ext cx="1393223" cy="4385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Dedução IR (20,5%)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576A7C"/>
                </a:solidFill>
                <a:latin typeface="Calibri"/>
              </a:rPr>
              <a:t>10% s/Benefícios</a:t>
            </a:r>
          </a:p>
        </p:txBody>
      </p:sp>
      <p:sp>
        <p:nvSpPr>
          <p:cNvPr id="17" name="Retângulo 19"/>
          <p:cNvSpPr/>
          <p:nvPr/>
        </p:nvSpPr>
        <p:spPr>
          <a:xfrm>
            <a:off x="2289427" y="1685178"/>
            <a:ext cx="7024814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 dirty="0">
                <a:solidFill>
                  <a:srgbClr val="496179"/>
                </a:solidFill>
                <a:latin typeface="Calibri"/>
              </a:rPr>
              <a:t>Exclusivo para o servidor público federal</a:t>
            </a:r>
            <a:endParaRPr lang="pt-BR" sz="2100" dirty="0">
              <a:solidFill>
                <a:srgbClr val="496179"/>
              </a:solidFill>
              <a:latin typeface="Calibri"/>
            </a:endParaRPr>
          </a:p>
        </p:txBody>
      </p:sp>
      <p:sp>
        <p:nvSpPr>
          <p:cNvPr id="20" name="Espaço Reservado para Número de Slide 19"/>
          <p:cNvSpPr txBox="1"/>
          <p:nvPr/>
        </p:nvSpPr>
        <p:spPr>
          <a:xfrm>
            <a:off x="6969659" y="5620387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899907-7321-41DE-9338-EF2DB3DCB429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pt-BR" sz="90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587453" y="1172120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95" y="5528055"/>
            <a:ext cx="6448694" cy="9760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2" name="Retângulo 12"/>
          <p:cNvSpPr/>
          <p:nvPr/>
        </p:nvSpPr>
        <p:spPr>
          <a:xfrm>
            <a:off x="939582" y="5743405"/>
            <a:ext cx="6949707" cy="6848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4000" b="1" i="1" dirty="0">
                <a:solidFill>
                  <a:srgbClr val="FF0000"/>
                </a:solidFill>
                <a:latin typeface="Calibri"/>
              </a:rPr>
              <a:t> ESCALA e EQUILÍBRIO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42" y="3326261"/>
            <a:ext cx="1503834" cy="634430"/>
          </a:xfrm>
          <a:prstGeom prst="rect">
            <a:avLst/>
          </a:prstGeom>
        </p:spPr>
      </p:pic>
      <p:sp>
        <p:nvSpPr>
          <p:cNvPr id="24" name="Retângulo 12"/>
          <p:cNvSpPr/>
          <p:nvPr/>
        </p:nvSpPr>
        <p:spPr>
          <a:xfrm>
            <a:off x="1190088" y="6362908"/>
            <a:ext cx="6949707" cy="28469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400" b="1" i="1" dirty="0">
                <a:solidFill>
                  <a:srgbClr val="FF0000"/>
                </a:solidFill>
                <a:latin typeface="Calibri"/>
              </a:rPr>
              <a:t> (02out2018)</a:t>
            </a:r>
          </a:p>
        </p:txBody>
      </p:sp>
      <p:pic>
        <p:nvPicPr>
          <p:cNvPr id="25" name="Imagem 24" descr="Banner - Campanha do Leã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08" y="4995282"/>
            <a:ext cx="1388276" cy="6251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7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11101" y="1012001"/>
            <a:ext cx="7220493" cy="333580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solidFill>
                  <a:srgbClr val="576A7C"/>
                </a:solidFill>
              </a:rPr>
              <a:t>Dedução Fiscal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53510" y="973064"/>
            <a:ext cx="3003948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Durante a fase de contribuição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65045" y="1693727"/>
            <a:ext cx="7754429" cy="14542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Dedução de TODAS as contribuições da base de incidência do IRPF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Limite de até 20,5% (8,5%+12%) dos Rendimentos Tributáveis</a:t>
            </a:r>
          </a:p>
          <a:p>
            <a:pPr marL="214313" indent="-214313" algn="just" defTabSz="685800">
              <a:lnSpc>
                <a:spcPct val="150000"/>
              </a:lnSpc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Inclusão na dedução:</a:t>
            </a:r>
          </a:p>
          <a:p>
            <a:pPr marL="557213" lvl="1" indent="-214313" algn="just">
              <a:lnSpc>
                <a:spcPct val="150000"/>
              </a:lnSpc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CONTRIBUIÇÃO BÁSICA/ALTERNATIVA</a:t>
            </a:r>
          </a:p>
          <a:p>
            <a:pPr marL="557213" lvl="1" indent="-214313" algn="just">
              <a:lnSpc>
                <a:spcPct val="150000"/>
              </a:lnSpc>
              <a:buFont typeface="Courier New" panose="02070309020205020404" pitchFamily="49" charset="0"/>
              <a:buChar char="o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CONTRIBUIÇÃO FACULTATIVA/PAR (sem taxa de carregamento)</a:t>
            </a:r>
            <a:endParaRPr lang="pt-BR" sz="675" dirty="0">
              <a:solidFill>
                <a:srgbClr val="4A6279"/>
              </a:solidFill>
              <a:latin typeface="Arial" pitchFamily="34"/>
              <a:cs typeface="Arial" pitchFamily="34"/>
            </a:endParaRPr>
          </a:p>
        </p:txBody>
      </p:sp>
      <p:grpSp>
        <p:nvGrpSpPr>
          <p:cNvPr id="12" name="Grupo 63"/>
          <p:cNvGrpSpPr/>
          <p:nvPr/>
        </p:nvGrpSpPr>
        <p:grpSpPr>
          <a:xfrm>
            <a:off x="6500191" y="1611452"/>
            <a:ext cx="2080744" cy="1495736"/>
            <a:chOff x="2483629" y="5471102"/>
            <a:chExt cx="1612901" cy="1122361"/>
          </a:xfrm>
        </p:grpSpPr>
        <p:pic>
          <p:nvPicPr>
            <p:cNvPr id="13" name="Picture 22" descr="http://icons.iconseeker.com/png/fullsize/polestack/generic-sign.png"/>
            <p:cNvPicPr>
              <a:picLocks noChangeAspect="1"/>
            </p:cNvPicPr>
            <p:nvPr/>
          </p:nvPicPr>
          <p:blipFill>
            <a:blip r:embed="rId2"/>
            <a:srcRect t="30396"/>
            <a:stretch>
              <a:fillRect/>
            </a:stretch>
          </p:blipFill>
          <p:spPr>
            <a:xfrm>
              <a:off x="2483629" y="5471102"/>
              <a:ext cx="1612901" cy="112236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Forma livre 13"/>
            <p:cNvSpPr/>
            <p:nvPr/>
          </p:nvSpPr>
          <p:spPr>
            <a:xfrm>
              <a:off x="2515386" y="5515560"/>
              <a:ext cx="382584" cy="3873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56063"/>
                <a:gd name="f7" fmla="val 1168038"/>
                <a:gd name="f8" fmla="val 20683"/>
                <a:gd name="f9" fmla="val 31569"/>
                <a:gd name="f10" fmla="val 18506"/>
                <a:gd name="f11" fmla="val 395152"/>
                <a:gd name="f12" fmla="val 12700"/>
                <a:gd name="f13" fmla="val 650060"/>
                <a:gd name="f14" fmla="val 277586"/>
                <a:gd name="f15" fmla="val 224246"/>
                <a:gd name="f16" fmla="val 786856"/>
                <a:gd name="f17" fmla="val 235131"/>
                <a:gd name="f18" fmla="+- 0 0 -90"/>
                <a:gd name="f19" fmla="*/ f3 1 1156063"/>
                <a:gd name="f20" fmla="*/ f4 1 1168038"/>
                <a:gd name="f21" fmla="+- f7 0 f5"/>
                <a:gd name="f22" fmla="+- f6 0 f5"/>
                <a:gd name="f23" fmla="*/ f18 f0 1"/>
                <a:gd name="f24" fmla="*/ f22 1 1156063"/>
                <a:gd name="f25" fmla="*/ f21 1 1168038"/>
                <a:gd name="f26" fmla="*/ 0 f21 1"/>
                <a:gd name="f27" fmla="*/ 1168038 f21 1"/>
                <a:gd name="f28" fmla="*/ 31569 f21 1"/>
                <a:gd name="f29" fmla="*/ 1156063 f22 1"/>
                <a:gd name="f30" fmla="*/ 20683 f22 1"/>
                <a:gd name="f31" fmla="*/ 0 f22 1"/>
                <a:gd name="f32" fmla="*/ f23 1 f2"/>
                <a:gd name="f33" fmla="*/ f26 1 1168038"/>
                <a:gd name="f34" fmla="*/ f27 1 1168038"/>
                <a:gd name="f35" fmla="*/ f28 1 1168038"/>
                <a:gd name="f36" fmla="*/ f29 1 1156063"/>
                <a:gd name="f37" fmla="*/ f30 1 1156063"/>
                <a:gd name="f38" fmla="*/ f31 1 1156063"/>
                <a:gd name="f39" fmla="*/ f5 1 f24"/>
                <a:gd name="f40" fmla="*/ f6 1 f24"/>
                <a:gd name="f41" fmla="*/ f5 1 f25"/>
                <a:gd name="f42" fmla="*/ f7 1 f25"/>
                <a:gd name="f43" fmla="+- f32 0 f1"/>
                <a:gd name="f44" fmla="*/ f36 1 f24"/>
                <a:gd name="f45" fmla="*/ f33 1 f25"/>
                <a:gd name="f46" fmla="*/ f37 1 f24"/>
                <a:gd name="f47" fmla="*/ f35 1 f25"/>
                <a:gd name="f48" fmla="*/ f38 1 f24"/>
                <a:gd name="f49" fmla="*/ f34 1 f25"/>
                <a:gd name="f50" fmla="*/ f39 f19 1"/>
                <a:gd name="f51" fmla="*/ f40 f19 1"/>
                <a:gd name="f52" fmla="*/ f42 f20 1"/>
                <a:gd name="f53" fmla="*/ f41 f20 1"/>
                <a:gd name="f54" fmla="*/ f44 f19 1"/>
                <a:gd name="f55" fmla="*/ f45 f20 1"/>
                <a:gd name="f56" fmla="*/ f46 f19 1"/>
                <a:gd name="f57" fmla="*/ f47 f20 1"/>
                <a:gd name="f58" fmla="*/ f48 f19 1"/>
                <a:gd name="f59" fmla="*/ f4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4" y="f55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54" y="f55"/>
                </a:cxn>
              </a:cxnLst>
              <a:rect l="f50" t="f53" r="f51" b="f52"/>
              <a:pathLst>
                <a:path w="1156063" h="1168038">
                  <a:moveTo>
                    <a:pt x="f6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5" y="f7"/>
                  </a:cubicBezTo>
                  <a:cubicBezTo>
                    <a:pt x="f14" y="f15"/>
                    <a:pt x="f16" y="f17"/>
                    <a:pt x="f6" y="f5"/>
                  </a:cubicBezTo>
                  <a:close/>
                </a:path>
              </a:pathLst>
            </a:custGeom>
            <a:solidFill>
              <a:srgbClr val="FFFFFF">
                <a:alpha val="28000"/>
              </a:srgbClr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35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6" name="Retângulo 41"/>
          <p:cNvSpPr/>
          <p:nvPr/>
        </p:nvSpPr>
        <p:spPr>
          <a:xfrm>
            <a:off x="6852940" y="1778798"/>
            <a:ext cx="1390010" cy="8079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marL="0" lvl="1"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400" dirty="0">
                <a:solidFill>
                  <a:srgbClr val="FFFFFF"/>
                </a:solidFill>
                <a:latin typeface="Calibri" pitchFamily="34"/>
                <a:cs typeface="Arial" pitchFamily="34"/>
              </a:rPr>
              <a:t>Benefício Fiscal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E4C817D9-83FE-4A3C-A0D1-D18E9B7ED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277" y="3263410"/>
            <a:ext cx="6592814" cy="251980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97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Extrato de Contribuições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29" y="2228850"/>
            <a:ext cx="7236359" cy="2606461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6403769" y="1908216"/>
            <a:ext cx="1763486" cy="138050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718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Simulador da Funpresp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49" y="2096894"/>
            <a:ext cx="4192237" cy="35013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94" y="1693409"/>
            <a:ext cx="5360089" cy="4090095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698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Aplicativo Funpresp</a:t>
            </a:r>
          </a:p>
        </p:txBody>
      </p:sp>
      <p:pic>
        <p:nvPicPr>
          <p:cNvPr id="3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04" y="1937028"/>
            <a:ext cx="4945084" cy="3676375"/>
          </a:xfrm>
        </p:spPr>
      </p:pic>
      <p:sp>
        <p:nvSpPr>
          <p:cNvPr id="4" name="CaixaDeTexto 5"/>
          <p:cNvSpPr txBox="1"/>
          <p:nvPr/>
        </p:nvSpPr>
        <p:spPr>
          <a:xfrm>
            <a:off x="5669927" y="1937028"/>
            <a:ext cx="2723881" cy="33932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dirty="0">
                <a:solidFill>
                  <a:srgbClr val="000000"/>
                </a:solidFill>
                <a:latin typeface="Calibri"/>
              </a:rPr>
              <a:t>O aplicativo da Funpresp é o grande lançamento para os participantes e assistidos. Na plataforma </a:t>
            </a:r>
            <a:r>
              <a:rPr lang="pt-BR" sz="1200" i="1" dirty="0">
                <a:solidFill>
                  <a:srgbClr val="000000"/>
                </a:solidFill>
                <a:latin typeface="Calibri"/>
              </a:rPr>
              <a:t>mobile,</a:t>
            </a:r>
            <a:r>
              <a:rPr lang="pt-BR" sz="1200" dirty="0">
                <a:solidFill>
                  <a:srgbClr val="000000"/>
                </a:solidFill>
                <a:latin typeface="Calibri"/>
              </a:rPr>
              <a:t> eles podem conferir o próprio perfil, ter acesso ao extrato da reserva previdenciária, acompanhar a rentabilidade do plano e a composição da contribuição. Também é possível checar a Parcela Adicional de Risco, que cobre casos de invalidez e morte, se contratada pelo servidor. Em breve, será possível contratar empréstimos pelo aplicativo.  </a:t>
            </a: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200" dirty="0">
              <a:solidFill>
                <a:srgbClr val="000000"/>
              </a:solidFill>
              <a:latin typeface="Calibri"/>
            </a:endParaRPr>
          </a:p>
          <a:p>
            <a:pPr algn="just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375D72"/>
                </a:solidFill>
                <a:latin typeface="Calibri"/>
              </a:rPr>
              <a:t>O </a:t>
            </a:r>
            <a:r>
              <a:rPr lang="pt-BR" sz="1200" b="1" i="1" dirty="0">
                <a:solidFill>
                  <a:srgbClr val="375D72"/>
                </a:solidFill>
                <a:latin typeface="Calibri"/>
              </a:rPr>
              <a:t>app</a:t>
            </a:r>
            <a:r>
              <a:rPr lang="pt-BR" sz="1200" b="1" dirty="0">
                <a:solidFill>
                  <a:srgbClr val="375D72"/>
                </a:solidFill>
                <a:latin typeface="Calibri"/>
              </a:rPr>
              <a:t> já está disponível nas plataformas </a:t>
            </a:r>
            <a:r>
              <a:rPr lang="pt-BR" sz="1200" b="1" i="1" dirty="0">
                <a:solidFill>
                  <a:srgbClr val="375D72"/>
                </a:solidFill>
                <a:latin typeface="Calibri"/>
                <a:hlinkClick r:id="rId3"/>
              </a:rPr>
              <a:t>IOS</a:t>
            </a:r>
            <a:r>
              <a:rPr lang="pt-BR" sz="1200" b="1" dirty="0">
                <a:solidFill>
                  <a:srgbClr val="375D72"/>
                </a:solidFill>
                <a:latin typeface="Calibri"/>
                <a:hlinkClick r:id="rId3"/>
              </a:rPr>
              <a:t> </a:t>
            </a:r>
            <a:r>
              <a:rPr lang="pt-BR" sz="1200" b="1" dirty="0">
                <a:solidFill>
                  <a:srgbClr val="375D72"/>
                </a:solidFill>
                <a:latin typeface="Calibri"/>
              </a:rPr>
              <a:t>e </a:t>
            </a:r>
            <a:r>
              <a:rPr lang="pt-BR" sz="1200" b="1" i="1" dirty="0">
                <a:solidFill>
                  <a:srgbClr val="375D72"/>
                </a:solidFill>
                <a:latin typeface="Calibri"/>
                <a:hlinkClick r:id="rId4"/>
              </a:rPr>
              <a:t>Google Play</a:t>
            </a:r>
            <a:r>
              <a:rPr lang="pt-BR" sz="1200" b="1" dirty="0">
                <a:solidFill>
                  <a:srgbClr val="375D72"/>
                </a:solidFill>
                <a:latin typeface="Calibri"/>
              </a:rPr>
              <a:t>, para acessá-lo basta fazer o </a:t>
            </a:r>
            <a:r>
              <a:rPr lang="pt-BR" sz="1200" b="1" i="1" dirty="0">
                <a:solidFill>
                  <a:srgbClr val="375D72"/>
                </a:solidFill>
                <a:latin typeface="Calibri"/>
              </a:rPr>
              <a:t>download</a:t>
            </a:r>
            <a:r>
              <a:rPr lang="pt-BR" sz="1200" b="1" dirty="0">
                <a:solidFill>
                  <a:srgbClr val="375D72"/>
                </a:solidFill>
                <a:latin typeface="Calibri"/>
              </a:rPr>
              <a:t> e utilizar o mesmo </a:t>
            </a:r>
            <a:r>
              <a:rPr lang="pt-BR" sz="1200" b="1" i="1" dirty="0">
                <a:solidFill>
                  <a:srgbClr val="375D72"/>
                </a:solidFill>
                <a:latin typeface="Calibri"/>
              </a:rPr>
              <a:t>login</a:t>
            </a:r>
            <a:r>
              <a:rPr lang="pt-BR" sz="1200" b="1" dirty="0">
                <a:solidFill>
                  <a:srgbClr val="375D72"/>
                </a:solidFill>
                <a:latin typeface="Calibri"/>
              </a:rPr>
              <a:t> e senha da Sala do Participante.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1073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sa 34"/>
          <p:cNvSpPr/>
          <p:nvPr/>
        </p:nvSpPr>
        <p:spPr>
          <a:xfrm>
            <a:off x="4860504" y="4347382"/>
            <a:ext cx="1731336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800" b="1" dirty="0">
                <a:solidFill>
                  <a:srgbClr val="78C58C"/>
                </a:solidFill>
                <a:latin typeface="Calibri"/>
              </a:rPr>
              <a:t>BENEFÍCIOS PREVIDENCIÁRIOS:</a:t>
            </a:r>
            <a:br>
              <a:rPr lang="pt-BR" sz="2800" b="1" dirty="0">
                <a:solidFill>
                  <a:srgbClr val="78C58C"/>
                </a:solidFill>
                <a:latin typeface="Calibri"/>
              </a:rPr>
            </a:br>
            <a:r>
              <a:rPr lang="pt-BR" sz="2800" b="1" dirty="0">
                <a:solidFill>
                  <a:srgbClr val="78C58C"/>
                </a:solidFill>
                <a:latin typeface="Calibri"/>
              </a:rPr>
              <a:t>Aposentadorias/Pensão (7) + Institutos (4)</a:t>
            </a:r>
          </a:p>
        </p:txBody>
      </p:sp>
      <p:sp>
        <p:nvSpPr>
          <p:cNvPr id="4" name="Espaço Reservado para Número de Slide 3"/>
          <p:cNvSpPr txBox="1"/>
          <p:nvPr/>
        </p:nvSpPr>
        <p:spPr>
          <a:xfrm>
            <a:off x="6967399" y="563968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FBD014F-296D-4C62-88D5-2BFB12637694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44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0" y="1934800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90" y="2605560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83" y="3276313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83" y="3947074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1506826" y="2183011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 Normal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506826" y="2853764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 Especial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29557" y="3500405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Aposentadoria por Invalidez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58713" y="4052907"/>
            <a:ext cx="2379383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Pensão por Morte (2) </a:t>
            </a: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(ativo e assistido)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504" y="2940937"/>
            <a:ext cx="3135594" cy="6707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5380286" y="3176454"/>
            <a:ext cx="230854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Benefício de Sobrevivência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83" y="4931828"/>
            <a:ext cx="3515932" cy="7078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832925" y="5006497"/>
            <a:ext cx="3501797" cy="5201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66734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78C58C"/>
                </a:solidFill>
                <a:latin typeface="Calibri"/>
              </a:rPr>
              <a:t>Benefício Suplementar</a:t>
            </a:r>
          </a:p>
          <a:p>
            <a:pPr algn="ctr" defTabSz="666734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78C58C"/>
                </a:solidFill>
                <a:latin typeface="Calibri"/>
              </a:rPr>
              <a:t>(sem contrapartida do Patrocinador)</a:t>
            </a:r>
          </a:p>
        </p:txBody>
      </p:sp>
      <p:cxnSp>
        <p:nvCxnSpPr>
          <p:cNvPr id="17" name="Conector reto 18"/>
          <p:cNvCxnSpPr>
            <a:stCxn id="9" idx="3"/>
          </p:cNvCxnSpPr>
          <p:nvPr/>
        </p:nvCxnSpPr>
        <p:spPr>
          <a:xfrm>
            <a:off x="3815366" y="2321511"/>
            <a:ext cx="1372217" cy="954802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cxnSp>
        <p:nvCxnSpPr>
          <p:cNvPr id="18" name="Conector reto 20"/>
          <p:cNvCxnSpPr>
            <a:stCxn id="10" idx="3"/>
          </p:cNvCxnSpPr>
          <p:nvPr/>
        </p:nvCxnSpPr>
        <p:spPr>
          <a:xfrm>
            <a:off x="3815366" y="2992264"/>
            <a:ext cx="1372217" cy="322688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cxnSp>
        <p:nvCxnSpPr>
          <p:cNvPr id="19" name="Conector reto 22"/>
          <p:cNvCxnSpPr/>
          <p:nvPr/>
        </p:nvCxnSpPr>
        <p:spPr>
          <a:xfrm flipV="1">
            <a:off x="3738090" y="3335580"/>
            <a:ext cx="1449493" cy="303323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cxnSp>
        <p:nvCxnSpPr>
          <p:cNvPr id="20" name="Conector reto 24"/>
          <p:cNvCxnSpPr/>
          <p:nvPr/>
        </p:nvCxnSpPr>
        <p:spPr>
          <a:xfrm flipV="1">
            <a:off x="3815366" y="3389621"/>
            <a:ext cx="1372217" cy="946116"/>
          </a:xfrm>
          <a:prstGeom prst="straightConnector1">
            <a:avLst/>
          </a:prstGeom>
          <a:noFill/>
          <a:ln w="6345" cap="flat">
            <a:solidFill>
              <a:srgbClr val="78C58C"/>
            </a:solidFill>
            <a:prstDash val="solid"/>
            <a:miter/>
          </a:ln>
        </p:spPr>
      </p:cxnSp>
      <p:sp>
        <p:nvSpPr>
          <p:cNvPr id="21" name="Retângulo 25"/>
          <p:cNvSpPr/>
          <p:nvPr/>
        </p:nvSpPr>
        <p:spPr>
          <a:xfrm rot="16200000">
            <a:off x="6188244" y="1201779"/>
            <a:ext cx="4572002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 dirty="0">
                <a:solidFill>
                  <a:srgbClr val="4A6279"/>
                </a:solidFill>
                <a:latin typeface="Calibri"/>
              </a:rPr>
              <a:t>Benefício Mínimo:</a:t>
            </a:r>
            <a:r>
              <a:rPr lang="pt-BR" sz="1050" dirty="0">
                <a:solidFill>
                  <a:srgbClr val="4A6279"/>
                </a:solidFill>
                <a:latin typeface="Calibri"/>
              </a:rPr>
              <a:t> 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dirty="0">
                <a:solidFill>
                  <a:srgbClr val="4A6279"/>
                </a:solidFill>
                <a:latin typeface="Calibri"/>
              </a:rPr>
              <a:t>R$ 270,44 ou Pagamento Único.</a:t>
            </a:r>
          </a:p>
        </p:txBody>
      </p:sp>
      <p:sp>
        <p:nvSpPr>
          <p:cNvPr id="22" name="Divisa 33"/>
          <p:cNvSpPr/>
          <p:nvPr/>
        </p:nvSpPr>
        <p:spPr>
          <a:xfrm>
            <a:off x="6484438" y="4338563"/>
            <a:ext cx="2034933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CaixaDeTexto 28"/>
          <p:cNvSpPr txBox="1"/>
          <p:nvPr/>
        </p:nvSpPr>
        <p:spPr>
          <a:xfrm>
            <a:off x="5071690" y="4405270"/>
            <a:ext cx="14482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Certa (AN)</a:t>
            </a:r>
          </a:p>
        </p:txBody>
      </p:sp>
      <p:sp>
        <p:nvSpPr>
          <p:cNvPr id="24" name="CaixaDeTexto 29"/>
          <p:cNvSpPr txBox="1"/>
          <p:nvPr/>
        </p:nvSpPr>
        <p:spPr>
          <a:xfrm>
            <a:off x="6805344" y="4415852"/>
            <a:ext cx="1992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25" name="Retângulo 35"/>
          <p:cNvSpPr/>
          <p:nvPr/>
        </p:nvSpPr>
        <p:spPr>
          <a:xfrm>
            <a:off x="4671189" y="4024953"/>
            <a:ext cx="3411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60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6" name="Retângulo 36"/>
          <p:cNvSpPr/>
          <p:nvPr/>
        </p:nvSpPr>
        <p:spPr>
          <a:xfrm>
            <a:off x="6087139" y="4023430"/>
            <a:ext cx="34116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80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7" name="Retângulo 37"/>
          <p:cNvSpPr/>
          <p:nvPr/>
        </p:nvSpPr>
        <p:spPr>
          <a:xfrm>
            <a:off x="7801585" y="4047420"/>
            <a:ext cx="927503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  <a:latin typeface="Calibri"/>
              </a:rPr>
              <a:t>IDADE</a:t>
            </a:r>
            <a:endParaRPr lang="pt-BR" sz="1350">
              <a:solidFill>
                <a:srgbClr val="4A6279"/>
              </a:solidFill>
              <a:latin typeface="Calibri"/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4664407" y="4074627"/>
            <a:ext cx="3854964" cy="864985"/>
          </a:xfrm>
          <a:prstGeom prst="roundRect">
            <a:avLst>
              <a:gd name="adj" fmla="val 16667"/>
            </a:avLst>
          </a:prstGeom>
          <a:solidFill>
            <a:srgbClr val="1E98BE">
              <a:alpha val="5098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51300" tIns="51300" rIns="51300" bIns="51300" anchor="ctr"/>
          <a:lstStyle/>
          <a:p>
            <a:pPr algn="ctr">
              <a:spcBef>
                <a:spcPct val="50000"/>
              </a:spcBef>
            </a:pPr>
            <a:endParaRPr lang="pt-BR" sz="150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30" name="Conector reto 29"/>
          <p:cNvCxnSpPr/>
          <p:nvPr/>
        </p:nvCxnSpPr>
        <p:spPr>
          <a:xfrm>
            <a:off x="3039444" y="130036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a esquerda 10">
            <a:extLst>
              <a:ext uri="{FF2B5EF4-FFF2-40B4-BE49-F238E27FC236}">
                <a16:creationId xmlns:a16="http://schemas.microsoft.com/office/drawing/2014/main" xmlns="" id="{6A7EE942-5D44-45AE-9EC6-F2F28FB6DD87}"/>
              </a:ext>
            </a:extLst>
          </p:cNvPr>
          <p:cNvSpPr/>
          <p:nvPr/>
        </p:nvSpPr>
        <p:spPr>
          <a:xfrm rot="1160508">
            <a:off x="4428092" y="5461540"/>
            <a:ext cx="2409568" cy="296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Contribuições Alternativas</a:t>
            </a:r>
          </a:p>
        </p:txBody>
      </p:sp>
      <p:sp>
        <p:nvSpPr>
          <p:cNvPr id="32" name="Seta para a esquerda 11">
            <a:extLst>
              <a:ext uri="{FF2B5EF4-FFF2-40B4-BE49-F238E27FC236}">
                <a16:creationId xmlns:a16="http://schemas.microsoft.com/office/drawing/2014/main" xmlns="" id="{35A61B66-5960-4315-A5D4-2987D86C3F93}"/>
              </a:ext>
            </a:extLst>
          </p:cNvPr>
          <p:cNvSpPr/>
          <p:nvPr/>
        </p:nvSpPr>
        <p:spPr>
          <a:xfrm rot="1174529">
            <a:off x="4343528" y="5749507"/>
            <a:ext cx="2409568" cy="296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Portabilidades</a:t>
            </a:r>
          </a:p>
        </p:txBody>
      </p:sp>
      <p:sp>
        <p:nvSpPr>
          <p:cNvPr id="33" name="Seta para a esquerda 10">
            <a:extLst>
              <a:ext uri="{FF2B5EF4-FFF2-40B4-BE49-F238E27FC236}">
                <a16:creationId xmlns:a16="http://schemas.microsoft.com/office/drawing/2014/main" xmlns="" id="{6A7EE942-5D44-45AE-9EC6-F2F28FB6DD87}"/>
              </a:ext>
            </a:extLst>
          </p:cNvPr>
          <p:cNvSpPr/>
          <p:nvPr/>
        </p:nvSpPr>
        <p:spPr>
          <a:xfrm rot="1290859">
            <a:off x="4217994" y="6054738"/>
            <a:ext cx="2409568" cy="2965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Contribuições Facultativas</a:t>
            </a:r>
          </a:p>
        </p:txBody>
      </p:sp>
      <p:grpSp>
        <p:nvGrpSpPr>
          <p:cNvPr id="34" name="Grupo 33"/>
          <p:cNvGrpSpPr/>
          <p:nvPr/>
        </p:nvGrpSpPr>
        <p:grpSpPr>
          <a:xfrm rot="16200000">
            <a:off x="-2170765" y="3834786"/>
            <a:ext cx="4651648" cy="332095"/>
            <a:chOff x="5649004" y="1279716"/>
            <a:chExt cx="4180792" cy="894347"/>
          </a:xfrm>
        </p:grpSpPr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9004" y="1279716"/>
              <a:ext cx="4180792" cy="89434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6" name="CaixaDeTexto 35"/>
            <p:cNvSpPr txBox="1"/>
            <p:nvPr/>
          </p:nvSpPr>
          <p:spPr>
            <a:xfrm>
              <a:off x="6161761" y="1281209"/>
              <a:ext cx="3078053" cy="74597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350" dirty="0">
                  <a:solidFill>
                    <a:srgbClr val="FFFFFF"/>
                  </a:solidFill>
                  <a:latin typeface="Calibri"/>
                </a:rPr>
                <a:t>Ativo Normal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 rot="16200000">
            <a:off x="-22208" y="5072113"/>
            <a:ext cx="1533683" cy="564605"/>
            <a:chOff x="5649004" y="1279716"/>
            <a:chExt cx="4180792" cy="894347"/>
          </a:xfrm>
        </p:grpSpPr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9004" y="1279716"/>
              <a:ext cx="4180792" cy="89434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9" name="CaixaDeTexto 38"/>
            <p:cNvSpPr txBox="1"/>
            <p:nvPr/>
          </p:nvSpPr>
          <p:spPr>
            <a:xfrm>
              <a:off x="6200372" y="1346269"/>
              <a:ext cx="3078053" cy="76785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68580" tIns="34290" rIns="68580" bIns="34290" anchor="t" anchorCtr="0" compatLnSpc="1">
              <a:sp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350" dirty="0">
                  <a:solidFill>
                    <a:srgbClr val="FFFFFF"/>
                  </a:solidFill>
                  <a:latin typeface="Calibri"/>
                </a:rPr>
                <a:t>Ativo Alternativo</a:t>
              </a:r>
            </a:p>
          </p:txBody>
        </p:sp>
      </p:grpSp>
      <p:sp>
        <p:nvSpPr>
          <p:cNvPr id="40" name="Chave esquerda 39"/>
          <p:cNvSpPr/>
          <p:nvPr/>
        </p:nvSpPr>
        <p:spPr>
          <a:xfrm>
            <a:off x="329902" y="1946640"/>
            <a:ext cx="236927" cy="40008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 b="1" dirty="0"/>
          </a:p>
        </p:txBody>
      </p:sp>
      <p:sp>
        <p:nvSpPr>
          <p:cNvPr id="28" name="Espaço Reservado para Número de Slide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349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400" dirty="0">
                <a:solidFill>
                  <a:srgbClr val="576A7C"/>
                </a:solidFill>
              </a:rPr>
              <a:t>Benefício Previdenciário</a:t>
            </a:r>
          </a:p>
        </p:txBody>
      </p:sp>
      <p:sp>
        <p:nvSpPr>
          <p:cNvPr id="4" name="Divisa 4"/>
          <p:cNvSpPr/>
          <p:nvPr/>
        </p:nvSpPr>
        <p:spPr>
          <a:xfrm>
            <a:off x="937317" y="3198784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</a:endParaRPr>
          </a:p>
        </p:txBody>
      </p:sp>
      <p:sp>
        <p:nvSpPr>
          <p:cNvPr id="5" name="Divisa 5"/>
          <p:cNvSpPr/>
          <p:nvPr/>
        </p:nvSpPr>
        <p:spPr>
          <a:xfrm>
            <a:off x="3052681" y="318996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1203935" y="3256672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</a:rPr>
              <a:t>Período de Acumulação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3403790" y="3267253"/>
            <a:ext cx="199248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</a:rPr>
              <a:t>Aposentadoria/Pensão</a:t>
            </a:r>
          </a:p>
        </p:txBody>
      </p:sp>
      <p:sp>
        <p:nvSpPr>
          <p:cNvPr id="8" name="Retângulo 8"/>
          <p:cNvSpPr/>
          <p:nvPr/>
        </p:nvSpPr>
        <p:spPr>
          <a:xfrm>
            <a:off x="752473" y="2912962"/>
            <a:ext cx="82486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</a:rPr>
              <a:t>Adesão</a:t>
            </a:r>
            <a:endParaRPr lang="pt-BR" sz="1350">
              <a:solidFill>
                <a:srgbClr val="4A6279"/>
              </a:solidFill>
            </a:endParaRPr>
          </a:p>
        </p:txBody>
      </p:sp>
      <p:sp>
        <p:nvSpPr>
          <p:cNvPr id="9" name="Retângulo 9"/>
          <p:cNvSpPr/>
          <p:nvPr/>
        </p:nvSpPr>
        <p:spPr>
          <a:xfrm rot="18525615">
            <a:off x="2539718" y="2361500"/>
            <a:ext cx="1956710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</a:rPr>
              <a:t>Concessão (resgate 25%)</a:t>
            </a:r>
            <a:endParaRPr lang="pt-BR" sz="750" dirty="0">
              <a:solidFill>
                <a:srgbClr val="4A6279"/>
              </a:solidFill>
            </a:endParaRPr>
          </a:p>
        </p:txBody>
      </p:sp>
      <p:sp>
        <p:nvSpPr>
          <p:cNvPr id="10" name="CaixaDeTexto 19"/>
          <p:cNvSpPr txBox="1"/>
          <p:nvPr/>
        </p:nvSpPr>
        <p:spPr>
          <a:xfrm>
            <a:off x="6122480" y="3284893"/>
            <a:ext cx="24109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</a:rPr>
              <a:t>Renda Vitalícia (BSA)</a:t>
            </a:r>
          </a:p>
        </p:txBody>
      </p:sp>
      <p:sp>
        <p:nvSpPr>
          <p:cNvPr id="11" name="Retângulo 20"/>
          <p:cNvSpPr/>
          <p:nvPr/>
        </p:nvSpPr>
        <p:spPr>
          <a:xfrm>
            <a:off x="3052681" y="1723546"/>
            <a:ext cx="4028759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Participante Ativo Normal </a:t>
            </a:r>
          </a:p>
        </p:txBody>
      </p:sp>
      <p:sp>
        <p:nvSpPr>
          <p:cNvPr id="12" name="Divisa 21"/>
          <p:cNvSpPr/>
          <p:nvPr/>
        </p:nvSpPr>
        <p:spPr>
          <a:xfrm>
            <a:off x="5425261" y="319878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</a:endParaRPr>
          </a:p>
        </p:txBody>
      </p:sp>
      <p:sp>
        <p:nvSpPr>
          <p:cNvPr id="13" name="CaixaDeTexto 22"/>
          <p:cNvSpPr txBox="1"/>
          <p:nvPr/>
        </p:nvSpPr>
        <p:spPr>
          <a:xfrm>
            <a:off x="5679967" y="3168958"/>
            <a:ext cx="2316131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</a:rPr>
              <a:t>Benefício de Sobrevivência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</a:rPr>
              <a:t>(vitalício - 80%)</a:t>
            </a:r>
          </a:p>
        </p:txBody>
      </p:sp>
      <p:sp>
        <p:nvSpPr>
          <p:cNvPr id="14" name="Retângulo 23"/>
          <p:cNvSpPr/>
          <p:nvPr/>
        </p:nvSpPr>
        <p:spPr>
          <a:xfrm rot="19051333">
            <a:off x="5009101" y="2328111"/>
            <a:ext cx="2407775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</a:rPr>
              <a:t>Expectativa Média de Vida</a:t>
            </a:r>
            <a:endParaRPr lang="pt-BR" sz="750" dirty="0">
              <a:solidFill>
                <a:srgbClr val="4A6279"/>
              </a:solidFill>
            </a:endParaRPr>
          </a:p>
        </p:txBody>
      </p:sp>
      <p:sp>
        <p:nvSpPr>
          <p:cNvPr id="15" name="Retângulo 24"/>
          <p:cNvSpPr/>
          <p:nvPr/>
        </p:nvSpPr>
        <p:spPr>
          <a:xfrm>
            <a:off x="7285781" y="2891806"/>
            <a:ext cx="2407775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</a:rPr>
              <a:t>... 120+</a:t>
            </a:r>
            <a:endParaRPr lang="pt-BR" sz="1350">
              <a:solidFill>
                <a:srgbClr val="4A6279"/>
              </a:solidFill>
            </a:endParaRPr>
          </a:p>
        </p:txBody>
      </p:sp>
      <p:sp>
        <p:nvSpPr>
          <p:cNvPr id="16" name="Forma livre 25"/>
          <p:cNvSpPr/>
          <p:nvPr/>
        </p:nvSpPr>
        <p:spPr>
          <a:xfrm>
            <a:off x="2411863" y="4729450"/>
            <a:ext cx="6394358" cy="6125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8576" tIns="38576" rIns="38576" bIns="38576" anchor="ctr" anchorCtr="1" compatLnSpc="1">
            <a:noAutofit/>
          </a:bodyPr>
          <a:lstStyle/>
          <a:p>
            <a:pPr algn="ctr" defTabSz="450042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</a:rPr>
              <a:t>Benefício Previdenciário: Renda Certa + Renda Vitalícia</a:t>
            </a:r>
          </a:p>
        </p:txBody>
      </p:sp>
      <p:sp>
        <p:nvSpPr>
          <p:cNvPr id="17" name="Elipse 26"/>
          <p:cNvSpPr/>
          <p:nvPr/>
        </p:nvSpPr>
        <p:spPr>
          <a:xfrm>
            <a:off x="3821895" y="3859991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</a:rPr>
              <a:t>RAP</a:t>
            </a:r>
          </a:p>
        </p:txBody>
      </p:sp>
      <p:sp>
        <p:nvSpPr>
          <p:cNvPr id="18" name="Elipse 27"/>
          <p:cNvSpPr/>
          <p:nvPr/>
        </p:nvSpPr>
        <p:spPr>
          <a:xfrm>
            <a:off x="6360569" y="3859991"/>
            <a:ext cx="903212" cy="8871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>
                <a:solidFill>
                  <a:srgbClr val="FFFFFF"/>
                </a:solidFill>
              </a:rPr>
              <a:t>FCBE</a:t>
            </a:r>
            <a:r>
              <a:rPr lang="pt-BR" sz="1200" b="1">
                <a:solidFill>
                  <a:srgbClr val="FFFFFF"/>
                </a:solidFill>
              </a:rPr>
              <a:t> </a:t>
            </a:r>
            <a:r>
              <a:rPr lang="pt-BR" sz="750">
                <a:solidFill>
                  <a:srgbClr val="FFFFFF"/>
                </a:solidFill>
              </a:rPr>
              <a:t>(obrigatório)</a:t>
            </a:r>
          </a:p>
        </p:txBody>
      </p:sp>
      <p:sp>
        <p:nvSpPr>
          <p:cNvPr id="19" name="Seta para cima 29"/>
          <p:cNvSpPr/>
          <p:nvPr/>
        </p:nvSpPr>
        <p:spPr>
          <a:xfrm>
            <a:off x="4185458" y="3651926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</a:endParaRPr>
          </a:p>
        </p:txBody>
      </p:sp>
      <p:sp>
        <p:nvSpPr>
          <p:cNvPr id="20" name="Seta para cima 30"/>
          <p:cNvSpPr/>
          <p:nvPr/>
        </p:nvSpPr>
        <p:spPr>
          <a:xfrm>
            <a:off x="6724132" y="3649066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</a:endParaRPr>
          </a:p>
        </p:txBody>
      </p:sp>
      <p:sp>
        <p:nvSpPr>
          <p:cNvPr id="25" name="Elipse 11">
            <a:extLst>
              <a:ext uri="{FF2B5EF4-FFF2-40B4-BE49-F238E27FC236}">
                <a16:creationId xmlns="" xmlns:a16="http://schemas.microsoft.com/office/drawing/2014/main" id="{AF94B729-6638-4784-A230-BA745BF251D8}"/>
              </a:ext>
            </a:extLst>
          </p:cNvPr>
          <p:cNvSpPr/>
          <p:nvPr/>
        </p:nvSpPr>
        <p:spPr>
          <a:xfrm>
            <a:off x="1044506" y="3940818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FFFFFF"/>
                </a:solidFill>
              </a:rPr>
              <a:t>FCBE</a:t>
            </a:r>
          </a:p>
        </p:txBody>
      </p:sp>
      <p:sp>
        <p:nvSpPr>
          <p:cNvPr id="26" name="Seta para cima 12">
            <a:extLst>
              <a:ext uri="{FF2B5EF4-FFF2-40B4-BE49-F238E27FC236}">
                <a16:creationId xmlns="" xmlns:a16="http://schemas.microsoft.com/office/drawing/2014/main" id="{D5D48C9F-48E1-46FD-8E4F-B31AFE2D7447}"/>
              </a:ext>
            </a:extLst>
          </p:cNvPr>
          <p:cNvSpPr/>
          <p:nvPr/>
        </p:nvSpPr>
        <p:spPr>
          <a:xfrm>
            <a:off x="1412351" y="3727335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</a:endParaRPr>
          </a:p>
        </p:txBody>
      </p:sp>
      <p:sp>
        <p:nvSpPr>
          <p:cNvPr id="27" name="Elipse 13">
            <a:extLst>
              <a:ext uri="{FF2B5EF4-FFF2-40B4-BE49-F238E27FC236}">
                <a16:creationId xmlns="" xmlns:a16="http://schemas.microsoft.com/office/drawing/2014/main" id="{3F1BE0B9-662C-4367-959F-08950150850A}"/>
              </a:ext>
            </a:extLst>
          </p:cNvPr>
          <p:cNvSpPr/>
          <p:nvPr/>
        </p:nvSpPr>
        <p:spPr>
          <a:xfrm>
            <a:off x="1963822" y="3933253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</a:rPr>
              <a:t>PAR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" b="1">
                <a:solidFill>
                  <a:srgbClr val="FFFFFF"/>
                </a:solidFill>
              </a:rPr>
              <a:t>(facultativa)</a:t>
            </a:r>
          </a:p>
        </p:txBody>
      </p:sp>
      <p:sp>
        <p:nvSpPr>
          <p:cNvPr id="28" name="Seta para cima 14">
            <a:extLst>
              <a:ext uri="{FF2B5EF4-FFF2-40B4-BE49-F238E27FC236}">
                <a16:creationId xmlns="" xmlns:a16="http://schemas.microsoft.com/office/drawing/2014/main" id="{9477D4B0-912B-4805-8CCC-B816192E929D}"/>
              </a:ext>
            </a:extLst>
          </p:cNvPr>
          <p:cNvSpPr/>
          <p:nvPr/>
        </p:nvSpPr>
        <p:spPr>
          <a:xfrm>
            <a:off x="2323821" y="3712285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</a:endParaRPr>
          </a:p>
        </p:txBody>
      </p:sp>
      <p:sp>
        <p:nvSpPr>
          <p:cNvPr id="31" name="Texto Explicativo: Seta para a Direita 30">
            <a:extLst>
              <a:ext uri="{FF2B5EF4-FFF2-40B4-BE49-F238E27FC236}">
                <a16:creationId xmlns="" xmlns:a16="http://schemas.microsoft.com/office/drawing/2014/main" id="{248FD734-BD58-4B07-982F-90816E936C44}"/>
              </a:ext>
            </a:extLst>
          </p:cNvPr>
          <p:cNvSpPr/>
          <p:nvPr/>
        </p:nvSpPr>
        <p:spPr>
          <a:xfrm rot="16200000">
            <a:off x="1581451" y="4536505"/>
            <a:ext cx="727469" cy="140159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sz="1350" dirty="0">
                <a:solidFill>
                  <a:prstClr val="white"/>
                </a:solidFill>
              </a:rPr>
              <a:t>Invalidez</a:t>
            </a:r>
          </a:p>
          <a:p>
            <a:pPr algn="ctr"/>
            <a:r>
              <a:rPr lang="pt-BR" sz="1350" dirty="0">
                <a:solidFill>
                  <a:prstClr val="white"/>
                </a:solidFill>
              </a:rPr>
              <a:t>Morte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945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400" dirty="0">
                <a:solidFill>
                  <a:srgbClr val="576A7C"/>
                </a:solidFill>
              </a:rPr>
              <a:t>Benefício Previdenciário</a:t>
            </a:r>
          </a:p>
        </p:txBody>
      </p:sp>
      <p:sp>
        <p:nvSpPr>
          <p:cNvPr id="3" name="Divisa 4"/>
          <p:cNvSpPr/>
          <p:nvPr/>
        </p:nvSpPr>
        <p:spPr>
          <a:xfrm>
            <a:off x="1642436" y="2696510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</a:endParaRPr>
          </a:p>
        </p:txBody>
      </p:sp>
      <p:sp>
        <p:nvSpPr>
          <p:cNvPr id="4" name="Divisa 5"/>
          <p:cNvSpPr/>
          <p:nvPr/>
        </p:nvSpPr>
        <p:spPr>
          <a:xfrm>
            <a:off x="3757800" y="2687692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1909054" y="2754399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</a:rPr>
              <a:t>Período de Acumulação</a:t>
            </a:r>
          </a:p>
        </p:txBody>
      </p:sp>
      <p:sp>
        <p:nvSpPr>
          <p:cNvPr id="6" name="CaixaDeTexto 7"/>
          <p:cNvSpPr txBox="1"/>
          <p:nvPr/>
        </p:nvSpPr>
        <p:spPr>
          <a:xfrm>
            <a:off x="4070422" y="2666535"/>
            <a:ext cx="1992489" cy="4847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</a:rPr>
              <a:t>Aposentadoria/Pensão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</a:rPr>
              <a:t>(renda certa)</a:t>
            </a:r>
          </a:p>
        </p:txBody>
      </p:sp>
      <p:sp>
        <p:nvSpPr>
          <p:cNvPr id="7" name="Retângulo 8"/>
          <p:cNvSpPr/>
          <p:nvPr/>
        </p:nvSpPr>
        <p:spPr>
          <a:xfrm>
            <a:off x="1457592" y="2410690"/>
            <a:ext cx="824867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>
                <a:solidFill>
                  <a:srgbClr val="4A6279"/>
                </a:solidFill>
              </a:rPr>
              <a:t>Adesão</a:t>
            </a:r>
            <a:endParaRPr lang="pt-BR" sz="1350">
              <a:solidFill>
                <a:srgbClr val="4A6279"/>
              </a:solidFill>
            </a:endParaRPr>
          </a:p>
        </p:txBody>
      </p:sp>
      <p:sp>
        <p:nvSpPr>
          <p:cNvPr id="8" name="Retângulo 9"/>
          <p:cNvSpPr/>
          <p:nvPr/>
        </p:nvSpPr>
        <p:spPr>
          <a:xfrm rot="19531460">
            <a:off x="3441134" y="2073366"/>
            <a:ext cx="1956710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</a:rPr>
              <a:t>Concessão (resgate 25%)</a:t>
            </a:r>
            <a:endParaRPr lang="pt-BR" sz="750" dirty="0">
              <a:solidFill>
                <a:srgbClr val="4A6279"/>
              </a:solidFill>
            </a:endParaRPr>
          </a:p>
        </p:txBody>
      </p:sp>
      <p:sp>
        <p:nvSpPr>
          <p:cNvPr id="9" name="Retângulo 10"/>
          <p:cNvSpPr/>
          <p:nvPr/>
        </p:nvSpPr>
        <p:spPr>
          <a:xfrm rot="19696716">
            <a:off x="5921158" y="1887873"/>
            <a:ext cx="3180548" cy="1846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750" b="1" dirty="0">
                <a:solidFill>
                  <a:srgbClr val="4A6279"/>
                </a:solidFill>
              </a:rPr>
              <a:t>5 anos ou expectativa média de vida</a:t>
            </a:r>
            <a:endParaRPr lang="pt-BR" sz="750" dirty="0">
              <a:solidFill>
                <a:srgbClr val="4A6279"/>
              </a:solidFill>
            </a:endParaRPr>
          </a:p>
        </p:txBody>
      </p:sp>
      <p:sp>
        <p:nvSpPr>
          <p:cNvPr id="10" name="Elipse 11"/>
          <p:cNvSpPr/>
          <p:nvPr/>
        </p:nvSpPr>
        <p:spPr>
          <a:xfrm>
            <a:off x="4561379" y="3357718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FFFFFF"/>
                </a:solidFill>
              </a:rPr>
              <a:t>RAS</a:t>
            </a:r>
          </a:p>
        </p:txBody>
      </p:sp>
      <p:sp>
        <p:nvSpPr>
          <p:cNvPr id="11" name="Seta para cima 12"/>
          <p:cNvSpPr/>
          <p:nvPr/>
        </p:nvSpPr>
        <p:spPr>
          <a:xfrm>
            <a:off x="4924942" y="3149653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</a:endParaRPr>
          </a:p>
        </p:txBody>
      </p:sp>
      <p:sp>
        <p:nvSpPr>
          <p:cNvPr id="12" name="Elipse 13"/>
          <p:cNvSpPr/>
          <p:nvPr/>
        </p:nvSpPr>
        <p:spPr>
          <a:xfrm>
            <a:off x="2287067" y="3357717"/>
            <a:ext cx="903212" cy="8640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78C58C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</a:rPr>
              <a:t>PAR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600" b="1">
                <a:solidFill>
                  <a:srgbClr val="FFFFFF"/>
                </a:solidFill>
              </a:rPr>
              <a:t>(facultativa)</a:t>
            </a:r>
          </a:p>
        </p:txBody>
      </p:sp>
      <p:sp>
        <p:nvSpPr>
          <p:cNvPr id="13" name="Seta para cima 14"/>
          <p:cNvSpPr/>
          <p:nvPr/>
        </p:nvSpPr>
        <p:spPr>
          <a:xfrm>
            <a:off x="2657345" y="3148479"/>
            <a:ext cx="176086" cy="335953"/>
          </a:xfrm>
          <a:custGeom>
            <a:avLst>
              <a:gd name="f0" fmla="val 56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78C58C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13">
              <a:solidFill>
                <a:srgbClr val="FFFFFF"/>
              </a:solidFill>
            </a:endParaRPr>
          </a:p>
        </p:txBody>
      </p:sp>
      <p:sp>
        <p:nvSpPr>
          <p:cNvPr id="14" name="Forma livre 15"/>
          <p:cNvSpPr/>
          <p:nvPr/>
        </p:nvSpPr>
        <p:spPr>
          <a:xfrm>
            <a:off x="2013022" y="4958385"/>
            <a:ext cx="4114800" cy="61254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33472"/>
              <a:gd name="f7" fmla="val 1088981"/>
              <a:gd name="f8" fmla="+- 0 0 -90"/>
              <a:gd name="f9" fmla="*/ f3 1 1633472"/>
              <a:gd name="f10" fmla="*/ f4 1 1088981"/>
              <a:gd name="f11" fmla="+- f7 0 f5"/>
              <a:gd name="f12" fmla="+- f6 0 f5"/>
              <a:gd name="f13" fmla="*/ f8 f0 1"/>
              <a:gd name="f14" fmla="*/ f12 1 1633472"/>
              <a:gd name="f15" fmla="*/ f11 1 1088981"/>
              <a:gd name="f16" fmla="*/ 0 f12 1"/>
              <a:gd name="f17" fmla="*/ 0 f11 1"/>
              <a:gd name="f18" fmla="*/ 1633472 f12 1"/>
              <a:gd name="f19" fmla="*/ 1088981 f11 1"/>
              <a:gd name="f20" fmla="*/ f13 1 f2"/>
              <a:gd name="f21" fmla="*/ f16 1 1633472"/>
              <a:gd name="f22" fmla="*/ f17 1 1088981"/>
              <a:gd name="f23" fmla="*/ f18 1 1633472"/>
              <a:gd name="f24" fmla="*/ f19 1 1088981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1633472" h="1088981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38576" tIns="38576" rIns="38576" bIns="38576" anchor="ctr" anchorCtr="1" compatLnSpc="1">
            <a:noAutofit/>
          </a:bodyPr>
          <a:lstStyle/>
          <a:p>
            <a:pPr algn="ctr" defTabSz="450042">
              <a:lnSpc>
                <a:spcPct val="90000"/>
              </a:lnSpc>
              <a:spcAft>
                <a:spcPts val="75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</a:rPr>
              <a:t>Benefício Previdenciário: Renda Certa</a:t>
            </a:r>
          </a:p>
        </p:txBody>
      </p:sp>
      <p:sp>
        <p:nvSpPr>
          <p:cNvPr id="15" name="Retângulo 16"/>
          <p:cNvSpPr/>
          <p:nvPr/>
        </p:nvSpPr>
        <p:spPr>
          <a:xfrm>
            <a:off x="3173207" y="1593341"/>
            <a:ext cx="4028759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font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Participante Ativo Alternativo</a:t>
            </a:r>
          </a:p>
        </p:txBody>
      </p:sp>
      <p:sp>
        <p:nvSpPr>
          <p:cNvPr id="17" name="Texto Explicativo: Seta para a Direita 16">
            <a:extLst>
              <a:ext uri="{FF2B5EF4-FFF2-40B4-BE49-F238E27FC236}">
                <a16:creationId xmlns="" xmlns:a16="http://schemas.microsoft.com/office/drawing/2014/main" id="{CD6AC4A4-BB0F-444B-B1A3-BD970949A5CB}"/>
              </a:ext>
            </a:extLst>
          </p:cNvPr>
          <p:cNvSpPr/>
          <p:nvPr/>
        </p:nvSpPr>
        <p:spPr>
          <a:xfrm>
            <a:off x="929397" y="3484432"/>
            <a:ext cx="1244686" cy="64457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>
                <a:solidFill>
                  <a:prstClr val="white"/>
                </a:solidFill>
              </a:rPr>
              <a:t>Invalidez</a:t>
            </a:r>
          </a:p>
          <a:p>
            <a:pPr algn="ctr"/>
            <a:r>
              <a:rPr lang="pt-BR" sz="1350" dirty="0">
                <a:solidFill>
                  <a:prstClr val="white"/>
                </a:solidFill>
              </a:rPr>
              <a:t>Morte</a:t>
            </a: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195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rgbClr val="576A7C"/>
                </a:solidFill>
              </a:rPr>
              <a:t>Pensão por Morte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3060077"/>
              </p:ext>
            </p:extLst>
          </p:nvPr>
        </p:nvGraphicFramePr>
        <p:xfrm>
          <a:off x="1015091" y="1702253"/>
          <a:ext cx="8344992" cy="3789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 em curva para baixo 4"/>
          <p:cNvSpPr/>
          <p:nvPr/>
        </p:nvSpPr>
        <p:spPr>
          <a:xfrm>
            <a:off x="2393756" y="1253385"/>
            <a:ext cx="2074545" cy="4163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58994" y="4614347"/>
          <a:ext cx="2607054" cy="108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Seta em curva para baixo 7"/>
          <p:cNvSpPr/>
          <p:nvPr/>
        </p:nvSpPr>
        <p:spPr>
          <a:xfrm rot="10561042">
            <a:off x="2492222" y="5547823"/>
            <a:ext cx="1877610" cy="298652"/>
          </a:xfrm>
          <a:prstGeom prst="curvedDownArrow">
            <a:avLst>
              <a:gd name="adj1" fmla="val 25000"/>
              <a:gd name="adj2" fmla="val 75754"/>
              <a:gd name="adj3" fmla="val 19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18E00746-7B98-4B79-86CB-CA17DDA411EE}"/>
              </a:ext>
            </a:extLst>
          </p:cNvPr>
          <p:cNvSpPr/>
          <p:nvPr/>
        </p:nvSpPr>
        <p:spPr>
          <a:xfrm>
            <a:off x="6417276" y="2582811"/>
            <a:ext cx="1795847" cy="464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9" name="Conector reto 8"/>
          <p:cNvCxnSpPr/>
          <p:nvPr/>
        </p:nvCxnSpPr>
        <p:spPr>
          <a:xfrm>
            <a:off x="2991548" y="976696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966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400" dirty="0">
                <a:solidFill>
                  <a:srgbClr val="576A7C"/>
                </a:solidFill>
              </a:rPr>
              <a:t>Benefício Previdenciário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1498144" y="1712606"/>
            <a:ext cx="6212438" cy="4064000"/>
            <a:chOff x="1654625" y="1149015"/>
            <a:chExt cx="8283250" cy="5418667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" name="Diagrama 2"/>
                <p:cNvGraphicFramePr/>
                <p:nvPr>
                  <p:extLst/>
                </p:nvPr>
              </p:nvGraphicFramePr>
              <p:xfrm>
                <a:off x="1654625" y="1149015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</mc:Choice>
          <mc:Fallback xmlns="">
            <p:graphicFrame>
              <p:nvGraphicFramePr>
                <p:cNvPr id="3" name="Diagrama 2"/>
                <p:cNvGraphicFramePr/>
                <p:nvPr>
                  <p:extLst>
                    <p:ext uri="{D42A27DB-BD31-4B8C-83A1-F6EECF244321}">
                      <p14:modId xmlns:p14="http://schemas.microsoft.com/office/powerpoint/2010/main" val="3694434259"/>
                    </p:ext>
                  </p:extLst>
                </p:nvPr>
              </p:nvGraphicFramePr>
              <p:xfrm>
                <a:off x="1654625" y="1149015"/>
                <a:ext cx="8128000" cy="5418667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mc:Fallback>
        </mc:AlternateContent>
        <p:sp>
          <p:nvSpPr>
            <p:cNvPr id="22" name="CaixaDeTexto 21"/>
            <p:cNvSpPr txBox="1"/>
            <p:nvPr/>
          </p:nvSpPr>
          <p:spPr>
            <a:xfrm>
              <a:off x="8410906" y="1257300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prstClr val="white"/>
                  </a:solidFill>
                </a:rPr>
                <a:t>Ativo Normal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8410906" y="2392680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prstClr val="white"/>
                  </a:solidFill>
                </a:rPr>
                <a:t>Ativo Normal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8410906" y="3475143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prstClr val="white"/>
                  </a:solidFill>
                </a:rPr>
                <a:t>Ativo Normal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457896" y="4556529"/>
              <a:ext cx="14799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prstClr val="white"/>
                  </a:solidFill>
                </a:rPr>
                <a:t>Ativo Normal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021423" y="5557834"/>
              <a:ext cx="286890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350" dirty="0">
                  <a:solidFill>
                    <a:prstClr val="white"/>
                  </a:solidFill>
                </a:rPr>
                <a:t>Ativo Normal ou Alternativo</a:t>
              </a:r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858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711101" y="1012001"/>
            <a:ext cx="7220493" cy="333580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>
                <a:solidFill>
                  <a:srgbClr val="576A7C"/>
                </a:solidFill>
              </a:rPr>
              <a:t>Tributação sobre o benefício da Previdência Complementar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40303" y="1641853"/>
            <a:ext cx="4782959" cy="3000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Durante o Recebimento do Benefício da </a:t>
            </a:r>
            <a:r>
              <a:rPr lang="pt-BR" sz="1500" b="1" dirty="0" err="1">
                <a:solidFill>
                  <a:srgbClr val="78C58C"/>
                </a:solidFill>
                <a:latin typeface="Arial" pitchFamily="34"/>
                <a:cs typeface="Arial" pitchFamily="34"/>
              </a:rPr>
              <a:t>Funpresp</a:t>
            </a:r>
            <a:r>
              <a:rPr lang="pt-BR" sz="1500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902117" y="2288155"/>
            <a:ext cx="3046259" cy="3924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4A6279"/>
                </a:solidFill>
                <a:latin typeface="Arial" pitchFamily="34"/>
                <a:cs typeface="Arial" pitchFamily="34"/>
              </a:rPr>
              <a:t>Opção efetuada na adesão para aplicação na fase de recebimento de benefícios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721702" y="2194990"/>
            <a:ext cx="1910954" cy="69056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Regime Progressivo</a:t>
            </a: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dirty="0">
                <a:solidFill>
                  <a:srgbClr val="4A6279"/>
                </a:solidFill>
                <a:latin typeface="Arial" pitchFamily="34"/>
                <a:cs typeface="Arial" pitchFamily="34"/>
              </a:rPr>
              <a:t>Alíquota crescente, conforme o valor do rendimento</a:t>
            </a: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375" dirty="0">
              <a:solidFill>
                <a:srgbClr val="2F5597"/>
              </a:solidFill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50" dirty="0">
              <a:solidFill>
                <a:srgbClr val="2F5597"/>
              </a:solidFill>
            </a:endParaRPr>
          </a:p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dirty="0">
              <a:solidFill>
                <a:srgbClr val="1F497D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29749" y="2194990"/>
            <a:ext cx="1925239" cy="6476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200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Regime Regressivo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dirty="0">
                <a:solidFill>
                  <a:srgbClr val="4A6279"/>
                </a:solidFill>
                <a:latin typeface="Arial" pitchFamily="34"/>
                <a:cs typeface="Arial" pitchFamily="34"/>
              </a:rPr>
              <a:t>Alíquota decrescente, conforme o tempo de contribuição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300" dirty="0">
              <a:solidFill>
                <a:srgbClr val="1F497D"/>
              </a:solidFill>
              <a:latin typeface="Arial" pitchFamily="34"/>
              <a:cs typeface="Arial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900" dirty="0">
              <a:solidFill>
                <a:srgbClr val="2F5597"/>
              </a:solidFill>
            </a:endParaRPr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68664"/>
            <a:ext cx="3788219" cy="26593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Imagem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21347" y="2407138"/>
            <a:ext cx="3392090" cy="32325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7" name="Espaço Reservado para Número de Slide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49</a:t>
            </a:fld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3E2A9DF-6498-44C2-B80A-0469C0018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698" y="2718143"/>
            <a:ext cx="1433875" cy="24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0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tângulo de cantos arredondados 124"/>
          <p:cNvSpPr/>
          <p:nvPr/>
        </p:nvSpPr>
        <p:spPr>
          <a:xfrm>
            <a:off x="6545499" y="2006489"/>
            <a:ext cx="769701" cy="600700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6" name="Retângulo de cantos arredondados 125"/>
          <p:cNvSpPr/>
          <p:nvPr/>
        </p:nvSpPr>
        <p:spPr>
          <a:xfrm>
            <a:off x="7318755" y="1990889"/>
            <a:ext cx="1475201" cy="1003926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534802" y="1479817"/>
            <a:ext cx="2266298" cy="690020"/>
          </a:xfrm>
          <a:prstGeom prst="roundRect">
            <a:avLst/>
          </a:prstGeom>
          <a:solidFill>
            <a:srgbClr val="496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32" y="1535935"/>
            <a:ext cx="3220814" cy="3220814"/>
          </a:xfrm>
          <a:prstGeom prst="rect">
            <a:avLst/>
          </a:prstGeom>
        </p:spPr>
      </p:pic>
      <p:sp>
        <p:nvSpPr>
          <p:cNvPr id="71" name="Título 1"/>
          <p:cNvSpPr txBox="1">
            <a:spLocks/>
          </p:cNvSpPr>
          <p:nvPr/>
        </p:nvSpPr>
        <p:spPr>
          <a:xfrm>
            <a:off x="2139564" y="263604"/>
            <a:ext cx="7178493" cy="4017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solidFill>
                  <a:srgbClr val="73C594"/>
                </a:solidFill>
                <a:latin typeface="+mn-lt"/>
              </a:rPr>
              <a:t>FUNPRESP</a:t>
            </a:r>
            <a:r>
              <a:rPr lang="pt-BR" sz="1800" b="1" dirty="0">
                <a:solidFill>
                  <a:srgbClr val="73C594"/>
                </a:solidFill>
                <a:latin typeface="+mn-lt"/>
              </a:rPr>
              <a:t> </a:t>
            </a:r>
            <a:r>
              <a:rPr lang="pt-BR" sz="2400" b="1" dirty="0">
                <a:solidFill>
                  <a:srgbClr val="496179"/>
                </a:solidFill>
                <a:latin typeface="+mn-lt"/>
              </a:rPr>
              <a:t>EM NÚMEROS </a:t>
            </a:r>
            <a:r>
              <a:rPr lang="pt-BR" sz="3600" b="1" dirty="0">
                <a:solidFill>
                  <a:srgbClr val="73C594"/>
                </a:solidFill>
                <a:latin typeface="+mn-lt"/>
              </a:rPr>
              <a:t>(5</a:t>
            </a:r>
            <a:r>
              <a:rPr lang="pt-BR" sz="1050" b="1" dirty="0">
                <a:solidFill>
                  <a:srgbClr val="73C594"/>
                </a:solidFill>
                <a:latin typeface="+mn-lt"/>
              </a:rPr>
              <a:t>1/2</a:t>
            </a:r>
            <a:r>
              <a:rPr lang="pt-BR" sz="3600" b="1" dirty="0">
                <a:solidFill>
                  <a:srgbClr val="73C594"/>
                </a:solidFill>
                <a:latin typeface="+mn-lt"/>
              </a:rPr>
              <a:t> anos)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3672638" y="1974516"/>
            <a:ext cx="1020456" cy="27802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pt-BR" sz="24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72.675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3474082" y="1628267"/>
            <a:ext cx="144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Adesões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3272091" y="4035591"/>
            <a:ext cx="1850122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pt-BR" sz="600" b="1" u="sng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de Benefícios: 33</a:t>
            </a:r>
          </a:p>
          <a:p>
            <a:pPr algn="ctr"/>
            <a:r>
              <a:rPr lang="pt-BR" sz="6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 pensões; 04 invalidez)</a:t>
            </a:r>
          </a:p>
          <a:p>
            <a:pPr algn="ctr"/>
            <a:r>
              <a:rPr lang="pt-BR" sz="6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(R$ 246,24 a R$ 4.444,72)</a:t>
            </a:r>
          </a:p>
        </p:txBody>
      </p:sp>
      <p:sp>
        <p:nvSpPr>
          <p:cNvPr id="98" name="CaixaDeTexto 97"/>
          <p:cNvSpPr txBox="1"/>
          <p:nvPr/>
        </p:nvSpPr>
        <p:spPr>
          <a:xfrm>
            <a:off x="414002" y="2962853"/>
            <a:ext cx="17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Adesão Automática</a:t>
            </a:r>
          </a:p>
          <a:p>
            <a:pPr algn="ctr"/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ExecPrev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e </a:t>
            </a:r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LegisPrev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1" name="CaixaDeTexto 100"/>
          <p:cNvSpPr txBox="1"/>
          <p:nvPr/>
        </p:nvSpPr>
        <p:spPr>
          <a:xfrm>
            <a:off x="732002" y="2633171"/>
            <a:ext cx="1321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sp>
        <p:nvSpPr>
          <p:cNvPr id="102" name="CaixaDeTexto 101"/>
          <p:cNvSpPr txBox="1"/>
          <p:nvPr/>
        </p:nvSpPr>
        <p:spPr>
          <a:xfrm>
            <a:off x="635345" y="5053885"/>
            <a:ext cx="128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Taxa de Adesão em 2018</a:t>
            </a:r>
          </a:p>
        </p:txBody>
      </p:sp>
      <p:sp>
        <p:nvSpPr>
          <p:cNvPr id="103" name="CaixaDeTexto 102"/>
          <p:cNvSpPr txBox="1"/>
          <p:nvPr/>
        </p:nvSpPr>
        <p:spPr>
          <a:xfrm>
            <a:off x="931242" y="4749101"/>
            <a:ext cx="7461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05" name="CaixaDeTexto 104"/>
          <p:cNvSpPr txBox="1"/>
          <p:nvPr/>
        </p:nvSpPr>
        <p:spPr>
          <a:xfrm>
            <a:off x="400137" y="3908396"/>
            <a:ext cx="185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Recursos Portados + Contribuições facultativas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163014" y="3575167"/>
            <a:ext cx="22842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R$ 40 milhões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91107" y="4300810"/>
            <a:ext cx="175703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EFPC/PGBL: Funcef, </a:t>
            </a:r>
          </a:p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Previ-BB, Petros; Bradesco, Itaú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2368634" y="4555992"/>
            <a:ext cx="3876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4C647C"/>
                </a:solidFill>
                <a:cs typeface="Arial" panose="020B0604020202020204" pitchFamily="34" charset="0"/>
              </a:rPr>
              <a:t>Patrimônio Financeiro </a:t>
            </a:r>
            <a:r>
              <a:rPr lang="pt-BR" sz="2100" b="1" dirty="0">
                <a:solidFill>
                  <a:srgbClr val="73C594"/>
                </a:solidFill>
                <a:cs typeface="Arial" panose="020B0604020202020204" pitchFamily="34" charset="0"/>
              </a:rPr>
              <a:t>R$ </a:t>
            </a:r>
            <a:r>
              <a:rPr lang="pt-BR" sz="21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1,364 </a:t>
            </a:r>
            <a:r>
              <a:rPr lang="pt-BR" sz="2100" b="1" dirty="0">
                <a:solidFill>
                  <a:srgbClr val="73C594"/>
                </a:solidFill>
                <a:cs typeface="Arial" panose="020B0604020202020204" pitchFamily="34" charset="0"/>
              </a:rPr>
              <a:t>Bilhões</a:t>
            </a:r>
          </a:p>
        </p:txBody>
      </p:sp>
      <p:sp>
        <p:nvSpPr>
          <p:cNvPr id="113" name="CaixaDeTexto 112"/>
          <p:cNvSpPr txBox="1"/>
          <p:nvPr/>
        </p:nvSpPr>
        <p:spPr>
          <a:xfrm>
            <a:off x="6705724" y="4413632"/>
            <a:ext cx="17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Arrecadação Mensal</a:t>
            </a:r>
          </a:p>
          <a:p>
            <a:pPr algn="ctr"/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ExecPrev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e </a:t>
            </a:r>
            <a:r>
              <a:rPr lang="pt-BR" sz="1200" b="1" dirty="0" err="1">
                <a:solidFill>
                  <a:srgbClr val="4C647C"/>
                </a:solidFill>
                <a:cs typeface="Arial" panose="020B0604020202020204" pitchFamily="34" charset="0"/>
              </a:rPr>
              <a:t>LegisPrev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14" name="CaixaDeTexto 113"/>
          <p:cNvSpPr txBox="1"/>
          <p:nvPr/>
        </p:nvSpPr>
        <p:spPr>
          <a:xfrm>
            <a:off x="6407785" y="4082993"/>
            <a:ext cx="2329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R$ 64 milhões</a:t>
            </a:r>
          </a:p>
        </p:txBody>
      </p:sp>
      <p:sp>
        <p:nvSpPr>
          <p:cNvPr id="115" name="CaixaDeTexto 114"/>
          <p:cNvSpPr txBox="1"/>
          <p:nvPr/>
        </p:nvSpPr>
        <p:spPr>
          <a:xfrm>
            <a:off x="6459337" y="1535935"/>
            <a:ext cx="2417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>
                <a:solidFill>
                  <a:srgbClr val="FBFBFB"/>
                </a:solidFill>
                <a:cs typeface="Arial" panose="020B0604020202020204" pitchFamily="34" charset="0"/>
              </a:rPr>
              <a:t>Rentabilidade</a:t>
            </a:r>
            <a:r>
              <a:rPr lang="pt-BR" sz="1200" b="1" dirty="0">
                <a:solidFill>
                  <a:srgbClr val="FBFBFB"/>
                </a:solidFill>
                <a:cs typeface="Arial" panose="020B0604020202020204" pitchFamily="34" charset="0"/>
              </a:rPr>
              <a:t> de </a:t>
            </a:r>
            <a:r>
              <a:rPr lang="pt-BR" b="1" dirty="0" smtClean="0">
                <a:solidFill>
                  <a:srgbClr val="73C594"/>
                </a:solidFill>
                <a:cs typeface="Arial" panose="020B0604020202020204" pitchFamily="34" charset="0"/>
              </a:rPr>
              <a:t>91,17%</a:t>
            </a:r>
            <a:r>
              <a:rPr lang="pt-BR" sz="12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 </a:t>
            </a:r>
            <a:endParaRPr lang="pt-BR" sz="1200" b="1" dirty="0">
              <a:solidFill>
                <a:srgbClr val="73C594"/>
              </a:solidFill>
              <a:cs typeface="Arial" panose="020B0604020202020204" pitchFamily="34" charset="0"/>
            </a:endParaRPr>
          </a:p>
          <a:p>
            <a:pPr algn="ctr"/>
            <a:r>
              <a:rPr lang="pt-BR" sz="1200" b="1" dirty="0">
                <a:solidFill>
                  <a:srgbClr val="FBFBFB"/>
                </a:solidFill>
                <a:cs typeface="Arial" panose="020B0604020202020204" pitchFamily="34" charset="0"/>
              </a:rPr>
              <a:t>nos últimos 5 1/2 anos  vs. </a:t>
            </a:r>
            <a:r>
              <a:rPr lang="pt-BR" sz="1200" b="1" dirty="0" smtClean="0">
                <a:solidFill>
                  <a:srgbClr val="FBFBFB"/>
                </a:solidFill>
                <a:cs typeface="Arial" panose="020B0604020202020204" pitchFamily="34" charset="0"/>
              </a:rPr>
              <a:t>75,93%</a:t>
            </a:r>
            <a:endParaRPr lang="pt-BR" sz="1200" b="1" dirty="0">
              <a:solidFill>
                <a:srgbClr val="FBFBFB"/>
              </a:solidFill>
              <a:cs typeface="Arial" panose="020B0604020202020204" pitchFamily="34" charset="0"/>
            </a:endParaRPr>
          </a:p>
        </p:txBody>
      </p:sp>
      <p:sp>
        <p:nvSpPr>
          <p:cNvPr id="116" name="CaixaDeTexto 115"/>
          <p:cNvSpPr txBox="1"/>
          <p:nvPr/>
        </p:nvSpPr>
        <p:spPr>
          <a:xfrm>
            <a:off x="6583867" y="5403863"/>
            <a:ext cx="189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Servidores Migrados RPPS</a:t>
            </a:r>
          </a:p>
        </p:txBody>
      </p:sp>
      <p:sp>
        <p:nvSpPr>
          <p:cNvPr id="117" name="CaixaDeTexto 116"/>
          <p:cNvSpPr txBox="1"/>
          <p:nvPr/>
        </p:nvSpPr>
        <p:spPr>
          <a:xfrm>
            <a:off x="6583867" y="5111168"/>
            <a:ext cx="19500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b="1" dirty="0">
                <a:solidFill>
                  <a:srgbClr val="73C5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12.174</a:t>
            </a:r>
            <a:endParaRPr lang="pt-BR" sz="900" b="1" dirty="0">
              <a:solidFill>
                <a:srgbClr val="73C5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tângulo 119"/>
          <p:cNvSpPr/>
          <p:nvPr/>
        </p:nvSpPr>
        <p:spPr>
          <a:xfrm>
            <a:off x="6718667" y="4888518"/>
            <a:ext cx="1757034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(2018: R$ 480 milhões)</a:t>
            </a:r>
          </a:p>
        </p:txBody>
      </p:sp>
      <p:cxnSp>
        <p:nvCxnSpPr>
          <p:cNvPr id="17" name="Conector reto 16"/>
          <p:cNvCxnSpPr/>
          <p:nvPr/>
        </p:nvCxnSpPr>
        <p:spPr>
          <a:xfrm>
            <a:off x="371139" y="3526631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to 120"/>
          <p:cNvCxnSpPr/>
          <p:nvPr/>
        </p:nvCxnSpPr>
        <p:spPr>
          <a:xfrm>
            <a:off x="320664" y="4691063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to 122"/>
          <p:cNvCxnSpPr/>
          <p:nvPr/>
        </p:nvCxnSpPr>
        <p:spPr>
          <a:xfrm>
            <a:off x="6389102" y="4094416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to 123"/>
          <p:cNvCxnSpPr/>
          <p:nvPr/>
        </p:nvCxnSpPr>
        <p:spPr>
          <a:xfrm>
            <a:off x="6557652" y="5093832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/>
          <p:cNvSpPr txBox="1"/>
          <p:nvPr/>
        </p:nvSpPr>
        <p:spPr>
          <a:xfrm>
            <a:off x="6494887" y="2112736"/>
            <a:ext cx="899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12 meses</a:t>
            </a:r>
          </a:p>
          <a:p>
            <a:pPr algn="ctr"/>
            <a:r>
              <a:rPr lang="pt-BR" sz="1500" b="1" dirty="0" smtClean="0">
                <a:solidFill>
                  <a:srgbClr val="73C594"/>
                </a:solidFill>
                <a:cs typeface="Arial" panose="020B0604020202020204" pitchFamily="34" charset="0"/>
              </a:rPr>
              <a:t>10,38%</a:t>
            </a:r>
            <a:endParaRPr lang="pt-BR" sz="1500" b="1" dirty="0">
              <a:solidFill>
                <a:srgbClr val="73C594"/>
              </a:solidFill>
              <a:cs typeface="Arial" panose="020B0604020202020204" pitchFamily="34" charset="0"/>
            </a:endParaRPr>
          </a:p>
        </p:txBody>
      </p:sp>
      <p:sp>
        <p:nvSpPr>
          <p:cNvPr id="128" name="CaixaDeTexto 127"/>
          <p:cNvSpPr txBox="1"/>
          <p:nvPr/>
        </p:nvSpPr>
        <p:spPr>
          <a:xfrm>
            <a:off x="7315201" y="2191882"/>
            <a:ext cx="142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u="sng" dirty="0">
                <a:solidFill>
                  <a:srgbClr val="4C647C"/>
                </a:solidFill>
                <a:cs typeface="Arial" panose="020B0604020202020204" pitchFamily="34" charset="0"/>
              </a:rPr>
              <a:t>Rentabilidade</a:t>
            </a:r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 2017</a:t>
            </a:r>
          </a:p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Funpresp: </a:t>
            </a:r>
            <a:r>
              <a:rPr lang="pt-BR" sz="1200" b="1" dirty="0">
                <a:solidFill>
                  <a:srgbClr val="73C594"/>
                </a:solidFill>
                <a:cs typeface="Arial" panose="020B0604020202020204" pitchFamily="34" charset="0"/>
              </a:rPr>
              <a:t>10,82%</a:t>
            </a:r>
          </a:p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IPCA + 4%:  </a:t>
            </a:r>
            <a:r>
              <a:rPr lang="pt-BR" sz="1200" b="1" dirty="0">
                <a:solidFill>
                  <a:srgbClr val="73C594"/>
                </a:solidFill>
                <a:cs typeface="Arial" panose="020B0604020202020204" pitchFamily="34" charset="0"/>
              </a:rPr>
              <a:t>7,07%</a:t>
            </a:r>
          </a:p>
        </p:txBody>
      </p:sp>
      <p:sp>
        <p:nvSpPr>
          <p:cNvPr id="129" name="Retângulo 128"/>
          <p:cNvSpPr/>
          <p:nvPr/>
        </p:nvSpPr>
        <p:spPr>
          <a:xfrm>
            <a:off x="2788923" y="5161270"/>
            <a:ext cx="2951450" cy="1223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de Carregamento (contribuição): </a:t>
            </a:r>
            <a:r>
              <a:rPr lang="pt-BR" sz="1050" b="1" u="sng" dirty="0">
                <a:solidFill>
                  <a:srgbClr val="77C394"/>
                </a:solidFill>
                <a:cs typeface="Arial" panose="020B0604020202020204" pitchFamily="34" charset="0"/>
              </a:rPr>
              <a:t>4,5% (2019)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de Administração (reserva):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0,0%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s/Contribuição Facultativa: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0,00%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de Saída/Cancelamento/Portabilidade: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0,00%</a:t>
            </a:r>
          </a:p>
          <a:p>
            <a:pPr algn="ctr"/>
            <a:r>
              <a:rPr lang="pt-BR" sz="1050" dirty="0">
                <a:solidFill>
                  <a:srgbClr val="4C647C"/>
                </a:solidFill>
                <a:cs typeface="Arial" panose="020B0604020202020204" pitchFamily="34" charset="0"/>
              </a:rPr>
              <a:t>Taxa s/Benefícios: </a:t>
            </a:r>
            <a:r>
              <a:rPr lang="pt-BR" sz="1050" b="1" dirty="0">
                <a:solidFill>
                  <a:srgbClr val="77C394"/>
                </a:solidFill>
                <a:cs typeface="Arial" panose="020B0604020202020204" pitchFamily="34" charset="0"/>
              </a:rPr>
              <a:t>0,00%</a:t>
            </a:r>
          </a:p>
          <a:p>
            <a:pPr algn="ctr"/>
            <a:endParaRPr lang="pt-BR" sz="1050" b="1" dirty="0">
              <a:solidFill>
                <a:srgbClr val="77C394"/>
              </a:solidFill>
              <a:cs typeface="Arial" panose="020B0604020202020204" pitchFamily="34" charset="0"/>
            </a:endParaRPr>
          </a:p>
          <a:p>
            <a:pPr algn="ctr"/>
            <a:endParaRPr lang="pt-BR" sz="1050" b="1" dirty="0">
              <a:solidFill>
                <a:srgbClr val="77C394"/>
              </a:solidFill>
              <a:cs typeface="Arial" panose="020B0604020202020204" pitchFamily="34" charset="0"/>
            </a:endParaRPr>
          </a:p>
        </p:txBody>
      </p:sp>
      <p:sp>
        <p:nvSpPr>
          <p:cNvPr id="131" name="Retângulo de cantos arredondados 130"/>
          <p:cNvSpPr/>
          <p:nvPr/>
        </p:nvSpPr>
        <p:spPr>
          <a:xfrm>
            <a:off x="320664" y="2585918"/>
            <a:ext cx="1974593" cy="3031483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132" name="Retângulo de cantos arredondados 131"/>
          <p:cNvSpPr/>
          <p:nvPr/>
        </p:nvSpPr>
        <p:spPr>
          <a:xfrm>
            <a:off x="6357034" y="3046559"/>
            <a:ext cx="2276158" cy="2704861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8" name="CaixaDeTexto 37"/>
          <p:cNvSpPr txBox="1"/>
          <p:nvPr/>
        </p:nvSpPr>
        <p:spPr>
          <a:xfrm>
            <a:off x="6389103" y="3048141"/>
            <a:ext cx="1046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 err="1">
                <a:solidFill>
                  <a:srgbClr val="496179"/>
                </a:solidFill>
                <a:latin typeface="Arial" pitchFamily="34" charset="0"/>
                <a:cs typeface="Arial" pitchFamily="34" charset="0"/>
              </a:rPr>
              <a:t>Exec</a:t>
            </a:r>
            <a:r>
              <a:rPr lang="pt-BR" sz="1500" b="1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Prev</a:t>
            </a:r>
            <a:endParaRPr lang="pt-BR" sz="1500" b="1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CaixaDeTexto 38">
            <a:hlinkClick r:id="" action="ppaction://noaction"/>
          </p:cNvPr>
          <p:cNvSpPr txBox="1"/>
          <p:nvPr/>
        </p:nvSpPr>
        <p:spPr>
          <a:xfrm>
            <a:off x="7436169" y="3055165"/>
            <a:ext cx="11074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rgbClr val="496179"/>
                </a:solidFill>
                <a:latin typeface="Arial" pitchFamily="34" charset="0"/>
                <a:cs typeface="Arial" pitchFamily="34" charset="0"/>
              </a:rPr>
              <a:t>Legis</a:t>
            </a:r>
            <a:r>
              <a:rPr lang="pt-BR" sz="15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Prev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6292194" y="3302660"/>
            <a:ext cx="1276311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675" b="1" u="sng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186 Patrocinadores; DPU</a:t>
            </a:r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7495113" y="3302119"/>
            <a:ext cx="761747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675" b="1" u="sng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CD; SF; TCU</a:t>
            </a:r>
            <a:r>
              <a:rPr lang="pt-BR" sz="675" dirty="0">
                <a:solidFill>
                  <a:srgbClr val="4C6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2" name="Conector reto 41"/>
          <p:cNvCxnSpPr/>
          <p:nvPr/>
        </p:nvCxnSpPr>
        <p:spPr>
          <a:xfrm>
            <a:off x="6423785" y="3526631"/>
            <a:ext cx="1918049" cy="0"/>
          </a:xfrm>
          <a:prstGeom prst="line">
            <a:avLst/>
          </a:prstGeom>
          <a:ln w="19050">
            <a:solidFill>
              <a:srgbClr val="73C59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6525648" y="3547030"/>
            <a:ext cx="1950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mil atendimentos/mês</a:t>
            </a:r>
          </a:p>
        </p:txBody>
      </p:sp>
      <p:sp>
        <p:nvSpPr>
          <p:cNvPr id="44" name="Retângulo de cantos arredondados 43"/>
          <p:cNvSpPr/>
          <p:nvPr/>
        </p:nvSpPr>
        <p:spPr>
          <a:xfrm>
            <a:off x="6545499" y="2342765"/>
            <a:ext cx="769701" cy="633753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5" name="CaixaDeTexto 44"/>
          <p:cNvSpPr txBox="1"/>
          <p:nvPr/>
        </p:nvSpPr>
        <p:spPr>
          <a:xfrm>
            <a:off x="6522666" y="2542514"/>
            <a:ext cx="8998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4C647C"/>
                </a:solidFill>
                <a:cs typeface="Arial" panose="020B0604020202020204" pitchFamily="34" charset="0"/>
              </a:rPr>
              <a:t>2018</a:t>
            </a:r>
          </a:p>
          <a:p>
            <a:pPr algn="ctr"/>
            <a:r>
              <a:rPr lang="pt-BR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10,38%</a:t>
            </a:r>
            <a:endParaRPr lang="pt-BR" sz="1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6" name="Retângulo de cantos arredondados 45"/>
          <p:cNvSpPr/>
          <p:nvPr/>
        </p:nvSpPr>
        <p:spPr>
          <a:xfrm>
            <a:off x="6567114" y="2782514"/>
            <a:ext cx="755415" cy="210998"/>
          </a:xfrm>
          <a:prstGeom prst="roundRect">
            <a:avLst/>
          </a:prstGeom>
          <a:noFill/>
          <a:ln w="19050">
            <a:solidFill>
              <a:srgbClr val="73C5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cxnSp>
        <p:nvCxnSpPr>
          <p:cNvPr id="53" name="Conector reto 52"/>
          <p:cNvCxnSpPr/>
          <p:nvPr/>
        </p:nvCxnSpPr>
        <p:spPr>
          <a:xfrm>
            <a:off x="2047216" y="986816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7654-A65D-4322-86E3-AE99C3423E7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0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 flipH="1">
            <a:off x="6606901" y="3237987"/>
            <a:ext cx="2537099" cy="25913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78C58C"/>
                </a:solidFill>
                <a:latin typeface="Calibri"/>
              </a:rPr>
              <a:t>Institutos</a:t>
            </a:r>
            <a:r>
              <a:rPr lang="pt-BR" sz="2800" b="1" dirty="0">
                <a:solidFill>
                  <a:srgbClr val="78C58C"/>
                </a:solidFill>
                <a:latin typeface="Calibri"/>
              </a:rPr>
              <a:t/>
            </a:r>
            <a:br>
              <a:rPr lang="pt-BR" sz="2800" b="1" dirty="0">
                <a:solidFill>
                  <a:srgbClr val="78C58C"/>
                </a:solidFill>
                <a:latin typeface="Calibri"/>
              </a:rPr>
            </a:br>
            <a:r>
              <a:rPr lang="pt-BR" sz="2000" b="1" dirty="0">
                <a:solidFill>
                  <a:srgbClr val="78C58C"/>
                </a:solidFill>
                <a:latin typeface="Calibri"/>
              </a:rPr>
              <a:t>(Quando Cessa o Vínculo Funcional c/Órgão Público)</a:t>
            </a: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558" y="3313518"/>
            <a:ext cx="3776289" cy="3944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409" y="1559118"/>
            <a:ext cx="3776289" cy="3944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tângulo 4"/>
          <p:cNvSpPr/>
          <p:nvPr/>
        </p:nvSpPr>
        <p:spPr>
          <a:xfrm>
            <a:off x="2718662" y="1592166"/>
            <a:ext cx="3399318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Manter</a:t>
            </a:r>
            <a:r>
              <a:rPr lang="pt-BR" sz="375" b="1">
                <a:solidFill>
                  <a:srgbClr val="FFFFFF"/>
                </a:solidFill>
                <a:latin typeface="Calibri"/>
                <a:cs typeface="MV Boli" pitchFamily="2"/>
              </a:rPr>
              <a:t> </a:t>
            </a: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-se no Plano da Funpresp</a:t>
            </a:r>
          </a:p>
        </p:txBody>
      </p:sp>
      <p:sp>
        <p:nvSpPr>
          <p:cNvPr id="7" name="Retângulo 5"/>
          <p:cNvSpPr/>
          <p:nvPr/>
        </p:nvSpPr>
        <p:spPr>
          <a:xfrm>
            <a:off x="755381" y="2019584"/>
            <a:ext cx="3552759" cy="2769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Benefício Proporcional Diferido (BPD)</a:t>
            </a:r>
          </a:p>
        </p:txBody>
      </p:sp>
      <p:sp>
        <p:nvSpPr>
          <p:cNvPr id="8" name="Título 1"/>
          <p:cNvSpPr txBox="1"/>
          <p:nvPr/>
        </p:nvSpPr>
        <p:spPr>
          <a:xfrm>
            <a:off x="586537" y="2314621"/>
            <a:ext cx="3522193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>
                <a:solidFill>
                  <a:srgbClr val="576A7C"/>
                </a:solidFill>
                <a:latin typeface="Arial" pitchFamily="34"/>
                <a:cs typeface="Arial" pitchFamily="34"/>
              </a:rPr>
              <a:t>Cessar a Contribuição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576A7C"/>
                </a:solidFill>
                <a:latin typeface="Arial" pitchFamily="34"/>
                <a:cs typeface="Arial" pitchFamily="34"/>
              </a:rPr>
              <a:t>Opção por receber  o benefício após aposentadoria pelo RGPS ou RPPS</a:t>
            </a:r>
          </a:p>
          <a:p>
            <a:pPr marL="400040" indent="-133346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576A7C"/>
                </a:solidFill>
                <a:latin typeface="Arial" pitchFamily="34"/>
                <a:cs typeface="Arial" pitchFamily="34"/>
              </a:rPr>
              <a:t>Valor proporcional ao período de contribuição</a:t>
            </a:r>
          </a:p>
        </p:txBody>
      </p:sp>
      <p:sp>
        <p:nvSpPr>
          <p:cNvPr id="9" name="Título 1"/>
          <p:cNvSpPr txBox="1"/>
          <p:nvPr/>
        </p:nvSpPr>
        <p:spPr>
          <a:xfrm>
            <a:off x="4325739" y="2343514"/>
            <a:ext cx="3760988" cy="7155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u="sng" dirty="0">
                <a:solidFill>
                  <a:srgbClr val="576A7C"/>
                </a:solidFill>
                <a:latin typeface="Arial" pitchFamily="34"/>
                <a:cs typeface="Arial" pitchFamily="34"/>
              </a:rPr>
              <a:t>Manter a Contribuição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576A7C"/>
                </a:solidFill>
                <a:latin typeface="Arial" pitchFamily="34"/>
                <a:cs typeface="Arial" pitchFamily="34"/>
              </a:rPr>
              <a:t>Opção por receber  o benefício após aposentadoria pelo RGPS ou RPPS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 dirty="0">
                <a:solidFill>
                  <a:srgbClr val="576A7C"/>
                </a:solidFill>
                <a:latin typeface="Arial" pitchFamily="34"/>
                <a:cs typeface="Arial" pitchFamily="34"/>
              </a:rPr>
              <a:t>Direito ao FCBE</a:t>
            </a:r>
          </a:p>
        </p:txBody>
      </p:sp>
      <p:sp>
        <p:nvSpPr>
          <p:cNvPr id="10" name="Retângulo 8"/>
          <p:cNvSpPr/>
          <p:nvPr/>
        </p:nvSpPr>
        <p:spPr>
          <a:xfrm>
            <a:off x="4418321" y="2023288"/>
            <a:ext cx="1853807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Autopatrocínio</a:t>
            </a:r>
          </a:p>
        </p:txBody>
      </p:sp>
      <p:sp>
        <p:nvSpPr>
          <p:cNvPr id="11" name="Retângulo 9"/>
          <p:cNvSpPr/>
          <p:nvPr/>
        </p:nvSpPr>
        <p:spPr>
          <a:xfrm>
            <a:off x="755382" y="3807129"/>
            <a:ext cx="1852613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Portabilidade</a:t>
            </a:r>
          </a:p>
        </p:txBody>
      </p:sp>
      <p:sp>
        <p:nvSpPr>
          <p:cNvPr id="12" name="Título 1"/>
          <p:cNvSpPr txBox="1"/>
          <p:nvPr/>
        </p:nvSpPr>
        <p:spPr>
          <a:xfrm>
            <a:off x="700997" y="4211904"/>
            <a:ext cx="3306029" cy="8771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576A7C"/>
                </a:solidFill>
                <a:latin typeface="Arial" pitchFamily="34"/>
                <a:cs typeface="Arial" pitchFamily="34"/>
              </a:rPr>
              <a:t>Opção por transferir os recursos para outro plano previdenciário de EAPC/EFPC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50">
              <a:solidFill>
                <a:srgbClr val="323E1A"/>
              </a:solidFill>
              <a:latin typeface="Arial" pitchFamily="34"/>
              <a:cs typeface="Arial" pitchFamily="34"/>
            </a:endParaRP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576A7C"/>
                </a:solidFill>
                <a:latin typeface="Arial" pitchFamily="34"/>
                <a:cs typeface="Arial" pitchFamily="34"/>
              </a:rPr>
              <a:t>100% da RAP (Contribuições do Participante + do Patrocinador)</a:t>
            </a:r>
          </a:p>
        </p:txBody>
      </p:sp>
      <p:sp>
        <p:nvSpPr>
          <p:cNvPr id="13" name="Retângulo 11"/>
          <p:cNvSpPr/>
          <p:nvPr/>
        </p:nvSpPr>
        <p:spPr>
          <a:xfrm>
            <a:off x="3520507" y="3794401"/>
            <a:ext cx="1852613" cy="30008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500" b="1" u="sng">
                <a:solidFill>
                  <a:srgbClr val="73C594"/>
                </a:solidFill>
                <a:latin typeface="Arial" pitchFamily="34"/>
                <a:cs typeface="Arial" pitchFamily="34"/>
              </a:rPr>
              <a:t>Resgate</a:t>
            </a:r>
          </a:p>
        </p:txBody>
      </p:sp>
      <p:sp>
        <p:nvSpPr>
          <p:cNvPr id="14" name="Título 1"/>
          <p:cNvSpPr txBox="1"/>
          <p:nvPr/>
        </p:nvSpPr>
        <p:spPr>
          <a:xfrm>
            <a:off x="4345160" y="4087449"/>
            <a:ext cx="2357828" cy="1361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 b="1">
                <a:solidFill>
                  <a:srgbClr val="576A7C"/>
                </a:solidFill>
                <a:latin typeface="Arial" pitchFamily="34"/>
                <a:cs typeface="Arial" pitchFamily="34"/>
              </a:rPr>
              <a:t>Opção pelo saque da Conta de Aposentadoria: 100% Conta Participante (RAP/RAS)  + X% Conta Patrocinador (RAP)</a:t>
            </a: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50" b="1">
              <a:solidFill>
                <a:srgbClr val="323E1A"/>
              </a:solidFill>
              <a:latin typeface="Arial" pitchFamily="34"/>
              <a:cs typeface="Arial" pitchFamily="34"/>
            </a:endParaRPr>
          </a:p>
          <a:p>
            <a:pPr marL="214305" indent="-214305" defTabSz="6858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576A7C"/>
                </a:solidFill>
                <a:latin typeface="Arial" pitchFamily="34"/>
                <a:cs typeface="Arial" pitchFamily="34"/>
              </a:rPr>
              <a:t>Recebimento em parcela única ou em até 12 parcelas mensais e consecutivas</a:t>
            </a:r>
            <a:r>
              <a:rPr lang="pt-BR" sz="1050">
                <a:solidFill>
                  <a:srgbClr val="525252"/>
                </a:solidFill>
                <a:latin typeface="Arial" pitchFamily="34"/>
                <a:cs typeface="Arial" pitchFamily="34"/>
              </a:rPr>
              <a:t>.</a:t>
            </a:r>
          </a:p>
        </p:txBody>
      </p:sp>
      <p:sp>
        <p:nvSpPr>
          <p:cNvPr id="15" name="Retângulo 13"/>
          <p:cNvSpPr/>
          <p:nvPr/>
        </p:nvSpPr>
        <p:spPr>
          <a:xfrm>
            <a:off x="635469" y="1974274"/>
            <a:ext cx="3529010" cy="1198751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tângulo 14"/>
          <p:cNvSpPr/>
          <p:nvPr/>
        </p:nvSpPr>
        <p:spPr>
          <a:xfrm>
            <a:off x="4333934" y="1974274"/>
            <a:ext cx="3914045" cy="1198751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tângulo 15"/>
          <p:cNvSpPr/>
          <p:nvPr/>
        </p:nvSpPr>
        <p:spPr>
          <a:xfrm>
            <a:off x="635469" y="3756064"/>
            <a:ext cx="3529010" cy="1856296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tângulo 16"/>
          <p:cNvSpPr/>
          <p:nvPr/>
        </p:nvSpPr>
        <p:spPr>
          <a:xfrm>
            <a:off x="4325738" y="3750640"/>
            <a:ext cx="3529010" cy="1861721"/>
          </a:xfrm>
          <a:prstGeom prst="rect">
            <a:avLst/>
          </a:prstGeom>
          <a:noFill/>
          <a:ln w="19046" cap="flat">
            <a:solidFill>
              <a:srgbClr val="73C594"/>
            </a:solidFill>
            <a:custDash>
              <a:ds d="300063" sp="300063"/>
            </a:custDash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tângulo 17"/>
          <p:cNvSpPr/>
          <p:nvPr/>
        </p:nvSpPr>
        <p:spPr>
          <a:xfrm>
            <a:off x="2718662" y="3355906"/>
            <a:ext cx="3320780" cy="34624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Retirar</a:t>
            </a:r>
            <a:r>
              <a:rPr lang="pt-BR" sz="375" b="1">
                <a:solidFill>
                  <a:srgbClr val="FFFFFF"/>
                </a:solidFill>
                <a:latin typeface="Calibri"/>
                <a:cs typeface="MV Boli" pitchFamily="2"/>
              </a:rPr>
              <a:t> </a:t>
            </a:r>
            <a:r>
              <a:rPr lang="pt-BR" b="1">
                <a:solidFill>
                  <a:srgbClr val="FFFFFF"/>
                </a:solidFill>
                <a:latin typeface="Calibri"/>
                <a:cs typeface="MV Boli" pitchFamily="2"/>
              </a:rPr>
              <a:t>-se do Plano da Funpresp</a:t>
            </a:r>
          </a:p>
        </p:txBody>
      </p:sp>
      <p:sp>
        <p:nvSpPr>
          <p:cNvPr id="20" name="CaixaDeTexto 18"/>
          <p:cNvSpPr txBox="1"/>
          <p:nvPr/>
        </p:nvSpPr>
        <p:spPr>
          <a:xfrm>
            <a:off x="7049523" y="3689267"/>
            <a:ext cx="1133477" cy="346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dirty="0">
                <a:solidFill>
                  <a:srgbClr val="576A7C"/>
                </a:solidFill>
                <a:latin typeface="Calibri"/>
              </a:rPr>
              <a:t>Tempo de Filiação ao Plano (anos)</a:t>
            </a:r>
          </a:p>
        </p:txBody>
      </p:sp>
      <p:sp>
        <p:nvSpPr>
          <p:cNvPr id="21" name="CaixaDeTexto 19"/>
          <p:cNvSpPr txBox="1"/>
          <p:nvPr/>
        </p:nvSpPr>
        <p:spPr>
          <a:xfrm>
            <a:off x="8205877" y="3756065"/>
            <a:ext cx="1133477" cy="1962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825" b="1">
                <a:solidFill>
                  <a:srgbClr val="576A7C"/>
                </a:solidFill>
                <a:latin typeface="Calibri"/>
              </a:rPr>
              <a:t>RAP/CPATR (%)</a:t>
            </a:r>
          </a:p>
        </p:txBody>
      </p:sp>
      <p:sp>
        <p:nvSpPr>
          <p:cNvPr id="22" name="CaixaDeTexto 20"/>
          <p:cNvSpPr txBox="1"/>
          <p:nvPr/>
        </p:nvSpPr>
        <p:spPr>
          <a:xfrm>
            <a:off x="6673609" y="4035515"/>
            <a:ext cx="1509391" cy="1523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24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21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18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15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12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9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6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 partir de 3 anos</a:t>
            </a:r>
          </a:p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Até 3 anos</a:t>
            </a:r>
          </a:p>
        </p:txBody>
      </p:sp>
      <p:sp>
        <p:nvSpPr>
          <p:cNvPr id="23" name="CaixaDeTexto 21"/>
          <p:cNvSpPr txBox="1"/>
          <p:nvPr/>
        </p:nvSpPr>
        <p:spPr>
          <a:xfrm>
            <a:off x="8275007" y="4030371"/>
            <a:ext cx="554668" cy="1523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70%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60%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50%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40%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35%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25%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15%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5%</a:t>
            </a:r>
          </a:p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50">
                <a:solidFill>
                  <a:srgbClr val="FFFFFF"/>
                </a:solidFill>
                <a:latin typeface="Calibri"/>
              </a:rPr>
              <a:t>0%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2992049" y="71572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6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1993558" y="527558"/>
            <a:ext cx="7150442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Bancos/PGBL</a:t>
            </a:r>
          </a:p>
        </p:txBody>
      </p:sp>
      <p:pic>
        <p:nvPicPr>
          <p:cNvPr id="4098" name="Picture 2" descr="Resultado de imagem para moe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9" y="3255012"/>
            <a:ext cx="685529" cy="47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de cantos arredondados 7"/>
          <p:cNvSpPr/>
          <p:nvPr/>
        </p:nvSpPr>
        <p:spPr>
          <a:xfrm>
            <a:off x="1001564" y="2008102"/>
            <a:ext cx="1709216" cy="421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Taxa de carregamento</a:t>
            </a:r>
          </a:p>
        </p:txBody>
      </p:sp>
      <p:sp>
        <p:nvSpPr>
          <p:cNvPr id="9" name="Texto explicativo em seta para cima 8"/>
          <p:cNvSpPr/>
          <p:nvPr/>
        </p:nvSpPr>
        <p:spPr>
          <a:xfrm>
            <a:off x="1028284" y="4693056"/>
            <a:ext cx="1682496" cy="8936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Aplicação sobre a contribuição mensal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6058036" y="1995869"/>
            <a:ext cx="1815305" cy="302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Taxa de administração</a:t>
            </a:r>
          </a:p>
        </p:txBody>
      </p:sp>
      <p:sp>
        <p:nvSpPr>
          <p:cNvPr id="18" name="Texto explicativo em seta para cima 17"/>
          <p:cNvSpPr/>
          <p:nvPr/>
        </p:nvSpPr>
        <p:spPr>
          <a:xfrm>
            <a:off x="6014563" y="4717861"/>
            <a:ext cx="1796162" cy="893621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Aplicação sobre o patrimônio acumulado</a:t>
            </a:r>
          </a:p>
        </p:txBody>
      </p:sp>
      <p:pic>
        <p:nvPicPr>
          <p:cNvPr id="4106" name="Picture 10" descr="Resultado de imagem para teso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08" y="2298975"/>
            <a:ext cx="26003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esultado de imagem para ver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14" y="2598088"/>
            <a:ext cx="2197004" cy="155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to 10"/>
          <p:cNvCxnSpPr/>
          <p:nvPr/>
        </p:nvCxnSpPr>
        <p:spPr>
          <a:xfrm>
            <a:off x="2876719" y="1082993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9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29" y="2245637"/>
            <a:ext cx="4387691" cy="8918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541" y="2245637"/>
            <a:ext cx="2214563" cy="2864644"/>
          </a:xfrm>
          <a:prstGeom prst="rect">
            <a:avLst/>
          </a:prstGeom>
        </p:spPr>
      </p:pic>
      <p:pic>
        <p:nvPicPr>
          <p:cNvPr id="3074" name="Picture 2" descr="Resultado de imagem para emoj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014" y="2528052"/>
            <a:ext cx="582738" cy="58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73" y="3971568"/>
            <a:ext cx="4098917" cy="148804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2011293" y="528561"/>
            <a:ext cx="7486934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Bancos/PGBL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2951537" y="108154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9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>
            <a:extLst>
              <a:ext uri="{FF2B5EF4-FFF2-40B4-BE49-F238E27FC236}">
                <a16:creationId xmlns="" xmlns:a16="http://schemas.microsoft.com/office/drawing/2014/main" id="{27B936A8-F951-43A3-BA23-4DAED3294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97243"/>
              </p:ext>
            </p:extLst>
          </p:nvPr>
        </p:nvGraphicFramePr>
        <p:xfrm>
          <a:off x="692945" y="1900238"/>
          <a:ext cx="7231855" cy="32432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84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62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8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88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6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30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164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6339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BANCO/EAPC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Banco B</a:t>
                      </a:r>
                    </a:p>
                  </a:txBody>
                  <a:tcPr marL="68580" marR="68580" marT="34290" marB="3429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Banco </a:t>
                      </a:r>
                    </a:p>
                    <a:p>
                      <a:pPr algn="ctr"/>
                      <a:r>
                        <a:rPr lang="pt-BR" sz="1800" dirty="0"/>
                        <a:t>I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Banco</a:t>
                      </a:r>
                      <a:r>
                        <a:rPr lang="pt-BR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B2</a:t>
                      </a:r>
                      <a:endParaRPr lang="pt-BR" sz="1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Banco C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Banco S</a:t>
                      </a:r>
                    </a:p>
                  </a:txBody>
                  <a:tcPr marL="68580" marR="68580"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Taxa Administração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2,4%a.a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2,8%a.a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2,8%a.a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3,0%a.a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3,0%a.a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0,0%a.a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Taxa Carregamento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3,5%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4,5%-7,0%</a:t>
                      </a:r>
                      <a:endParaRPr lang="pt-BR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Taxa Saída (Portabilidade)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err="1"/>
                        <a:t>n.d</a:t>
                      </a:r>
                      <a:endParaRPr lang="pt-BR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412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Taxa Entrada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511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Taxa s/Contr. Facultativa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3,5%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5,0%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3,0%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4,0%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0,0%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Elipse 14">
            <a:extLst>
              <a:ext uri="{FF2B5EF4-FFF2-40B4-BE49-F238E27FC236}">
                <a16:creationId xmlns="" xmlns:a16="http://schemas.microsoft.com/office/drawing/2014/main" id="{942D647E-6887-46B3-8E80-71D1E87AF2B7}"/>
              </a:ext>
            </a:extLst>
          </p:cNvPr>
          <p:cNvSpPr/>
          <p:nvPr/>
        </p:nvSpPr>
        <p:spPr>
          <a:xfrm>
            <a:off x="6880856" y="3044422"/>
            <a:ext cx="1043944" cy="680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350">
              <a:solidFill>
                <a:prstClr val="whit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6C4CFD18-ACC6-4CA1-9E14-BCD5EEA5955D}"/>
              </a:ext>
            </a:extLst>
          </p:cNvPr>
          <p:cNvSpPr txBox="1"/>
          <p:nvPr/>
        </p:nvSpPr>
        <p:spPr>
          <a:xfrm>
            <a:off x="8099571" y="3725092"/>
            <a:ext cx="10444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" dirty="0">
                <a:solidFill>
                  <a:prstClr val="black"/>
                </a:solidFill>
              </a:rPr>
              <a:t>Equivale a </a:t>
            </a:r>
          </a:p>
          <a:p>
            <a:pPr algn="ctr"/>
            <a:r>
              <a:rPr lang="pt-BR" sz="750" dirty="0">
                <a:solidFill>
                  <a:prstClr val="black"/>
                </a:solidFill>
              </a:rPr>
              <a:t>Taxa de Administração </a:t>
            </a:r>
            <a:r>
              <a:rPr lang="pt-BR" sz="1500" b="1" dirty="0">
                <a:solidFill>
                  <a:prstClr val="black"/>
                </a:solidFill>
              </a:rPr>
              <a:t>0,25%a.a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2510800" y="1131734"/>
            <a:ext cx="5335551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73C594"/>
                </a:solidFill>
                <a:latin typeface="Calibri" panose="020F0502020204030204"/>
              </a:rPr>
              <a:t>CUSTO DE ADMINISTRAÇÃO: FUNPRESP vs. Bancos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smtClean="0"/>
              <a:pPr/>
              <a:t>53</a:t>
            </a:fld>
            <a:endParaRPr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308" y="1929693"/>
            <a:ext cx="996492" cy="609596"/>
          </a:xfrm>
          <a:prstGeom prst="rect">
            <a:avLst/>
          </a:prstGeom>
        </p:spPr>
      </p:pic>
      <p:sp>
        <p:nvSpPr>
          <p:cNvPr id="4" name="Seta dobrada para cima 3"/>
          <p:cNvSpPr/>
          <p:nvPr/>
        </p:nvSpPr>
        <p:spPr>
          <a:xfrm rot="10800000" flipH="1">
            <a:off x="7969799" y="3303438"/>
            <a:ext cx="717233" cy="4368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37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1039786" y="1800225"/>
          <a:ext cx="6806565" cy="3900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2233715" y="527558"/>
            <a:ext cx="6421205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Bancos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2951537" y="1081544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278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455410"/>
              </p:ext>
            </p:extLst>
          </p:nvPr>
        </p:nvGraphicFramePr>
        <p:xfrm>
          <a:off x="1" y="2820742"/>
          <a:ext cx="3241963" cy="309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1">
            <a:extLst>
              <a:ext uri="{FF2B5EF4-FFF2-40B4-BE49-F238E27FC236}">
                <a16:creationId xmlns:a16="http://schemas.microsoft.com/office/drawing/2014/main" xmlns="" id="{413B9C23-DBE2-40EA-A72C-E27346938CFC}"/>
              </a:ext>
            </a:extLst>
          </p:cNvPr>
          <p:cNvSpPr txBox="1"/>
          <p:nvPr/>
        </p:nvSpPr>
        <p:spPr>
          <a:xfrm>
            <a:off x="2708903" y="1379522"/>
            <a:ext cx="4207054" cy="931916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420 meses de contribuição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Contribuição mensal em torno de R$ 2.500,00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Funpresp: carregamento de 7% e 0% de administração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EAPC: carregamento de 0% e 1% de administração</a:t>
            </a:r>
          </a:p>
          <a:p>
            <a:pPr marL="214313" indent="-214313" algn="ctr">
              <a:buFontTx/>
              <a:buChar char="-"/>
            </a:pPr>
            <a:r>
              <a:rPr lang="pt-BR" sz="105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Rentabilidade real de 4% ao ano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660706" y="2921575"/>
            <a:ext cx="1193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R$ 2,2 milhões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85919" y="3886668"/>
            <a:ext cx="1193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R$ 1,4 milhão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886173"/>
              </p:ext>
            </p:extLst>
          </p:nvPr>
        </p:nvGraphicFramePr>
        <p:xfrm>
          <a:off x="3250537" y="3267297"/>
          <a:ext cx="3185936" cy="175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ector reto 4"/>
          <p:cNvCxnSpPr/>
          <p:nvPr/>
        </p:nvCxnSpPr>
        <p:spPr>
          <a:xfrm flipH="1">
            <a:off x="3651252" y="2619832"/>
            <a:ext cx="8573" cy="324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92379"/>
              </p:ext>
            </p:extLst>
          </p:nvPr>
        </p:nvGraphicFramePr>
        <p:xfrm>
          <a:off x="6230410" y="2864455"/>
          <a:ext cx="2154526" cy="162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Conector reto 13"/>
          <p:cNvCxnSpPr/>
          <p:nvPr/>
        </p:nvCxnSpPr>
        <p:spPr>
          <a:xfrm flipH="1">
            <a:off x="6153846" y="2726470"/>
            <a:ext cx="8573" cy="3247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79648"/>
              </p:ext>
            </p:extLst>
          </p:nvPr>
        </p:nvGraphicFramePr>
        <p:xfrm>
          <a:off x="6311038" y="4214824"/>
          <a:ext cx="1993268" cy="165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202377" y="2597325"/>
            <a:ext cx="15688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u="sng" dirty="0"/>
              <a:t>Reserva Acumulada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26235" y="2578772"/>
            <a:ext cx="1463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u="sng" dirty="0"/>
              <a:t>Valor do Benefício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594270" y="2576429"/>
            <a:ext cx="16181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u="sng" dirty="0"/>
              <a:t>Esforço Contributivo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3063246" y="1015081"/>
            <a:ext cx="4762141" cy="3055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39BD84D1-B59D-46E9-8E03-C6D5A481258B}"/>
              </a:ext>
            </a:extLst>
          </p:cNvPr>
          <p:cNvSpPr txBox="1">
            <a:spLocks/>
          </p:cNvSpPr>
          <p:nvPr/>
        </p:nvSpPr>
        <p:spPr>
          <a:xfrm>
            <a:off x="1986822" y="530301"/>
            <a:ext cx="7241059" cy="3364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3C594"/>
                </a:solidFill>
                <a:latin typeface="+mn-lt"/>
              </a:rPr>
              <a:t>CUSTO DE ADMINISTRAÇÃO: FUNPRESP x Bancos/PGBL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771268" y="6090731"/>
            <a:ext cx="410134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1200" b="1" u="sng" dirty="0">
                <a:solidFill>
                  <a:schemeClr val="bg1"/>
                </a:solidFill>
              </a:rPr>
              <a:t>Diferença – Comparação Funpresp vs. PGBL/Bancos</a:t>
            </a:r>
          </a:p>
          <a:p>
            <a:pPr marL="228600" indent="-228600">
              <a:buAutoNum type="arabicPeriod"/>
            </a:pPr>
            <a:r>
              <a:rPr lang="pt-BR" sz="1200" b="1" dirty="0">
                <a:solidFill>
                  <a:schemeClr val="bg1"/>
                </a:solidFill>
              </a:rPr>
              <a:t>Reserva Acumulada : 57% a mais na Funpresp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2.    Benefício:  60% maior na Funpresp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0757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/>
              <a:t>Simulador da Funpresp</a:t>
            </a:r>
          </a:p>
        </p:txBody>
      </p:sp>
      <p:grpSp>
        <p:nvGrpSpPr>
          <p:cNvPr id="4" name="Grupo 8"/>
          <p:cNvGrpSpPr/>
          <p:nvPr/>
        </p:nvGrpSpPr>
        <p:grpSpPr>
          <a:xfrm>
            <a:off x="1018900" y="1597721"/>
            <a:ext cx="5678191" cy="4315808"/>
            <a:chOff x="1358533" y="987295"/>
            <a:chExt cx="7570921" cy="5754410"/>
          </a:xfrm>
        </p:grpSpPr>
        <p:pic>
          <p:nvPicPr>
            <p:cNvPr id="5" name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2765" y="2127150"/>
              <a:ext cx="5301883" cy="331795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8533" y="987295"/>
              <a:ext cx="7570921" cy="5754410"/>
            </a:xfrm>
            <a:prstGeom prst="rect">
              <a:avLst/>
            </a:prstGeom>
            <a:noFill/>
            <a:ln cap="flat">
              <a:noFill/>
            </a:ln>
          </p:spPr>
        </p:pic>
      </p:grpSp>
      <p:pic>
        <p:nvPicPr>
          <p:cNvPr id="7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976" y="1480156"/>
            <a:ext cx="2693191" cy="268605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tângulo 12"/>
          <p:cNvSpPr/>
          <p:nvPr/>
        </p:nvSpPr>
        <p:spPr>
          <a:xfrm>
            <a:off x="6026872" y="4166208"/>
            <a:ext cx="2842808" cy="11143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26999" tIns="34290" rIns="26999" bIns="34290" anchor="t" anchorCtr="1" compatLnSpc="1">
            <a:no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78C58C"/>
                </a:solidFill>
                <a:latin typeface="Arial" pitchFamily="34"/>
                <a:cs typeface="Arial" pitchFamily="34"/>
              </a:rPr>
              <a:t>Acessar o Site da Funpresp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kern="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e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kern="0" dirty="0">
                <a:solidFill>
                  <a:srgbClr val="78C58C"/>
                </a:solidFill>
                <a:latin typeface="Arial" pitchFamily="34"/>
                <a:cs typeface="Arial" pitchFamily="34"/>
              </a:rPr>
              <a:t> Baixar o Simulador de Adesão</a:t>
            </a:r>
            <a:endParaRPr lang="pt-BR" sz="1350" b="1" dirty="0">
              <a:solidFill>
                <a:srgbClr val="78C58C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9" name="CaixaDeTexto 13"/>
          <p:cNvSpPr txBox="1"/>
          <p:nvPr/>
        </p:nvSpPr>
        <p:spPr>
          <a:xfrm>
            <a:off x="1201734" y="1656721"/>
            <a:ext cx="3762635" cy="3924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100" b="1">
                <a:solidFill>
                  <a:srgbClr val="FF0000"/>
                </a:solidFill>
              </a:rPr>
              <a:t>http://www.funpresp.com.br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34FD5-0955-4D39-BE27-9D876A579DF6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128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5. Migração</a:t>
            </a:r>
            <a:b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</a:br>
            <a:r>
              <a:rPr lang="pt-BR" sz="2700" b="0" i="1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(MP 853)</a:t>
            </a:r>
          </a:p>
        </p:txBody>
      </p:sp>
      <p:sp>
        <p:nvSpPr>
          <p:cNvPr id="6" name="Retângulo 6"/>
          <p:cNvSpPr/>
          <p:nvPr/>
        </p:nvSpPr>
        <p:spPr>
          <a:xfrm>
            <a:off x="1058491" y="4923063"/>
            <a:ext cx="6987869" cy="7617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1" compatLnSpc="1">
            <a:sp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b="1" dirty="0">
                <a:solidFill>
                  <a:srgbClr val="78C58C"/>
                </a:solidFill>
                <a:latin typeface="Calibri"/>
              </a:rPr>
              <a:t>“...a migração é uma decisão individual</a:t>
            </a:r>
            <a:r>
              <a:rPr lang="pt-BR" sz="1350" dirty="0">
                <a:solidFill>
                  <a:srgbClr val="78C58C"/>
                </a:solidFill>
                <a:latin typeface="Calibri"/>
              </a:rPr>
              <a:t>, de caráter irrevogável e irretratável.” </a:t>
            </a:r>
            <a:r>
              <a:rPr lang="pt-BR" sz="1350" dirty="0">
                <a:solidFill>
                  <a:srgbClr val="4A6279"/>
                </a:solidFill>
              </a:rPr>
              <a:t>(</a:t>
            </a:r>
            <a:r>
              <a:rPr lang="pt-BR" sz="1350" dirty="0">
                <a:solidFill>
                  <a:srgbClr val="4A6279"/>
                </a:solidFill>
                <a:hlinkClick r:id="rId2"/>
              </a:rPr>
              <a:t>https://www.funpresp.com.br/migracao-do-rpps-para-o-rpc/migracao-do-rpps-para-o-rpc</a:t>
            </a:r>
            <a:r>
              <a:rPr lang="pt-BR" sz="1350" dirty="0">
                <a:solidFill>
                  <a:srgbClr val="4A6279"/>
                </a:solidFill>
              </a:rPr>
              <a:t>)</a:t>
            </a:r>
            <a:endParaRPr lang="pt-BR" sz="1350" dirty="0">
              <a:solidFill>
                <a:srgbClr val="4A6279"/>
              </a:solidFill>
              <a:latin typeface="Calibri"/>
            </a:endParaRPr>
          </a:p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dirty="0">
                <a:solidFill>
                  <a:srgbClr val="78C58C"/>
                </a:solidFill>
                <a:latin typeface="Calibri"/>
              </a:rPr>
              <a:t>PRAZO FINAL: 06/MARÇO/2019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92" y="980303"/>
            <a:ext cx="5047720" cy="168463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Migração no RPPS</a:t>
            </a:r>
          </a:p>
        </p:txBody>
      </p:sp>
      <p:sp>
        <p:nvSpPr>
          <p:cNvPr id="4" name="Divisa 4"/>
          <p:cNvSpPr/>
          <p:nvPr/>
        </p:nvSpPr>
        <p:spPr>
          <a:xfrm>
            <a:off x="1206281" y="3525733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Divisa 5"/>
          <p:cNvSpPr/>
          <p:nvPr/>
        </p:nvSpPr>
        <p:spPr>
          <a:xfrm>
            <a:off x="3321645" y="351691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1472899" y="3583621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até 2003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3540770" y="3594203"/>
            <a:ext cx="21244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entre 2003 e 2013</a:t>
            </a:r>
          </a:p>
        </p:txBody>
      </p:sp>
      <p:sp>
        <p:nvSpPr>
          <p:cNvPr id="10" name="CaixaDeTexto 19"/>
          <p:cNvSpPr txBox="1"/>
          <p:nvPr/>
        </p:nvSpPr>
        <p:spPr>
          <a:xfrm>
            <a:off x="5809036" y="3804380"/>
            <a:ext cx="24109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12" name="Divisa 21"/>
          <p:cNvSpPr/>
          <p:nvPr/>
        </p:nvSpPr>
        <p:spPr>
          <a:xfrm>
            <a:off x="5694225" y="3525734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aixaDeTexto 22"/>
          <p:cNvSpPr txBox="1"/>
          <p:nvPr/>
        </p:nvSpPr>
        <p:spPr>
          <a:xfrm>
            <a:off x="6141781" y="3576092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2013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E661755E-0FDF-4C26-B783-FE07B3A35948}"/>
              </a:ext>
            </a:extLst>
          </p:cNvPr>
          <p:cNvGrpSpPr/>
          <p:nvPr/>
        </p:nvGrpSpPr>
        <p:grpSpPr>
          <a:xfrm>
            <a:off x="1654753" y="3978243"/>
            <a:ext cx="1249115" cy="1483566"/>
            <a:chOff x="2400526" y="2729755"/>
            <a:chExt cx="1665487" cy="1978088"/>
          </a:xfrm>
        </p:grpSpPr>
        <p:sp>
          <p:nvSpPr>
            <p:cNvPr id="17" name="Elipse 26"/>
            <p:cNvSpPr/>
            <p:nvPr/>
          </p:nvSpPr>
          <p:spPr>
            <a:xfrm>
              <a:off x="2400526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Integralidade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(Último salário)</a:t>
              </a:r>
            </a:p>
          </p:txBody>
        </p:sp>
        <p:sp>
          <p:nvSpPr>
            <p:cNvPr id="19" name="Seta para cima 29"/>
            <p:cNvSpPr/>
            <p:nvPr/>
          </p:nvSpPr>
          <p:spPr>
            <a:xfrm>
              <a:off x="3026869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4A3BB838-6D19-45CD-954A-BF234F624641}"/>
              </a:ext>
            </a:extLst>
          </p:cNvPr>
          <p:cNvGrpSpPr/>
          <p:nvPr/>
        </p:nvGrpSpPr>
        <p:grpSpPr>
          <a:xfrm>
            <a:off x="3928305" y="3978243"/>
            <a:ext cx="1249115" cy="1483566"/>
            <a:chOff x="5431929" y="2729755"/>
            <a:chExt cx="1665487" cy="1978088"/>
          </a:xfrm>
        </p:grpSpPr>
        <p:sp>
          <p:nvSpPr>
            <p:cNvPr id="21" name="Elipse 26">
              <a:extLst>
                <a:ext uri="{FF2B5EF4-FFF2-40B4-BE49-F238E27FC236}">
                  <a16:creationId xmlns:a16="http://schemas.microsoft.com/office/drawing/2014/main" xmlns="" id="{F63C2A28-33C7-43B3-8983-35B5047FF304}"/>
                </a:ext>
              </a:extLst>
            </p:cNvPr>
            <p:cNvSpPr/>
            <p:nvPr/>
          </p:nvSpPr>
          <p:spPr>
            <a:xfrm>
              <a:off x="5431929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Média dos últimos salários</a:t>
              </a:r>
            </a:p>
          </p:txBody>
        </p:sp>
        <p:sp>
          <p:nvSpPr>
            <p:cNvPr id="22" name="Seta para cima 29">
              <a:extLst>
                <a:ext uri="{FF2B5EF4-FFF2-40B4-BE49-F238E27FC236}">
                  <a16:creationId xmlns:a16="http://schemas.microsoft.com/office/drawing/2014/main" xmlns="" id="{9FD264D4-44F2-4542-8D51-480D068F6CD2}"/>
                </a:ext>
              </a:extLst>
            </p:cNvPr>
            <p:cNvSpPr/>
            <p:nvPr/>
          </p:nvSpPr>
          <p:spPr>
            <a:xfrm>
              <a:off x="6058272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FAF4ADFC-7B5D-47EB-9F54-7034E9AA21AC}"/>
              </a:ext>
            </a:extLst>
          </p:cNvPr>
          <p:cNvGrpSpPr/>
          <p:nvPr/>
        </p:nvGrpSpPr>
        <p:grpSpPr>
          <a:xfrm>
            <a:off x="6391444" y="3976998"/>
            <a:ext cx="1249115" cy="1483566"/>
            <a:chOff x="8716114" y="2728095"/>
            <a:chExt cx="1665487" cy="1978088"/>
          </a:xfrm>
        </p:grpSpPr>
        <p:sp>
          <p:nvSpPr>
            <p:cNvPr id="23" name="Elipse 26">
              <a:extLst>
                <a:ext uri="{FF2B5EF4-FFF2-40B4-BE49-F238E27FC236}">
                  <a16:creationId xmlns:a16="http://schemas.microsoft.com/office/drawing/2014/main" xmlns="" id="{E571597C-1AF9-4E1D-9069-282AEEAEA46E}"/>
                </a:ext>
              </a:extLst>
            </p:cNvPr>
            <p:cNvSpPr/>
            <p:nvPr/>
          </p:nvSpPr>
          <p:spPr>
            <a:xfrm>
              <a:off x="8716114" y="317306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Média dos últimos salários, com limitação do teto</a:t>
              </a:r>
            </a:p>
          </p:txBody>
        </p:sp>
        <p:sp>
          <p:nvSpPr>
            <p:cNvPr id="24" name="Seta para cima 29">
              <a:extLst>
                <a:ext uri="{FF2B5EF4-FFF2-40B4-BE49-F238E27FC236}">
                  <a16:creationId xmlns:a16="http://schemas.microsoft.com/office/drawing/2014/main" xmlns="" id="{50E7554B-5A92-4483-A7F8-3713B3C0F849}"/>
                </a:ext>
              </a:extLst>
            </p:cNvPr>
            <p:cNvSpPr/>
            <p:nvPr/>
          </p:nvSpPr>
          <p:spPr>
            <a:xfrm>
              <a:off x="9342457" y="272809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5" name="Chave Esquerda 24">
            <a:extLst>
              <a:ext uri="{FF2B5EF4-FFF2-40B4-BE49-F238E27FC236}">
                <a16:creationId xmlns:a16="http://schemas.microsoft.com/office/drawing/2014/main" xmlns="" id="{085360CC-2153-4693-9585-4F3D639CED3D}"/>
              </a:ext>
            </a:extLst>
          </p:cNvPr>
          <p:cNvSpPr/>
          <p:nvPr/>
        </p:nvSpPr>
        <p:spPr>
          <a:xfrm>
            <a:off x="986713" y="4029540"/>
            <a:ext cx="171264" cy="1431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72B3554B-F859-42E8-887B-4CDAE54A9D94}"/>
              </a:ext>
            </a:extLst>
          </p:cNvPr>
          <p:cNvSpPr txBox="1"/>
          <p:nvPr/>
        </p:nvSpPr>
        <p:spPr>
          <a:xfrm>
            <a:off x="-227311" y="4502677"/>
            <a:ext cx="12964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Valor da</a:t>
            </a:r>
          </a:p>
          <a:p>
            <a:pPr algn="ctr"/>
            <a:r>
              <a:rPr lang="pt-BR" sz="1350" dirty="0"/>
              <a:t>Aposentadoria </a:t>
            </a:r>
          </a:p>
          <a:p>
            <a:pPr algn="ctr"/>
            <a:r>
              <a:rPr lang="pt-BR" sz="1350" dirty="0"/>
              <a:t>R$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FF8642F5-A624-4AE4-8C0D-CFC5DA698247}"/>
              </a:ext>
            </a:extLst>
          </p:cNvPr>
          <p:cNvGrpSpPr/>
          <p:nvPr/>
        </p:nvGrpSpPr>
        <p:grpSpPr>
          <a:xfrm>
            <a:off x="1206282" y="5678409"/>
            <a:ext cx="4487943" cy="559479"/>
            <a:chOff x="1802565" y="4996644"/>
            <a:chExt cx="5983924" cy="745972"/>
          </a:xfrm>
        </p:grpSpPr>
        <p:sp>
          <p:nvSpPr>
            <p:cNvPr id="31" name="Chave Esquerda 30">
              <a:extLst>
                <a:ext uri="{FF2B5EF4-FFF2-40B4-BE49-F238E27FC236}">
                  <a16:creationId xmlns:a16="http://schemas.microsoft.com/office/drawing/2014/main" xmlns="" id="{648FC3E5-DFAD-410C-9231-0C5DDEBAA2FB}"/>
                </a:ext>
              </a:extLst>
            </p:cNvPr>
            <p:cNvSpPr/>
            <p:nvPr/>
          </p:nvSpPr>
          <p:spPr>
            <a:xfrm rot="16200000">
              <a:off x="4609861" y="2189348"/>
              <a:ext cx="369332" cy="59839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936B762D-6131-47C4-905C-3D67FA46A9C7}"/>
                </a:ext>
              </a:extLst>
            </p:cNvPr>
            <p:cNvSpPr txBox="1"/>
            <p:nvPr/>
          </p:nvSpPr>
          <p:spPr>
            <a:xfrm>
              <a:off x="2529192" y="5342507"/>
              <a:ext cx="456822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dirty="0"/>
                <a:t>Contribuição sobre de 11% do salário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8FBA30FF-8900-4543-AE9B-97434C4C82E0}"/>
              </a:ext>
            </a:extLst>
          </p:cNvPr>
          <p:cNvGrpSpPr/>
          <p:nvPr/>
        </p:nvGrpSpPr>
        <p:grpSpPr>
          <a:xfrm>
            <a:off x="5308856" y="5678410"/>
            <a:ext cx="3426169" cy="537012"/>
            <a:chOff x="7262729" y="5020289"/>
            <a:chExt cx="4568225" cy="716016"/>
          </a:xfrm>
        </p:grpSpPr>
        <p:sp>
          <p:nvSpPr>
            <p:cNvPr id="33" name="Chave Esquerda 32">
              <a:extLst>
                <a:ext uri="{FF2B5EF4-FFF2-40B4-BE49-F238E27FC236}">
                  <a16:creationId xmlns:a16="http://schemas.microsoft.com/office/drawing/2014/main" xmlns="" id="{A40B6637-0556-402F-A2CE-9DDB448F5C3A}"/>
                </a:ext>
              </a:extLst>
            </p:cNvPr>
            <p:cNvSpPr/>
            <p:nvPr/>
          </p:nvSpPr>
          <p:spPr>
            <a:xfrm rot="16200000">
              <a:off x="9293433" y="3621134"/>
              <a:ext cx="365130" cy="316344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70BBD998-B192-4A7B-8763-A45A4529A0D7}"/>
                </a:ext>
              </a:extLst>
            </p:cNvPr>
            <p:cNvSpPr txBox="1"/>
            <p:nvPr/>
          </p:nvSpPr>
          <p:spPr>
            <a:xfrm>
              <a:off x="7262729" y="5336196"/>
              <a:ext cx="456822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dirty="0"/>
                <a:t>Contribuição limitada a 11% do teto</a:t>
              </a:r>
            </a:p>
          </p:txBody>
        </p:sp>
      </p:grpSp>
      <p:sp>
        <p:nvSpPr>
          <p:cNvPr id="37" name="Seta: Curva para Cima 36">
            <a:extLst>
              <a:ext uri="{FF2B5EF4-FFF2-40B4-BE49-F238E27FC236}">
                <a16:creationId xmlns:a16="http://schemas.microsoft.com/office/drawing/2014/main" xmlns="" id="{7854EB65-88D8-404D-85D3-5EB488EA34D3}"/>
              </a:ext>
            </a:extLst>
          </p:cNvPr>
          <p:cNvSpPr/>
          <p:nvPr/>
        </p:nvSpPr>
        <p:spPr>
          <a:xfrm rot="10800000" flipH="1">
            <a:off x="4366951" y="2789372"/>
            <a:ext cx="2089287" cy="696896"/>
          </a:xfrm>
          <a:prstGeom prst="curvedUpArrow">
            <a:avLst>
              <a:gd name="adj1" fmla="val 0"/>
              <a:gd name="adj2" fmla="val 49854"/>
              <a:gd name="adj3" fmla="val 37449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38" name="Seta: Curva para Cima 37">
            <a:extLst>
              <a:ext uri="{FF2B5EF4-FFF2-40B4-BE49-F238E27FC236}">
                <a16:creationId xmlns:a16="http://schemas.microsoft.com/office/drawing/2014/main" xmlns="" id="{A1634803-DA6D-440D-A65D-84D3CA02578A}"/>
              </a:ext>
            </a:extLst>
          </p:cNvPr>
          <p:cNvSpPr/>
          <p:nvPr/>
        </p:nvSpPr>
        <p:spPr>
          <a:xfrm rot="10800000" flipH="1">
            <a:off x="2231861" y="2584246"/>
            <a:ext cx="5501132" cy="910840"/>
          </a:xfrm>
          <a:prstGeom prst="curvedUpArrow">
            <a:avLst>
              <a:gd name="adj1" fmla="val 0"/>
              <a:gd name="adj2" fmla="val 44079"/>
              <a:gd name="adj3" fmla="val 27647"/>
            </a:avLst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39" name="Chave Esquerda 38">
            <a:extLst>
              <a:ext uri="{FF2B5EF4-FFF2-40B4-BE49-F238E27FC236}">
                <a16:creationId xmlns:a16="http://schemas.microsoft.com/office/drawing/2014/main" xmlns="" id="{97E35FA5-5CEB-481E-B8F3-1F5163912845}"/>
              </a:ext>
            </a:extLst>
          </p:cNvPr>
          <p:cNvSpPr/>
          <p:nvPr/>
        </p:nvSpPr>
        <p:spPr>
          <a:xfrm>
            <a:off x="1029718" y="2580396"/>
            <a:ext cx="171264" cy="8860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D693032E-D211-4FEA-A3CD-44447DFAC66A}"/>
              </a:ext>
            </a:extLst>
          </p:cNvPr>
          <p:cNvSpPr txBox="1"/>
          <p:nvPr/>
        </p:nvSpPr>
        <p:spPr>
          <a:xfrm>
            <a:off x="-58126" y="2789371"/>
            <a:ext cx="12021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0" dirty="0"/>
              <a:t>Migração de regime</a:t>
            </a:r>
          </a:p>
        </p:txBody>
      </p:sp>
      <p:cxnSp>
        <p:nvCxnSpPr>
          <p:cNvPr id="41" name="Conector reto 40"/>
          <p:cNvCxnSpPr/>
          <p:nvPr/>
        </p:nvCxnSpPr>
        <p:spPr>
          <a:xfrm>
            <a:off x="3187276" y="1012517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AB49FB0-40EF-461B-B698-5DE936A05FBE}"/>
              </a:ext>
            </a:extLst>
          </p:cNvPr>
          <p:cNvSpPr/>
          <p:nvPr/>
        </p:nvSpPr>
        <p:spPr>
          <a:xfrm>
            <a:off x="5793997" y="1214769"/>
            <a:ext cx="2603525" cy="1255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FF0000"/>
                </a:solidFill>
              </a:rPr>
              <a:t>Aposentadoria limitado ao teto (União)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Benefício Especial (União)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+</a:t>
            </a:r>
          </a:p>
          <a:p>
            <a:pPr algn="ctr"/>
            <a:r>
              <a:rPr lang="pt-BR" sz="1400" dirty="0">
                <a:solidFill>
                  <a:srgbClr val="FF0000"/>
                </a:solidFill>
              </a:rPr>
              <a:t>Benefício </a:t>
            </a:r>
            <a:r>
              <a:rPr lang="pt-BR" sz="1400" dirty="0" err="1">
                <a:solidFill>
                  <a:srgbClr val="FF0000"/>
                </a:solidFill>
              </a:rPr>
              <a:t>Funpresp</a:t>
            </a:r>
            <a:endParaRPr lang="pt-BR" sz="1400" dirty="0">
              <a:solidFill>
                <a:srgbClr val="FF0000"/>
              </a:solidFill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04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Aspectos Legais</a:t>
            </a:r>
          </a:p>
        </p:txBody>
      </p:sp>
      <p:sp>
        <p:nvSpPr>
          <p:cNvPr id="11" name="Espaço Reservado para Conteúdo 2"/>
          <p:cNvSpPr txBox="1"/>
          <p:nvPr/>
        </p:nvSpPr>
        <p:spPr>
          <a:xfrm>
            <a:off x="373403" y="1759667"/>
            <a:ext cx="8581126" cy="26558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t" anchorCtr="0" compatLnSpc="1">
            <a:noAutofit/>
          </a:bodyPr>
          <a:lstStyle/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/>
              <a:t> Emenda Constitucional nº 41/2003 (§ 16 do artigo 40)</a:t>
            </a: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dirty="0"/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latin typeface="Calibri"/>
              </a:rPr>
              <a:t> Lei nº 12.618, de 2012 (artigo 3º - até 03/fev/2015)</a:t>
            </a: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dirty="0">
              <a:latin typeface="Calibri"/>
            </a:endParaRP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latin typeface="Calibri"/>
              </a:rPr>
              <a:t> Lei nº 13.328, de 29/jul/2016 (reabriu prazo 2 anos para migração – até 29/jul/2018)</a:t>
            </a: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2800" b="1" dirty="0">
              <a:latin typeface="Calibri"/>
            </a:endParaRPr>
          </a:p>
          <a:p>
            <a:pPr marL="128588" indent="-128588" algn="just" defTabSz="514350">
              <a:spcBef>
                <a:spcPts val="1013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2800" b="1" dirty="0">
                <a:solidFill>
                  <a:srgbClr val="FF0000"/>
                </a:solidFill>
                <a:latin typeface="Calibri"/>
              </a:rPr>
              <a:t> MP nº 853, de 26/set/2018 (reabre pela 3ª vez o prazo de migração até 06/mar/2019)</a:t>
            </a:r>
          </a:p>
        </p:txBody>
      </p:sp>
      <p:sp>
        <p:nvSpPr>
          <p:cNvPr id="14" name="Espaço Reservado para Número de Slide 13"/>
          <p:cNvSpPr txBox="1"/>
          <p:nvPr/>
        </p:nvSpPr>
        <p:spPr>
          <a:xfrm>
            <a:off x="6368549" y="5098084"/>
            <a:ext cx="1543050" cy="2053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51435" tIns="25718" rIns="51435" bIns="25718" anchor="ctr" anchorCtr="0" compatLnSpc="1">
            <a:noAutofit/>
          </a:bodyPr>
          <a:lstStyle/>
          <a:p>
            <a:pPr algn="r" defTabSz="5143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5FA21A-8872-4322-994A-4B8B3644EC75}" type="slidenum">
              <a:rPr sz="675">
                <a:solidFill>
                  <a:schemeClr val="bg1"/>
                </a:solidFill>
              </a:rPr>
              <a:pPr algn="r" defTabSz="51435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59</a:t>
            </a:fld>
            <a:endParaRPr lang="pt-BR" sz="675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3328858" y="994935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554830" y="1117814"/>
            <a:ext cx="2299051" cy="207749"/>
          </a:xfrm>
          <a:prstGeom prst="rect">
            <a:avLst/>
          </a:prstGeom>
          <a:solidFill>
            <a:srgbClr val="FF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900" b="1" dirty="0">
                <a:solidFill>
                  <a:srgbClr val="FFFFFF"/>
                </a:solidFill>
                <a:latin typeface="Calibri"/>
              </a:rPr>
              <a:t>PEC 287: 5x; arts. 3º e 4º;  segurança jurídica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5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3958" y="3126865"/>
            <a:ext cx="5829300" cy="1021556"/>
          </a:xfrm>
        </p:spPr>
        <p:txBody>
          <a:bodyPr vert="horz" lIns="68580" tIns="34290" rIns="68580" bIns="34290" rtlCol="0" anchor="t">
            <a:normAutofit fontScale="90000"/>
          </a:bodyPr>
          <a:lstStyle/>
          <a:p>
            <a:pPr algn="ctr"/>
            <a:r>
              <a:rPr lang="pt-BR" sz="3600" b="0" cap="none" dirty="0">
                <a:solidFill>
                  <a:srgbClr val="496278"/>
                </a:solidFill>
                <a:latin typeface="+mn-lt"/>
                <a:cs typeface="Arial" panose="020B0604020202020204" pitchFamily="34" charset="0"/>
              </a:rPr>
              <a:t>1. Fundamentos e Aspectos Legais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Benefício Especial – Variáveis de Decisão 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xmlns="" id="{80033241-1BFE-49A8-B27C-58AC51CDE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627159"/>
              </p:ext>
            </p:extLst>
          </p:nvPr>
        </p:nvGraphicFramePr>
        <p:xfrm>
          <a:off x="-691979" y="1156754"/>
          <a:ext cx="10853015" cy="522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3147625" y="945508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AFFF-3607-A14C-A4EC-6E68C785256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27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2337929" y="19027"/>
            <a:ext cx="718185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73C594"/>
                </a:solidFill>
                <a:latin typeface="+mn-lt"/>
              </a:rPr>
              <a:t>Benefício Especial – Fórmula de Cálculo</a:t>
            </a:r>
          </a:p>
        </p:txBody>
      </p:sp>
      <p:pic>
        <p:nvPicPr>
          <p:cNvPr id="3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88" y="1174831"/>
            <a:ext cx="1538531" cy="548591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xmlns="" id="{C5872481-C1D6-4CCD-9170-6860CC84F82E}"/>
                  </a:ext>
                </a:extLst>
              </p:cNvPr>
              <p:cNvSpPr/>
              <p:nvPr/>
            </p:nvSpPr>
            <p:spPr>
              <a:xfrm>
                <a:off x="395416" y="1787545"/>
                <a:ext cx="8657967" cy="783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𝐄𝐍𝐄𝐅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𝐂𝐈𝐎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𝐄𝐒𝐏𝐄𝐂𝐈𝐀𝐋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b="1" i="0" smtClean="0">
                          <a:latin typeface="Cambria Math" panose="02040503050406030204" pitchFamily="18" charset="0"/>
                        </a:rPr>
                        <m:t>𝐁𝐄</m:t>
                      </m:r>
                      <m:r>
                        <a:rPr lang="pt-BR" sz="2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𝐌𝐄𝐃𝐈𝐀</m:t>
                          </m:r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𝐓𝐄𝐓𝐎</m:t>
                          </m:r>
                          <m:r>
                            <m:rPr>
                              <m:lit/>
                            </m:rPr>
                            <a:rPr lang="pt-BR" sz="2400" b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𝐈𝐍𝐒𝐒</m:t>
                          </m:r>
                        </m:e>
                      </m:d>
                      <m:r>
                        <a:rPr lang="pt-BR" sz="2400" b="1">
                          <a:latin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𝐓𝐜</m:t>
                          </m:r>
                        </m:num>
                        <m:den>
                          <m:r>
                            <a:rPr lang="pt-BR" sz="2400" b="1">
                              <a:latin typeface="Cambria Math" panose="02040503050406030204" pitchFamily="18" charset="0"/>
                            </a:rPr>
                            <m:t>𝐓𝐭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872481-C1D6-4CCD-9170-6860CC84F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16" y="1787545"/>
                <a:ext cx="8657967" cy="7837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de cantos arredondados 5">
            <a:extLst>
              <a:ext uri="{FF2B5EF4-FFF2-40B4-BE49-F238E27FC236}">
                <a16:creationId xmlns:a16="http://schemas.microsoft.com/office/drawing/2014/main" xmlns="" id="{5A597641-5016-483C-A990-062C8774340A}"/>
              </a:ext>
            </a:extLst>
          </p:cNvPr>
          <p:cNvSpPr/>
          <p:nvPr/>
        </p:nvSpPr>
        <p:spPr>
          <a:xfrm>
            <a:off x="2443921" y="4866442"/>
            <a:ext cx="1143000" cy="65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50" dirty="0"/>
              <a:t>MIGRAÇÃO</a:t>
            </a:r>
          </a:p>
        </p:txBody>
      </p:sp>
      <p:sp>
        <p:nvSpPr>
          <p:cNvPr id="10" name="Retângulo de cantos arredondados 9">
            <a:extLst>
              <a:ext uri="{FF2B5EF4-FFF2-40B4-BE49-F238E27FC236}">
                <a16:creationId xmlns:a16="http://schemas.microsoft.com/office/drawing/2014/main" xmlns="" id="{2052EFF7-9E14-4D57-97C9-64213E032268}"/>
              </a:ext>
            </a:extLst>
          </p:cNvPr>
          <p:cNvSpPr/>
          <p:nvPr/>
        </p:nvSpPr>
        <p:spPr>
          <a:xfrm>
            <a:off x="5187122" y="4872791"/>
            <a:ext cx="1143000" cy="65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350" dirty="0"/>
              <a:t>ADESÃO FUNPRESP</a:t>
            </a:r>
          </a:p>
        </p:txBody>
      </p:sp>
      <p:sp>
        <p:nvSpPr>
          <p:cNvPr id="11" name="Diferente de 10">
            <a:extLst>
              <a:ext uri="{FF2B5EF4-FFF2-40B4-BE49-F238E27FC236}">
                <a16:creationId xmlns:a16="http://schemas.microsoft.com/office/drawing/2014/main" xmlns="" id="{DC3B0492-D524-4DB2-98D9-F254A45E7FCA}"/>
              </a:ext>
            </a:extLst>
          </p:cNvPr>
          <p:cNvSpPr/>
          <p:nvPr/>
        </p:nvSpPr>
        <p:spPr>
          <a:xfrm>
            <a:off x="3799560" y="4888666"/>
            <a:ext cx="1231900" cy="609599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70A70836-3DFD-4DB6-A925-CB5DB567D2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4137" y="2648515"/>
          <a:ext cx="6715727" cy="20088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157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defRPr/>
                      </a:pPr>
                      <a:r>
                        <a:rPr lang="pt-BR" sz="1100" dirty="0"/>
                        <a:t>- MEDIA </a:t>
                      </a:r>
                      <a:r>
                        <a:rPr lang="pt-BR" sz="1100" b="0" dirty="0"/>
                        <a:t>= média aritmética simples das maiores remunerações anteriores à data de mudança do regime, utilizadas como base para as contribuições do servidor 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</a:rPr>
                        <a:t>AOS REGIMES PRÓPRIOS DE PREVIDÊNCIAS (UNIÃO, DF, ESTADOS OU MUNICÍPIOS)</a:t>
                      </a:r>
                      <a:r>
                        <a:rPr lang="pt-BR" sz="1100" b="0" dirty="0"/>
                        <a:t>, atualizadas pelo Índice Nacional de Preços ao Consumidor Amplo (IPCA), ou outro índice que venha a substituí-lo, correspondentes a 80% de todo o período contributivo desde julho de 1994;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pt-BR" sz="1100" b="1" dirty="0"/>
                    </a:p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100" b="1" dirty="0"/>
                        <a:t>- </a:t>
                      </a:r>
                      <a:r>
                        <a:rPr lang="pt-BR" sz="1100" b="1" dirty="0" err="1"/>
                        <a:t>Tc</a:t>
                      </a:r>
                      <a:r>
                        <a:rPr lang="pt-BR" sz="1100" b="1" dirty="0"/>
                        <a:t> </a:t>
                      </a:r>
                      <a:r>
                        <a:rPr lang="pt-BR" sz="1100" dirty="0"/>
                        <a:t>= quantidade de 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</a:rPr>
                        <a:t>CONTRIBUIÇÕES MENSAIS </a:t>
                      </a:r>
                      <a:r>
                        <a:rPr lang="pt-BR" sz="1100" dirty="0"/>
                        <a:t>efetuadas para o regime de previdência </a:t>
                      </a:r>
                      <a:r>
                        <a:rPr lang="pt-BR" sz="1100" b="1" dirty="0">
                          <a:solidFill>
                            <a:srgbClr val="FF0000"/>
                          </a:solidFill>
                        </a:rPr>
                        <a:t>DA UNIÃO </a:t>
                      </a:r>
                      <a:r>
                        <a:rPr lang="pt-BR" sz="1100" dirty="0"/>
                        <a:t>de que trata o art. 40 da Constituição Federal, efetivamente pagas pelo servidor titular de cargo efetivo da União ou por membro do Poder Judiciário, do Tribunal de Contas e do Ministério Público da União até a data da opção;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575">
                <a:tc>
                  <a:txBody>
                    <a:bodyPr/>
                    <a:lstStyle/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endParaRPr lang="pt-BR" sz="1100" b="1" dirty="0"/>
                    </a:p>
                    <a:p>
                      <a:pPr marL="0" indent="0" algn="just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100" b="1" dirty="0"/>
                        <a:t>- </a:t>
                      </a:r>
                      <a:r>
                        <a:rPr lang="pt-BR" sz="1100" b="1" dirty="0" err="1"/>
                        <a:t>Tt</a:t>
                      </a:r>
                      <a:r>
                        <a:rPr lang="pt-BR" sz="1100" dirty="0"/>
                        <a:t> = 455 (Homens) e  390 (Mulheres)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3" name="Conector reto 12"/>
          <p:cNvCxnSpPr/>
          <p:nvPr/>
        </p:nvCxnSpPr>
        <p:spPr>
          <a:xfrm>
            <a:off x="3147625" y="945508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AFFF-3607-A14C-A4EC-6E68C785256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7" y="1497500"/>
            <a:ext cx="8779669" cy="4279106"/>
          </a:xfrm>
          <a:prstGeom prst="rect">
            <a:avLst/>
          </a:prstGeom>
        </p:spPr>
      </p:pic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Benefício Especial </a:t>
            </a:r>
            <a:br>
              <a:rPr lang="pt-BR" sz="2800" b="1" dirty="0">
                <a:solidFill>
                  <a:srgbClr val="73C594"/>
                </a:solidFill>
                <a:latin typeface="+mn-lt"/>
              </a:rPr>
            </a:br>
            <a:r>
              <a:rPr lang="pt-BR" sz="2800" b="1" dirty="0">
                <a:solidFill>
                  <a:srgbClr val="73C594"/>
                </a:solidFill>
                <a:latin typeface="+mn-lt"/>
              </a:rPr>
              <a:t>Simulador e Migração no SIGEPE</a:t>
            </a:r>
          </a:p>
        </p:txBody>
      </p:sp>
      <p:sp>
        <p:nvSpPr>
          <p:cNvPr id="8" name="Seta para a esquerda 7"/>
          <p:cNvSpPr/>
          <p:nvPr/>
        </p:nvSpPr>
        <p:spPr>
          <a:xfrm>
            <a:off x="6275661" y="5106428"/>
            <a:ext cx="956411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MIGRAR</a:t>
            </a:r>
          </a:p>
        </p:txBody>
      </p:sp>
      <p:sp>
        <p:nvSpPr>
          <p:cNvPr id="11" name="Seta para a esquerda 10"/>
          <p:cNvSpPr/>
          <p:nvPr/>
        </p:nvSpPr>
        <p:spPr>
          <a:xfrm>
            <a:off x="6275661" y="5434656"/>
            <a:ext cx="956411" cy="3206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SIMULAR</a:t>
            </a:r>
          </a:p>
        </p:txBody>
      </p:sp>
      <p:sp>
        <p:nvSpPr>
          <p:cNvPr id="10" name="Fluxograma: Conector 9"/>
          <p:cNvSpPr/>
          <p:nvPr/>
        </p:nvSpPr>
        <p:spPr>
          <a:xfrm>
            <a:off x="5055470" y="4995363"/>
            <a:ext cx="1238003" cy="863399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" name="Retângulo 2"/>
          <p:cNvSpPr/>
          <p:nvPr/>
        </p:nvSpPr>
        <p:spPr>
          <a:xfrm>
            <a:off x="899307" y="6143331"/>
            <a:ext cx="8707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https://www.funpresp.com.br/migracao-do-rpps-para-o-rpc/migracao-do-rpps-para-o-rpc</a:t>
            </a:r>
            <a:endParaRPr lang="pt-BR" sz="1400" dirty="0"/>
          </a:p>
          <a:p>
            <a:endParaRPr lang="pt-BR" sz="1400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3328858" y="1124596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AFFF-3607-A14C-A4EC-6E68C785256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755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1599456" y="1011114"/>
            <a:ext cx="7220493" cy="333580"/>
          </a:xfrm>
        </p:spPr>
        <p:txBody>
          <a:bodyPr>
            <a:normAutofit fontScale="90000"/>
          </a:bodyPr>
          <a:lstStyle/>
          <a:p>
            <a:pPr lvl="0" algn="ctr"/>
            <a:r>
              <a:rPr lang="pt-BR" dirty="0">
                <a:solidFill>
                  <a:srgbClr val="576A7C"/>
                </a:solidFill>
              </a:rPr>
              <a:t>Atendimento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56" y="1525261"/>
            <a:ext cx="5903289" cy="432123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99307" y="6143331"/>
            <a:ext cx="8707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hlinkClick r:id="rId3"/>
              </a:rPr>
              <a:t>https://www.funpresp.com.br/migracao-do-rpps-para-o-rpc/migracao-do-rpps-para-o-rpc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AFFF-3607-A14C-A4EC-6E68C785256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88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629" y="3959073"/>
            <a:ext cx="1616581" cy="14149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73C594"/>
                </a:solidFill>
                <a:latin typeface="Franklin Gothic Heavy" panose="020B0903020102020204" pitchFamily="34" charset="0"/>
              </a:rPr>
              <a:t>Estatísticas</a:t>
            </a:r>
            <a:endParaRPr lang="pt-BR" sz="1500" dirty="0">
              <a:solidFill>
                <a:schemeClr val="tx1">
                  <a:lumMod val="50000"/>
                  <a:lumOff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114" y="1988230"/>
            <a:ext cx="3562466" cy="3275721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CFFA1412-1FEB-4E7F-9543-CC72F127D35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804509" y="1759631"/>
          <a:ext cx="1738820" cy="1770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598F4B9C-4A75-48E7-9291-5C7E5126566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708" y="1988230"/>
          <a:ext cx="2737420" cy="188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BEACA0FA-FF1A-4511-A523-7D22D3671E4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707" y="4039201"/>
          <a:ext cx="2737420" cy="1881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AA19DAA-D44F-4779-944B-AB3886128E5C}"/>
              </a:ext>
            </a:extLst>
          </p:cNvPr>
          <p:cNvSpPr txBox="1"/>
          <p:nvPr/>
        </p:nvSpPr>
        <p:spPr>
          <a:xfrm>
            <a:off x="2118891" y="2101155"/>
            <a:ext cx="983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Faixa Etária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A82B05C-618F-45E0-88C2-991448D08B02}"/>
              </a:ext>
            </a:extLst>
          </p:cNvPr>
          <p:cNvSpPr txBox="1"/>
          <p:nvPr/>
        </p:nvSpPr>
        <p:spPr>
          <a:xfrm>
            <a:off x="809971" y="4162242"/>
            <a:ext cx="6288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Renda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2658052E-692C-4572-9AF5-52F4297922D5}"/>
              </a:ext>
            </a:extLst>
          </p:cNvPr>
          <p:cNvSpPr txBox="1"/>
          <p:nvPr/>
        </p:nvSpPr>
        <p:spPr>
          <a:xfrm>
            <a:off x="4442388" y="1665121"/>
            <a:ext cx="5107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Sexo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A5945174-70EC-4710-8BC6-EE9EA0430D31}"/>
              </a:ext>
            </a:extLst>
          </p:cNvPr>
          <p:cNvSpPr txBox="1"/>
          <p:nvPr/>
        </p:nvSpPr>
        <p:spPr>
          <a:xfrm>
            <a:off x="4335579" y="3682073"/>
            <a:ext cx="7240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Estados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B100A53F-C5C4-4AEE-B502-7534D275519A}"/>
              </a:ext>
            </a:extLst>
          </p:cNvPr>
          <p:cNvSpPr/>
          <p:nvPr/>
        </p:nvSpPr>
        <p:spPr>
          <a:xfrm>
            <a:off x="7578778" y="875492"/>
            <a:ext cx="14169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Total: 12.074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398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73C594"/>
                </a:solidFill>
                <a:latin typeface="+mn-lt"/>
              </a:rPr>
              <a:t>Artigos s/Mudança do Regime Previdenciário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390" y="1562426"/>
            <a:ext cx="8521786" cy="3924704"/>
          </a:xfrm>
        </p:spPr>
        <p:txBody>
          <a:bodyPr>
            <a:noAutofit/>
          </a:bodyPr>
          <a:lstStyle/>
          <a:p>
            <a:pPr marL="385763" indent="-385763" algn="just">
              <a:buFont typeface="+mj-lt"/>
              <a:buAutoNum type="arabicPeriod"/>
            </a:pPr>
            <a:r>
              <a:rPr lang="pt-BR" sz="750" b="1" dirty="0"/>
              <a:t>Funpresp: PARECER JURÍDICO + FAQ + Simulador – </a:t>
            </a:r>
            <a:r>
              <a:rPr lang="pt-BR" sz="750" b="1" dirty="0">
                <a:hlinkClick r:id="rId3"/>
              </a:rPr>
              <a:t>https://www.funpresp.com.br/portal/?page_id=10526</a:t>
            </a:r>
            <a:endParaRPr lang="pt-BR" sz="750" b="1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b="1" u="sng" dirty="0"/>
              <a:t>MPDG: </a:t>
            </a:r>
            <a:r>
              <a:rPr lang="pt-BR" sz="750" dirty="0"/>
              <a:t>PARECER n. 00601/2018/GCG/CGJOE/CONJUR-MP/CGU/AGU, 30MAIO2018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DIAP: Previdência Complementar: o dilema dos servidores </a:t>
            </a:r>
            <a:r>
              <a:rPr lang="pt-BR" sz="750" dirty="0">
                <a:hlinkClick r:id="rId4"/>
              </a:rPr>
              <a:t>http://www.assprevisite.com.br/ClippingPrimeiraHora372167.html</a:t>
            </a:r>
            <a:r>
              <a:rPr lang="pt-BR" sz="750" dirty="0"/>
              <a:t> (29jul2017)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DIAP: </a:t>
            </a:r>
            <a:r>
              <a:rPr lang="pt-BR" sz="750" b="1" dirty="0"/>
              <a:t>Servidor: Previdência complementar, prazo de migração acaba em julho. </a:t>
            </a:r>
            <a:r>
              <a:rPr lang="pt-BR" sz="750" u="sng" dirty="0">
                <a:hlinkClick r:id="rId5"/>
              </a:rPr>
              <a:t>http://www.diap.org.br/index.php/noticias/agencia-diap/28202-previdencia-complementar-prazo-de-migracao-acaba-em-julho</a:t>
            </a:r>
            <a:r>
              <a:rPr lang="pt-BR" sz="750" dirty="0"/>
              <a:t> (12jun2018)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b="1" dirty="0"/>
              <a:t>Servidor federal deve ou não migrar para o modelo Funpresp?</a:t>
            </a:r>
            <a:r>
              <a:rPr lang="pt-BR" sz="750" dirty="0"/>
              <a:t>  Artigo de Adacir Reis, 15jun2018. </a:t>
            </a:r>
            <a:r>
              <a:rPr lang="pt-BR" sz="750" u="sng" dirty="0">
                <a:hlinkClick r:id="rId6"/>
              </a:rPr>
              <a:t>https://www.conjur.com.br/2018-jun-15/adacir-reis-servidor-federal-migrar-modelo-funpresp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ANAFE/Escritório Santos Bevilacqua Advogados: ESTUDO SOBRE A OPÇÃO DE MIGRAÇÃO DE REGIME PREVIDENCIÁRIO APLICÁVEL AOS SERVIDORES PÚBLICOS FEDERAIS EMPOSSADOS ANTES DE 4 DE FEVEREIRO DE 2013 – </a:t>
            </a:r>
            <a:r>
              <a:rPr lang="pt-BR" sz="750" dirty="0">
                <a:hlinkClick r:id="rId7"/>
              </a:rPr>
              <a:t>http://anafenacional.org.br/wp-content/uploads/2018/02/ANAFE-ESTUDO-PREV-SERV-P%C3%9ABLICO-Funpresp.pdf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Funpresp: vale a pena migrar? - </a:t>
            </a:r>
            <a:r>
              <a:rPr lang="pt-BR" sz="750" dirty="0">
                <a:hlinkClick r:id="rId8"/>
              </a:rPr>
              <a:t>https://educandoseubolso.blog.br/2017/10/02/funpresp-vale-pena-migrar/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Migração para o RPC: considerações –  autor Bruno Marques Ribeiro (auditor RFB, 2017)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 aposentadoria pública: possibilidades de proteção individual contra riscos futuros – autor </a:t>
            </a:r>
            <a:r>
              <a:rPr lang="pt-BR" sz="750" dirty="0" err="1"/>
              <a:t>Emmerson</a:t>
            </a:r>
            <a:r>
              <a:rPr lang="pt-BR" sz="750" dirty="0"/>
              <a:t> </a:t>
            </a:r>
            <a:r>
              <a:rPr lang="pt-BR" sz="750" dirty="0" err="1"/>
              <a:t>Gazda</a:t>
            </a:r>
            <a:r>
              <a:rPr lang="pt-BR" sz="750" dirty="0"/>
              <a:t> (juiz federal em Jaraguá do Sul, 28.03.2017)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TSP/USA (ver </a:t>
            </a:r>
            <a:r>
              <a:rPr lang="pt-BR" sz="750" dirty="0">
                <a:hlinkClick r:id="rId9"/>
              </a:rPr>
              <a:t>https://fas.org/sgp/crs/misc/98-810.pdf</a:t>
            </a:r>
            <a:r>
              <a:rPr lang="pt-BR" sz="750" dirty="0"/>
              <a:t>: P.L. 99-335/1987 e P.L. 105-61/1997), na primeira vez (</a:t>
            </a:r>
            <a:r>
              <a:rPr lang="pt-BR" sz="750" dirty="0" err="1"/>
              <a:t>jul</a:t>
            </a:r>
            <a:r>
              <a:rPr lang="pt-BR" sz="750" dirty="0"/>
              <a:t>-dez/1987) a taxa de migração foi de 5% dos filiados do CSRS para o FERS, e da segunda vez (</a:t>
            </a:r>
            <a:r>
              <a:rPr lang="pt-BR" sz="750" dirty="0" err="1"/>
              <a:t>jul</a:t>
            </a:r>
            <a:r>
              <a:rPr lang="pt-BR" sz="750" dirty="0"/>
              <a:t>-dez/1998) a taxa de migração foi de apenas 2%.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SINPROFAZ: </a:t>
            </a:r>
            <a:r>
              <a:rPr lang="pt-BR" sz="750" dirty="0">
                <a:hlinkClick r:id="rId10"/>
              </a:rPr>
              <a:t>http://www.sinprofaz.org.br/publicacoes/</a:t>
            </a:r>
            <a:r>
              <a:rPr lang="pt-BR" sz="750" dirty="0"/>
              <a:t> :  A PREVIDÊNCIA COMPLEMENTAR DO SERVIDOR PÚBLICO: VANTAGENS E DESVANTAGENS À LUZ DAS RECENTES REFORMAS CONSTITUCIONAIS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FERREIRA, G. G. Condições atuariais para a construção do fundo previdenciário federal – Funpresp. 2008. Dissertação (Mestrado) – Faculdade de Economia, Administração e Contabilidade, Universidade de São Paulo, São Paulo, 2008. 85 p.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UNAFISCO: </a:t>
            </a:r>
            <a:r>
              <a:rPr lang="pt-BR" sz="750" dirty="0">
                <a:hlinkClick r:id="rId11"/>
              </a:rPr>
              <a:t>http://unafisconacional.org.br/default.aspx?section=13&amp;articleId=6822</a:t>
            </a:r>
            <a:r>
              <a:rPr lang="pt-BR" sz="750" dirty="0"/>
              <a:t> PARECER JURÍDICO de Gilson Dipp, 21fev2018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SINAIT: Nota Técnica 01/2018 – FARAG ADVOGADOS ASSOCIADOS, 26/fev/2018 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Previdência complementar do servidor público: por que as aves migram? </a:t>
            </a:r>
            <a:r>
              <a:rPr lang="pt-BR" sz="750" u="sng" dirty="0">
                <a:hlinkClick r:id="rId12"/>
              </a:rPr>
              <a:t>https://www.metropoles.com/ponto-de-vista/previdencia-complementar-do-servidor-publico-por-que-as-aves-migram</a:t>
            </a: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ANFFA Sindical: A PREVIDÊNCIA COMPLEMENTAR DO SERVIDOR PÚBLICO E OS AUDITORES FISCAIS FEDERAIS AGROPECUÁRIOS, Luiz Alberto dos Santos, março/2018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LIVRO:  Regime de previdência: é hora de migrar?: O guia definitivo para o servidor público federal sobre vantagens e desvantagens da migração para o regime de previdência complementar </a:t>
            </a:r>
            <a:r>
              <a:rPr lang="pt-BR" sz="750" dirty="0">
                <a:hlinkClick r:id="rId13"/>
              </a:rPr>
              <a:t>https://www.amazon.com.br/dp/B07B3R3PMH</a:t>
            </a:r>
            <a:r>
              <a:rPr lang="pt-BR" sz="750" dirty="0"/>
              <a:t> (</a:t>
            </a:r>
            <a:r>
              <a:rPr lang="pt-BR" sz="750" dirty="0" err="1"/>
              <a:t>eBook</a:t>
            </a:r>
            <a:r>
              <a:rPr lang="pt-BR" sz="750" dirty="0"/>
              <a:t> R$ 24,90) Autor: Rodrigo Tenório/ANPR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pt-BR" sz="750" dirty="0"/>
              <a:t>ANPR: </a:t>
            </a:r>
            <a:r>
              <a:rPr lang="pt-BR" sz="750" dirty="0">
                <a:hlinkClick r:id="rId14"/>
              </a:rPr>
              <a:t>http://www.anpr.org.br/planejeseufuturo/</a:t>
            </a:r>
            <a:r>
              <a:rPr lang="pt-BR" sz="750" dirty="0"/>
              <a:t>  (02 textos)</a:t>
            </a:r>
          </a:p>
          <a:p>
            <a:pPr lvl="1"/>
            <a:r>
              <a:rPr lang="pt-BR" sz="750" dirty="0"/>
              <a:t>Estudo do cálculo do benefício especial previsto na Lei 12.618 de 2004 pela administração do MPF – autor Rodrigo Antonio Tenório Correia da Silva (Diretor de Assuntos Jurídicos da Associação Nacional dos Procuradores da República) </a:t>
            </a:r>
          </a:p>
          <a:p>
            <a:pPr lvl="1"/>
            <a:r>
              <a:rPr lang="pt-BR" sz="750" dirty="0"/>
              <a:t>Reflexões e análises para embasar decisão sobre o caminho a seguir com relação ao regime de aposentadoria – autor Anderson </a:t>
            </a:r>
            <a:r>
              <a:rPr lang="pt-BR" sz="750" dirty="0" err="1"/>
              <a:t>Lodetti</a:t>
            </a:r>
            <a:r>
              <a:rPr lang="pt-BR" sz="750" dirty="0"/>
              <a:t> de Oliveira (ANPR)</a:t>
            </a:r>
          </a:p>
          <a:p>
            <a:pPr marL="385763" indent="-385763" algn="just">
              <a:buFont typeface="+mj-lt"/>
              <a:buAutoNum type="arabicPeriod"/>
            </a:pPr>
            <a:endParaRPr lang="pt-BR" sz="750" dirty="0"/>
          </a:p>
          <a:p>
            <a:pPr marL="385763" indent="-385763" algn="just">
              <a:buFont typeface="+mj-lt"/>
              <a:buAutoNum type="arabicPeriod"/>
            </a:pPr>
            <a:endParaRPr lang="pt-BR" sz="75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3108888" y="1132393"/>
            <a:ext cx="4448433" cy="61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65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1"/>
            <a:ext cx="9144000" cy="6858000"/>
          </a:xfrm>
        </p:spPr>
      </p:pic>
      <p:sp>
        <p:nvSpPr>
          <p:cNvPr id="6" name="Fluxograma: Processo 5"/>
          <p:cNvSpPr/>
          <p:nvPr/>
        </p:nvSpPr>
        <p:spPr>
          <a:xfrm>
            <a:off x="827151" y="6160590"/>
            <a:ext cx="9142412" cy="547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SCN Quadra 02 Bloco A salas 202 a 204 – </a:t>
            </a:r>
            <a:r>
              <a:rPr lang="pt-BR" sz="1400" dirty="0" err="1">
                <a:solidFill>
                  <a:schemeClr val="bg1"/>
                </a:solidFill>
              </a:rPr>
              <a:t>Ed.Corporate</a:t>
            </a:r>
            <a:r>
              <a:rPr lang="pt-BR" sz="1400" dirty="0">
                <a:solidFill>
                  <a:schemeClr val="bg1"/>
                </a:solidFill>
              </a:rPr>
              <a:t> Financial Center</a:t>
            </a:r>
          </a:p>
          <a:p>
            <a:pPr algn="ctr"/>
            <a:r>
              <a:rPr lang="pt-BR" sz="1400" dirty="0">
                <a:solidFill>
                  <a:schemeClr val="bg1"/>
                </a:solidFill>
              </a:rPr>
              <a:t>CEP 70712-900 – Brasília/DF / Fones: (61) 2020-9991/9992</a:t>
            </a:r>
          </a:p>
          <a:p>
            <a:pPr algn="ctr"/>
            <a:r>
              <a:rPr lang="pt-BR" sz="1400" i="1" dirty="0" err="1">
                <a:solidFill>
                  <a:schemeClr val="bg1"/>
                </a:solidFill>
              </a:rPr>
              <a:t>CallCenter</a:t>
            </a:r>
            <a:r>
              <a:rPr lang="pt-BR" sz="1400" dirty="0">
                <a:solidFill>
                  <a:schemeClr val="bg1"/>
                </a:solidFill>
              </a:rPr>
              <a:t>: 0800-282-6794 (2ª a 6ª Feira, de 08 às 19hs)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80A927A-A627-4C16-A403-44B99D295E65}"/>
              </a:ext>
            </a:extLst>
          </p:cNvPr>
          <p:cNvSpPr/>
          <p:nvPr/>
        </p:nvSpPr>
        <p:spPr>
          <a:xfrm>
            <a:off x="2752530" y="885343"/>
            <a:ext cx="3862874" cy="547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Cícero Rafael Dias</a:t>
            </a:r>
          </a:p>
          <a:p>
            <a:pPr algn="ctr"/>
            <a:r>
              <a:rPr lang="pt-BR" dirty="0"/>
              <a:t>cicero.dias@funpresp.com.br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66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8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pt-BR" dirty="0">
                <a:solidFill>
                  <a:srgbClr val="576A7C"/>
                </a:solidFill>
                <a:latin typeface="+mn-lt"/>
              </a:rPr>
              <a:t>Aspectos Legais</a:t>
            </a:r>
            <a:endParaRPr lang="pt-BR" dirty="0">
              <a:latin typeface="+mn-lt"/>
            </a:endParaRPr>
          </a:p>
        </p:txBody>
      </p:sp>
      <p:sp>
        <p:nvSpPr>
          <p:cNvPr id="11" name="Espaço Reservado para Conteúdo 2"/>
          <p:cNvSpPr txBox="1"/>
          <p:nvPr/>
        </p:nvSpPr>
        <p:spPr>
          <a:xfrm>
            <a:off x="279338" y="1571453"/>
            <a:ext cx="8353916" cy="35410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EC nº 41, de 2003 (plano de CD/Contribuição Definida)</a:t>
            </a:r>
            <a:endParaRPr lang="pt-BR" b="1" i="1" u="sng" dirty="0">
              <a:latin typeface="Calibri"/>
            </a:endParaRP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dirty="0">
                <a:latin typeface="Calibri"/>
              </a:rPr>
              <a:t>Lei nº 12.618, de 2012 (teto + Funpresp)</a:t>
            </a: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b="1" u="sng" dirty="0">
                <a:latin typeface="Calibri"/>
              </a:rPr>
              <a:t> Lei nº 13.183, de 2015 (Adesão Automática) </a:t>
            </a: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 </a:t>
            </a:r>
            <a:r>
              <a:rPr lang="pt-BR" b="1" u="sng" dirty="0">
                <a:latin typeface="Calibri"/>
              </a:rPr>
              <a:t>Lei nº 13.328, de 29/jul/2016 (reabriu prazo 2 anos para migração – até 29jul2018)</a:t>
            </a:r>
            <a:endParaRPr lang="pt-BR" dirty="0">
              <a:latin typeface="Calibri"/>
            </a:endParaRP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 Decreto nº 7.808, de 2012</a:t>
            </a:r>
          </a:p>
          <a:p>
            <a:pPr marL="171450" indent="-171450" algn="just" defTabSz="685800">
              <a:spcBef>
                <a:spcPts val="1350"/>
              </a:spcBef>
              <a:buSzPct val="100000"/>
              <a:buFont typeface="Arial" pitchFamily="34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solidFill>
                  <a:srgbClr val="FF0000"/>
                </a:solidFill>
                <a:latin typeface="Calibri"/>
              </a:rPr>
              <a:t> </a:t>
            </a:r>
            <a:r>
              <a:rPr lang="pt-BR" b="1" dirty="0">
                <a:solidFill>
                  <a:srgbClr val="FF0000"/>
                </a:solidFill>
                <a:latin typeface="Calibri"/>
              </a:rPr>
              <a:t>MP nº 853, de 26set2018 </a:t>
            </a:r>
            <a:r>
              <a:rPr lang="pt-BR" dirty="0">
                <a:solidFill>
                  <a:srgbClr val="FF0000"/>
                </a:solidFill>
                <a:latin typeface="Calibri"/>
              </a:rPr>
              <a:t>(reabre pela 3ª vez o prazo de migração até 29março2019)</a:t>
            </a:r>
          </a:p>
          <a:p>
            <a:pPr algn="ctr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000" i="1" dirty="0">
                <a:latin typeface="Calibri"/>
              </a:rPr>
              <a:t>(eficácia no Congresso até 06mar2019)</a:t>
            </a:r>
          </a:p>
          <a:p>
            <a:pPr algn="ctr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000" i="1" dirty="0">
              <a:latin typeface="Calibri"/>
            </a:endParaRPr>
          </a:p>
          <a:p>
            <a:pPr algn="just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7. Portarias PREVIC nºs 604/2012 e 45/2014  (Estatuto e </a:t>
            </a:r>
            <a:r>
              <a:rPr lang="pt-BR" u="sng" dirty="0">
                <a:latin typeface="Calibri"/>
              </a:rPr>
              <a:t>Convênio de Adesão</a:t>
            </a:r>
            <a:r>
              <a:rPr lang="pt-BR" dirty="0">
                <a:latin typeface="Calibri"/>
              </a:rPr>
              <a:t>)</a:t>
            </a:r>
          </a:p>
          <a:p>
            <a:pPr algn="just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dirty="0">
                <a:latin typeface="Calibri"/>
              </a:rPr>
              <a:t>8. Portarias PREVIC nºs 44/2013; 317/2014; e </a:t>
            </a:r>
            <a:r>
              <a:rPr lang="pt-BR" b="1" i="1" u="sng" dirty="0">
                <a:latin typeface="Calibri"/>
              </a:rPr>
              <a:t>311/2016</a:t>
            </a:r>
            <a:r>
              <a:rPr lang="pt-BR" dirty="0">
                <a:latin typeface="Calibri"/>
              </a:rPr>
              <a:t> (</a:t>
            </a:r>
            <a:r>
              <a:rPr lang="pt-BR" u="sng" dirty="0">
                <a:latin typeface="Calibri"/>
              </a:rPr>
              <a:t>Regulamento</a:t>
            </a:r>
            <a:r>
              <a:rPr lang="pt-BR" dirty="0">
                <a:latin typeface="Calibri"/>
              </a:rPr>
              <a:t> do Plano)</a:t>
            </a:r>
          </a:p>
          <a:p>
            <a:pPr algn="just" defTabSz="685800">
              <a:spcBef>
                <a:spcPts val="135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dirty="0">
              <a:latin typeface="Calibri"/>
            </a:endParaRPr>
          </a:p>
        </p:txBody>
      </p:sp>
      <p:sp>
        <p:nvSpPr>
          <p:cNvPr id="14" name="Espaço Reservado para Número de Slide 13"/>
          <p:cNvSpPr txBox="1"/>
          <p:nvPr/>
        </p:nvSpPr>
        <p:spPr>
          <a:xfrm>
            <a:off x="6967399" y="5654443"/>
            <a:ext cx="2057400" cy="2738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algn="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5FA21A-8872-4322-994A-4B8B3644EC75}" type="slidenum">
              <a:rPr sz="900">
                <a:solidFill>
                  <a:schemeClr val="bg1"/>
                </a:solidFill>
              </a:rPr>
              <a:pPr algn="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pt-BR" sz="900" dirty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587453" y="1172120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57755-0EE8-4CF6-9DC4-882C8713551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 flipV="1">
            <a:off x="6690528" y="4686424"/>
            <a:ext cx="3285" cy="347083"/>
          </a:xfrm>
          <a:prstGeom prst="line">
            <a:avLst/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3001644" y="1691304"/>
            <a:ext cx="1610807" cy="760874"/>
            <a:chOff x="3472322" y="2199948"/>
            <a:chExt cx="2147742" cy="1014498"/>
          </a:xfrm>
        </p:grpSpPr>
        <p:sp>
          <p:nvSpPr>
            <p:cNvPr id="12" name="Arredondar Retângulo em um Canto Diagonal 11"/>
            <p:cNvSpPr/>
            <p:nvPr/>
          </p:nvSpPr>
          <p:spPr>
            <a:xfrm rot="5400000">
              <a:off x="4038944" y="1633326"/>
              <a:ext cx="1014498" cy="2147742"/>
            </a:xfrm>
            <a:prstGeom prst="round2DiagRect">
              <a:avLst/>
            </a:prstGeom>
            <a:solidFill>
              <a:srgbClr val="4961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741802" y="2363597"/>
              <a:ext cx="16603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Previdência Social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143000" y="2810433"/>
            <a:ext cx="1858644" cy="783024"/>
            <a:chOff x="472400" y="3870542"/>
            <a:chExt cx="2478192" cy="1044032"/>
          </a:xfrm>
        </p:grpSpPr>
        <p:sp>
          <p:nvSpPr>
            <p:cNvPr id="15" name="Arredondar Retângulo em um Canto Diagonal 14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73C5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72400" y="3929689"/>
              <a:ext cx="247819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Regime Geral de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Social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50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dirty="0">
                  <a:ln/>
                  <a:solidFill>
                    <a:schemeClr val="bg1"/>
                  </a:solidFill>
                  <a:cs typeface="Arial" charset="0"/>
                </a:rPr>
                <a:t>(setor privado, INSS – art. 201)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2978645" y="2817203"/>
            <a:ext cx="1858644" cy="783069"/>
            <a:chOff x="472400" y="3870542"/>
            <a:chExt cx="2478192" cy="1044092"/>
          </a:xfrm>
        </p:grpSpPr>
        <p:sp>
          <p:nvSpPr>
            <p:cNvPr id="18" name="Arredondar Retângulo em um Canto Diagonal 17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48B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472400" y="3929749"/>
              <a:ext cx="247819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Regime Próprio de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Social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50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dirty="0">
                  <a:ln/>
                  <a:solidFill>
                    <a:schemeClr val="bg1"/>
                  </a:solidFill>
                  <a:cs typeface="Arial" charset="0"/>
                </a:rPr>
                <a:t>(servidores civis – art. 40)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809776" y="2845837"/>
            <a:ext cx="1858644" cy="817650"/>
            <a:chOff x="472400" y="3870542"/>
            <a:chExt cx="2478192" cy="1090199"/>
          </a:xfrm>
        </p:grpSpPr>
        <p:sp>
          <p:nvSpPr>
            <p:cNvPr id="21" name="Arredondar Retângulo em um Canto Diagonal 20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358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472400" y="3929689"/>
              <a:ext cx="2478192" cy="103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Regime de Previdência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675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(facultativo; Capitalização;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Contrato - art. 202)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901304" y="4015973"/>
            <a:ext cx="1858644" cy="840732"/>
            <a:chOff x="472400" y="3870542"/>
            <a:chExt cx="2478192" cy="1120976"/>
          </a:xfrm>
        </p:grpSpPr>
        <p:sp>
          <p:nvSpPr>
            <p:cNvPr id="24" name="Arredondar Retângulo em um Canto Diagonal 23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2254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472400" y="3929689"/>
              <a:ext cx="2478192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Entidades Abertas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b="1" u="sng" dirty="0">
                  <a:ln/>
                  <a:solidFill>
                    <a:schemeClr val="bg1"/>
                  </a:solidFill>
                  <a:cs typeface="Arial" charset="0"/>
                </a:rPr>
                <a:t>PGBL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(CNSP/Susep-MF)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(com fins lucrativos)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5831310" y="4010797"/>
            <a:ext cx="1858644" cy="874779"/>
            <a:chOff x="472400" y="3845167"/>
            <a:chExt cx="2478192" cy="1166372"/>
          </a:xfrm>
        </p:grpSpPr>
        <p:sp>
          <p:nvSpPr>
            <p:cNvPr id="27" name="Arredondar Retângulo em um Canto Diagonal 26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3141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28" name="Arredondar Retângulo em um Canto Diagonal 27"/>
            <p:cNvSpPr/>
            <p:nvPr/>
          </p:nvSpPr>
          <p:spPr>
            <a:xfrm>
              <a:off x="472400" y="3845167"/>
              <a:ext cx="2478192" cy="1166372"/>
            </a:xfrm>
            <a:prstGeom prst="round2Diag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Entidades Fechadas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Previdência Complementar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788" dirty="0">
                <a:ln/>
                <a:solidFill>
                  <a:schemeClr val="bg1"/>
                </a:solidFill>
                <a:cs typeface="Arial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(CNPC/</a:t>
              </a:r>
              <a:r>
                <a:rPr lang="pt-BR" sz="825" dirty="0" err="1">
                  <a:ln/>
                  <a:solidFill>
                    <a:schemeClr val="bg1"/>
                  </a:solidFill>
                  <a:cs typeface="Arial" charset="0"/>
                </a:rPr>
                <a:t>Previc</a:t>
              </a: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-MF)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825" dirty="0">
                  <a:ln/>
                  <a:solidFill>
                    <a:schemeClr val="bg1"/>
                  </a:solidFill>
                  <a:cs typeface="Arial" charset="0"/>
                </a:rPr>
                <a:t>(sem fins lucrativos)</a:t>
              </a: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5914128" y="5017588"/>
            <a:ext cx="1757620" cy="855792"/>
            <a:chOff x="6155930" y="5489264"/>
            <a:chExt cx="2343493" cy="1141056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834" y="5556310"/>
              <a:ext cx="1582563" cy="793842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6337185" y="6291765"/>
              <a:ext cx="2103568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050" dirty="0">
                  <a:solidFill>
                    <a:srgbClr val="496179"/>
                  </a:solidFill>
                </a:rPr>
                <a:t>(servidores públicos civis)</a:t>
              </a:r>
            </a:p>
          </p:txBody>
        </p:sp>
        <p:sp>
          <p:nvSpPr>
            <p:cNvPr id="65" name="Arredondar Retângulo em um Canto Diagonal 64"/>
            <p:cNvSpPr/>
            <p:nvPr/>
          </p:nvSpPr>
          <p:spPr>
            <a:xfrm rot="5400000">
              <a:off x="6770758" y="4874436"/>
              <a:ext cx="1113837" cy="2343493"/>
            </a:xfrm>
            <a:prstGeom prst="round2DiagRect">
              <a:avLst/>
            </a:prstGeom>
            <a:noFill/>
            <a:ln>
              <a:solidFill>
                <a:srgbClr val="496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961305" y="3060163"/>
            <a:ext cx="846347" cy="467984"/>
            <a:chOff x="472400" y="3870542"/>
            <a:chExt cx="2478192" cy="1550641"/>
          </a:xfrm>
        </p:grpSpPr>
        <p:sp>
          <p:nvSpPr>
            <p:cNvPr id="39" name="Arredondar Retângulo em um Canto Diagonal 38"/>
            <p:cNvSpPr/>
            <p:nvPr/>
          </p:nvSpPr>
          <p:spPr>
            <a:xfrm rot="5400000">
              <a:off x="1200130" y="3210162"/>
              <a:ext cx="1022733" cy="2343493"/>
            </a:xfrm>
            <a:prstGeom prst="round2DiagRect">
              <a:avLst/>
            </a:prstGeom>
            <a:solidFill>
              <a:srgbClr val="48B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 dirty="0"/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472400" y="4044452"/>
              <a:ext cx="2478192" cy="1376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050" b="1" dirty="0">
                  <a:ln/>
                  <a:solidFill>
                    <a:schemeClr val="bg1"/>
                  </a:solidFill>
                  <a:cs typeface="Arial" charset="0"/>
                </a:rPr>
                <a:t>MILITARES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pt-BR" sz="1050" dirty="0">
                <a:ln/>
                <a:solidFill>
                  <a:schemeClr val="bg1"/>
                </a:solidFill>
                <a:cs typeface="Arial" charset="0"/>
              </a:endParaRPr>
            </a:p>
          </p:txBody>
        </p:sp>
      </p:grpSp>
      <p:sp>
        <p:nvSpPr>
          <p:cNvPr id="44" name="Título 1"/>
          <p:cNvSpPr txBox="1">
            <a:spLocks/>
          </p:cNvSpPr>
          <p:nvPr/>
        </p:nvSpPr>
        <p:spPr>
          <a:xfrm>
            <a:off x="2732504" y="512192"/>
            <a:ext cx="6013187" cy="3476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REGIMES DE PREVIDÊNCIA NO BRASIL</a:t>
            </a:r>
          </a:p>
        </p:txBody>
      </p:sp>
      <p:cxnSp>
        <p:nvCxnSpPr>
          <p:cNvPr id="36" name="Conector reto 35"/>
          <p:cNvCxnSpPr/>
          <p:nvPr/>
        </p:nvCxnSpPr>
        <p:spPr>
          <a:xfrm flipV="1">
            <a:off x="3850792" y="2362144"/>
            <a:ext cx="74" cy="467237"/>
          </a:xfrm>
          <a:prstGeom prst="line">
            <a:avLst/>
          </a:prstGeom>
          <a:ln w="19050">
            <a:solidFill>
              <a:srgbClr val="496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/>
          <p:nvPr/>
        </p:nvCxnSpPr>
        <p:spPr>
          <a:xfrm rot="5400000">
            <a:off x="2714732" y="1690073"/>
            <a:ext cx="464065" cy="1808206"/>
          </a:xfrm>
          <a:prstGeom prst="bentConnector3">
            <a:avLst>
              <a:gd name="adj1" fmla="val 47786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angulado 42"/>
          <p:cNvCxnSpPr/>
          <p:nvPr/>
        </p:nvCxnSpPr>
        <p:spPr>
          <a:xfrm rot="16200000" flipH="1">
            <a:off x="4569867" y="1722039"/>
            <a:ext cx="420569" cy="1858571"/>
          </a:xfrm>
          <a:prstGeom prst="bentConnector3">
            <a:avLst>
              <a:gd name="adj1" fmla="val 33727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/>
          <p:nvPr/>
        </p:nvCxnSpPr>
        <p:spPr>
          <a:xfrm rot="5400000">
            <a:off x="5023894" y="3349002"/>
            <a:ext cx="417320" cy="944062"/>
          </a:xfrm>
          <a:prstGeom prst="bentConnector3">
            <a:avLst>
              <a:gd name="adj1" fmla="val 47754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angulado 46"/>
          <p:cNvCxnSpPr/>
          <p:nvPr/>
        </p:nvCxnSpPr>
        <p:spPr>
          <a:xfrm rot="16200000" flipH="1">
            <a:off x="5988896" y="3328060"/>
            <a:ext cx="417320" cy="985944"/>
          </a:xfrm>
          <a:prstGeom prst="bentConnector3">
            <a:avLst>
              <a:gd name="adj1" fmla="val 47754"/>
            </a:avLst>
          </a:prstGeom>
          <a:ln w="19050">
            <a:solidFill>
              <a:srgbClr val="4962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2373269" y="948523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A3EF54-F73C-4B20-AA62-20ADA79ECE87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322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pt-BR" sz="2400" b="1" dirty="0">
                <a:solidFill>
                  <a:srgbClr val="78C58C"/>
                </a:solidFill>
                <a:latin typeface="+mn-lt"/>
                <a:ea typeface="+mn-ea"/>
                <a:cs typeface="+mn-cs"/>
              </a:rPr>
              <a:t>Regime Próprio de Previdência SOCIAL - RPPS</a:t>
            </a:r>
          </a:p>
        </p:txBody>
      </p:sp>
      <p:sp>
        <p:nvSpPr>
          <p:cNvPr id="4" name="Divisa 4"/>
          <p:cNvSpPr/>
          <p:nvPr/>
        </p:nvSpPr>
        <p:spPr>
          <a:xfrm>
            <a:off x="1351923" y="2452057"/>
            <a:ext cx="2192475" cy="4227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Divisa 5"/>
          <p:cNvSpPr/>
          <p:nvPr/>
        </p:nvSpPr>
        <p:spPr>
          <a:xfrm>
            <a:off x="3467287" y="2443237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aixaDeTexto 6"/>
          <p:cNvSpPr txBox="1"/>
          <p:nvPr/>
        </p:nvSpPr>
        <p:spPr>
          <a:xfrm>
            <a:off x="1618541" y="2509945"/>
            <a:ext cx="1848752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até 2003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3686412" y="2520526"/>
            <a:ext cx="212447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entre 2003 e 2013</a:t>
            </a:r>
          </a:p>
        </p:txBody>
      </p:sp>
      <p:sp>
        <p:nvSpPr>
          <p:cNvPr id="10" name="CaixaDeTexto 19"/>
          <p:cNvSpPr txBox="1"/>
          <p:nvPr/>
        </p:nvSpPr>
        <p:spPr>
          <a:xfrm>
            <a:off x="5954678" y="2730703"/>
            <a:ext cx="2410909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>
                <a:solidFill>
                  <a:srgbClr val="FFFFFF"/>
                </a:solidFill>
                <a:latin typeface="Calibri"/>
              </a:rPr>
              <a:t>Renda Vitalícia (BSA)</a:t>
            </a:r>
          </a:p>
        </p:txBody>
      </p:sp>
      <p:sp>
        <p:nvSpPr>
          <p:cNvPr id="12" name="Divisa 21"/>
          <p:cNvSpPr/>
          <p:nvPr/>
        </p:nvSpPr>
        <p:spPr>
          <a:xfrm>
            <a:off x="5839867" y="2452057"/>
            <a:ext cx="2453422" cy="431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solidFill>
            <a:srgbClr val="4A6279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aixaDeTexto 22"/>
          <p:cNvSpPr txBox="1"/>
          <p:nvPr/>
        </p:nvSpPr>
        <p:spPr>
          <a:xfrm>
            <a:off x="6287423" y="2502415"/>
            <a:ext cx="2316131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580" tIns="34290" rIns="68580" bIns="34290" anchor="t" anchorCtr="0" compatLnSpc="1">
            <a:spAutoFit/>
          </a:bodyPr>
          <a:lstStyle/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BR" sz="1350" dirty="0">
                <a:solidFill>
                  <a:srgbClr val="FFFFFF"/>
                </a:solidFill>
                <a:latin typeface="Calibri"/>
              </a:rPr>
              <a:t>Ingresso após fev/2013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E661755E-0FDF-4C26-B783-FE07B3A35948}"/>
              </a:ext>
            </a:extLst>
          </p:cNvPr>
          <p:cNvGrpSpPr/>
          <p:nvPr/>
        </p:nvGrpSpPr>
        <p:grpSpPr>
          <a:xfrm>
            <a:off x="1800395" y="2904566"/>
            <a:ext cx="1249115" cy="1483566"/>
            <a:chOff x="2400526" y="2729755"/>
            <a:chExt cx="1665487" cy="1978088"/>
          </a:xfrm>
        </p:grpSpPr>
        <p:sp>
          <p:nvSpPr>
            <p:cNvPr id="17" name="Elipse 26"/>
            <p:cNvSpPr/>
            <p:nvPr/>
          </p:nvSpPr>
          <p:spPr>
            <a:xfrm>
              <a:off x="2400526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Integralidade</a:t>
              </a:r>
            </a:p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(Último salário)</a:t>
              </a:r>
            </a:p>
          </p:txBody>
        </p:sp>
        <p:sp>
          <p:nvSpPr>
            <p:cNvPr id="19" name="Seta para cima 29"/>
            <p:cNvSpPr/>
            <p:nvPr/>
          </p:nvSpPr>
          <p:spPr>
            <a:xfrm>
              <a:off x="3026869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xmlns="" id="{4A3BB838-6D19-45CD-954A-BF234F624641}"/>
              </a:ext>
            </a:extLst>
          </p:cNvPr>
          <p:cNvGrpSpPr/>
          <p:nvPr/>
        </p:nvGrpSpPr>
        <p:grpSpPr>
          <a:xfrm>
            <a:off x="4073947" y="2904566"/>
            <a:ext cx="1249115" cy="1483566"/>
            <a:chOff x="5431929" y="2729755"/>
            <a:chExt cx="1665487" cy="1978088"/>
          </a:xfrm>
        </p:grpSpPr>
        <p:sp>
          <p:nvSpPr>
            <p:cNvPr id="21" name="Elipse 26">
              <a:extLst>
                <a:ext uri="{FF2B5EF4-FFF2-40B4-BE49-F238E27FC236}">
                  <a16:creationId xmlns:a16="http://schemas.microsoft.com/office/drawing/2014/main" xmlns="" id="{F63C2A28-33C7-43B3-8983-35B5047FF304}"/>
                </a:ext>
              </a:extLst>
            </p:cNvPr>
            <p:cNvSpPr/>
            <p:nvPr/>
          </p:nvSpPr>
          <p:spPr>
            <a:xfrm>
              <a:off x="5431929" y="317472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Média dos últimos salários</a:t>
              </a:r>
            </a:p>
          </p:txBody>
        </p:sp>
        <p:sp>
          <p:nvSpPr>
            <p:cNvPr id="22" name="Seta para cima 29">
              <a:extLst>
                <a:ext uri="{FF2B5EF4-FFF2-40B4-BE49-F238E27FC236}">
                  <a16:creationId xmlns:a16="http://schemas.microsoft.com/office/drawing/2014/main" xmlns="" id="{9FD264D4-44F2-4542-8D51-480D068F6CD2}"/>
                </a:ext>
              </a:extLst>
            </p:cNvPr>
            <p:cNvSpPr/>
            <p:nvPr/>
          </p:nvSpPr>
          <p:spPr>
            <a:xfrm>
              <a:off x="6058272" y="272975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FAF4ADFC-7B5D-47EB-9F54-7034E9AA21AC}"/>
              </a:ext>
            </a:extLst>
          </p:cNvPr>
          <p:cNvGrpSpPr/>
          <p:nvPr/>
        </p:nvGrpSpPr>
        <p:grpSpPr>
          <a:xfrm>
            <a:off x="6537086" y="2903321"/>
            <a:ext cx="1249115" cy="1483566"/>
            <a:chOff x="8716114" y="2728095"/>
            <a:chExt cx="1665487" cy="1978088"/>
          </a:xfrm>
        </p:grpSpPr>
        <p:sp>
          <p:nvSpPr>
            <p:cNvPr id="23" name="Elipse 26">
              <a:extLst>
                <a:ext uri="{FF2B5EF4-FFF2-40B4-BE49-F238E27FC236}">
                  <a16:creationId xmlns:a16="http://schemas.microsoft.com/office/drawing/2014/main" xmlns="" id="{E571597C-1AF9-4E1D-9069-282AEEAEA46E}"/>
                </a:ext>
              </a:extLst>
            </p:cNvPr>
            <p:cNvSpPr/>
            <p:nvPr/>
          </p:nvSpPr>
          <p:spPr>
            <a:xfrm>
              <a:off x="8716114" y="3173062"/>
              <a:ext cx="1665487" cy="153312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78C58C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BR" sz="1050" b="1" dirty="0">
                  <a:solidFill>
                    <a:srgbClr val="FFFFFF"/>
                  </a:solidFill>
                  <a:latin typeface="Calibri"/>
                </a:rPr>
                <a:t>Média dos últimos salários, com limitação do teto</a:t>
              </a:r>
            </a:p>
          </p:txBody>
        </p:sp>
        <p:sp>
          <p:nvSpPr>
            <p:cNvPr id="24" name="Seta para cima 29">
              <a:extLst>
                <a:ext uri="{FF2B5EF4-FFF2-40B4-BE49-F238E27FC236}">
                  <a16:creationId xmlns:a16="http://schemas.microsoft.com/office/drawing/2014/main" xmlns="" id="{50E7554B-5A92-4483-A7F8-3713B3C0F849}"/>
                </a:ext>
              </a:extLst>
            </p:cNvPr>
            <p:cNvSpPr/>
            <p:nvPr/>
          </p:nvSpPr>
          <p:spPr>
            <a:xfrm>
              <a:off x="9342457" y="2728095"/>
              <a:ext cx="428640" cy="655628"/>
            </a:xfrm>
            <a:custGeom>
              <a:avLst>
                <a:gd name="f0" fmla="val 5661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-270"/>
                <a:gd name="f11" fmla="+- 0 0 -90"/>
                <a:gd name="f12" fmla="*/ f5 1 21600"/>
                <a:gd name="f13" fmla="*/ f6 1 21600"/>
                <a:gd name="f14" fmla="+- f8 0 f7"/>
                <a:gd name="f15" fmla="pin 0 f1 10800"/>
                <a:gd name="f16" fmla="pin 0 f0 216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19"/>
                <a:gd name="f27" fmla="*/ f20 f19 1"/>
                <a:gd name="f28" fmla="*/ 21600 f21 1"/>
                <a:gd name="f29" fmla="*/ 0 f21 1"/>
                <a:gd name="f30" fmla="*/ f19 f12 1"/>
                <a:gd name="f31" fmla="*/ f20 f13 1"/>
                <a:gd name="f32" fmla="+- f24 0 f3"/>
                <a:gd name="f33" fmla="+- f25 0 f3"/>
                <a:gd name="f34" fmla="*/ f27 1 10800"/>
                <a:gd name="f35" fmla="*/ f29 1 f21"/>
                <a:gd name="f36" fmla="*/ f28 1 f21"/>
                <a:gd name="f37" fmla="*/ f26 f12 1"/>
                <a:gd name="f38" fmla="+- f20 0 f34"/>
                <a:gd name="f39" fmla="*/ f36 f13 1"/>
                <a:gd name="f40" fmla="*/ f35 f12 1"/>
                <a:gd name="f41" fmla="*/ f36 f12 1"/>
                <a:gd name="f42" fmla="*/ f38 f13 1"/>
              </a:gdLst>
              <a:ahLst>
                <a:ahXY gdRefX="f1" minX="f7" maxX="f9" gdRefY="f0" minY="f7" maxY="f8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1"/>
                </a:cxn>
                <a:cxn ang="f33">
                  <a:pos x="f41" y="f31"/>
                </a:cxn>
              </a:cxnLst>
              <a:rect l="f30" t="f42" r="f37" b="f39"/>
              <a:pathLst>
                <a:path w="21600" h="21600">
                  <a:moveTo>
                    <a:pt x="f19" y="f8"/>
                  </a:moveTo>
                  <a:lnTo>
                    <a:pt x="f19" y="f20"/>
                  </a:lnTo>
                  <a:lnTo>
                    <a:pt x="f7" y="f20"/>
                  </a:lnTo>
                  <a:lnTo>
                    <a:pt x="f9" y="f7"/>
                  </a:lnTo>
                  <a:lnTo>
                    <a:pt x="f8" y="f20"/>
                  </a:lnTo>
                  <a:lnTo>
                    <a:pt x="f26" y="f20"/>
                  </a:lnTo>
                  <a:lnTo>
                    <a:pt x="f26" y="f8"/>
                  </a:lnTo>
                  <a:close/>
                </a:path>
              </a:pathLst>
            </a:custGeom>
            <a:solidFill>
              <a:srgbClr val="78C58C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algn="ctr" defTabSz="6858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BR" sz="1013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5" name="Chave Esquerda 24">
            <a:extLst>
              <a:ext uri="{FF2B5EF4-FFF2-40B4-BE49-F238E27FC236}">
                <a16:creationId xmlns:a16="http://schemas.microsoft.com/office/drawing/2014/main" xmlns="" id="{085360CC-2153-4693-9585-4F3D639CED3D}"/>
              </a:ext>
            </a:extLst>
          </p:cNvPr>
          <p:cNvSpPr/>
          <p:nvPr/>
        </p:nvSpPr>
        <p:spPr>
          <a:xfrm>
            <a:off x="1132355" y="2955863"/>
            <a:ext cx="171264" cy="1431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72B3554B-F859-42E8-887B-4CDAE54A9D94}"/>
              </a:ext>
            </a:extLst>
          </p:cNvPr>
          <p:cNvSpPr txBox="1"/>
          <p:nvPr/>
        </p:nvSpPr>
        <p:spPr>
          <a:xfrm>
            <a:off x="12622" y="3429001"/>
            <a:ext cx="120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Valor da</a:t>
            </a:r>
          </a:p>
          <a:p>
            <a:pPr algn="ctr"/>
            <a:r>
              <a:rPr lang="pt-BR" sz="1200" dirty="0"/>
              <a:t>Aposentadoria </a:t>
            </a:r>
          </a:p>
          <a:p>
            <a:pPr algn="ctr"/>
            <a:r>
              <a:rPr lang="pt-BR" sz="1200" dirty="0"/>
              <a:t>R$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09093357-842B-46C6-90F7-7678250D2646}"/>
              </a:ext>
            </a:extLst>
          </p:cNvPr>
          <p:cNvSpPr txBox="1"/>
          <p:nvPr/>
        </p:nvSpPr>
        <p:spPr>
          <a:xfrm>
            <a:off x="1303618" y="5467296"/>
            <a:ext cx="68977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>
                <a:solidFill>
                  <a:schemeClr val="accent5">
                    <a:lumMod val="50000"/>
                  </a:schemeClr>
                </a:solidFill>
              </a:rPr>
              <a:t>Aposentadoria por Invalidez </a:t>
            </a:r>
            <a:r>
              <a:rPr lang="pt-BR" sz="2100" dirty="0">
                <a:solidFill>
                  <a:schemeClr val="accent5">
                    <a:lumMod val="50000"/>
                  </a:schemeClr>
                </a:solidFill>
              </a:rPr>
              <a:t>PROPORCIONAL</a:t>
            </a:r>
            <a:r>
              <a:rPr lang="pt-BR" sz="1350" dirty="0">
                <a:solidFill>
                  <a:schemeClr val="accent5">
                    <a:lumMod val="50000"/>
                  </a:schemeClr>
                </a:solidFill>
              </a:rPr>
              <a:t> e Pensão por Morte </a:t>
            </a:r>
            <a:r>
              <a:rPr lang="pt-BR" sz="2100" dirty="0">
                <a:solidFill>
                  <a:schemeClr val="accent5">
                    <a:lumMod val="50000"/>
                  </a:schemeClr>
                </a:solidFill>
              </a:rPr>
              <a:t>TEMPORÁRIA</a:t>
            </a:r>
            <a:endParaRPr lang="pt-BR" sz="135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xmlns="" id="{FF8642F5-A624-4AE4-8C0D-CFC5DA698247}"/>
              </a:ext>
            </a:extLst>
          </p:cNvPr>
          <p:cNvGrpSpPr/>
          <p:nvPr/>
        </p:nvGrpSpPr>
        <p:grpSpPr>
          <a:xfrm>
            <a:off x="1351924" y="4604735"/>
            <a:ext cx="4487943" cy="767229"/>
            <a:chOff x="1802565" y="4996644"/>
            <a:chExt cx="5983924" cy="1022971"/>
          </a:xfrm>
        </p:grpSpPr>
        <p:sp>
          <p:nvSpPr>
            <p:cNvPr id="31" name="Chave Esquerda 30">
              <a:extLst>
                <a:ext uri="{FF2B5EF4-FFF2-40B4-BE49-F238E27FC236}">
                  <a16:creationId xmlns:a16="http://schemas.microsoft.com/office/drawing/2014/main" xmlns="" id="{648FC3E5-DFAD-410C-9231-0C5DDEBAA2FB}"/>
                </a:ext>
              </a:extLst>
            </p:cNvPr>
            <p:cNvSpPr/>
            <p:nvPr/>
          </p:nvSpPr>
          <p:spPr>
            <a:xfrm rot="16200000">
              <a:off x="4609861" y="2189348"/>
              <a:ext cx="369332" cy="59839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xmlns="" id="{936B762D-6131-47C4-905C-3D67FA46A9C7}"/>
                </a:ext>
              </a:extLst>
            </p:cNvPr>
            <p:cNvSpPr txBox="1"/>
            <p:nvPr/>
          </p:nvSpPr>
          <p:spPr>
            <a:xfrm>
              <a:off x="2529192" y="5342507"/>
              <a:ext cx="45682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dirty="0"/>
                <a:t>Contribuição sobre de 11% do salário</a:t>
              </a:r>
            </a:p>
            <a:p>
              <a:pPr algn="ctr"/>
              <a:r>
                <a:rPr lang="pt-BR" sz="1350" dirty="0"/>
                <a:t>Contribuição sobre aposentadoria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8FBA30FF-8900-4543-AE9B-97434C4C82E0}"/>
              </a:ext>
            </a:extLst>
          </p:cNvPr>
          <p:cNvGrpSpPr/>
          <p:nvPr/>
        </p:nvGrpSpPr>
        <p:grpSpPr>
          <a:xfrm>
            <a:off x="5454498" y="4607165"/>
            <a:ext cx="3426169" cy="537012"/>
            <a:chOff x="7262729" y="5020289"/>
            <a:chExt cx="4568225" cy="716016"/>
          </a:xfrm>
        </p:grpSpPr>
        <p:sp>
          <p:nvSpPr>
            <p:cNvPr id="33" name="Chave Esquerda 32">
              <a:extLst>
                <a:ext uri="{FF2B5EF4-FFF2-40B4-BE49-F238E27FC236}">
                  <a16:creationId xmlns:a16="http://schemas.microsoft.com/office/drawing/2014/main" xmlns="" id="{A40B6637-0556-402F-A2CE-9DDB448F5C3A}"/>
                </a:ext>
              </a:extLst>
            </p:cNvPr>
            <p:cNvSpPr/>
            <p:nvPr/>
          </p:nvSpPr>
          <p:spPr>
            <a:xfrm rot="16200000">
              <a:off x="9293433" y="3621134"/>
              <a:ext cx="365130" cy="316344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xmlns="" id="{70BBD998-B192-4A7B-8763-A45A4529A0D7}"/>
                </a:ext>
              </a:extLst>
            </p:cNvPr>
            <p:cNvSpPr txBox="1"/>
            <p:nvPr/>
          </p:nvSpPr>
          <p:spPr>
            <a:xfrm>
              <a:off x="7262729" y="5336196"/>
              <a:ext cx="456822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50" dirty="0"/>
                <a:t>Contribuição limitada a 11% do teto</a:t>
              </a:r>
            </a:p>
          </p:txBody>
        </p:sp>
      </p:grpSp>
      <p:sp>
        <p:nvSpPr>
          <p:cNvPr id="9" name="Texto Explicativo: Seta para Baixo 8">
            <a:extLst>
              <a:ext uri="{FF2B5EF4-FFF2-40B4-BE49-F238E27FC236}">
                <a16:creationId xmlns:a16="http://schemas.microsoft.com/office/drawing/2014/main" xmlns="" id="{B3D13DF3-2FEB-4DDF-AC6D-E4D539F9B74A}"/>
              </a:ext>
            </a:extLst>
          </p:cNvPr>
          <p:cNvSpPr/>
          <p:nvPr/>
        </p:nvSpPr>
        <p:spPr>
          <a:xfrm>
            <a:off x="3880522" y="1611959"/>
            <a:ext cx="1626950" cy="8083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Média  80% salários</a:t>
            </a:r>
          </a:p>
        </p:txBody>
      </p:sp>
      <p:sp>
        <p:nvSpPr>
          <p:cNvPr id="37" name="Texto Explicativo: Seta para Baixo 36">
            <a:extLst>
              <a:ext uri="{FF2B5EF4-FFF2-40B4-BE49-F238E27FC236}">
                <a16:creationId xmlns:a16="http://schemas.microsoft.com/office/drawing/2014/main" xmlns="" id="{9330217E-766A-42BC-A792-1FE2F57263E4}"/>
              </a:ext>
            </a:extLst>
          </p:cNvPr>
          <p:cNvSpPr/>
          <p:nvPr/>
        </p:nvSpPr>
        <p:spPr>
          <a:xfrm>
            <a:off x="6253102" y="1618561"/>
            <a:ext cx="1626950" cy="80831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Teto  RGPS</a:t>
            </a:r>
          </a:p>
        </p:txBody>
      </p:sp>
      <p:cxnSp>
        <p:nvCxnSpPr>
          <p:cNvPr id="38" name="Conector reto 37"/>
          <p:cNvCxnSpPr/>
          <p:nvPr/>
        </p:nvCxnSpPr>
        <p:spPr>
          <a:xfrm>
            <a:off x="2488876" y="1089792"/>
            <a:ext cx="5931244" cy="823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E9AC-366D-4976-BB72-B6E428C030A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3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0" grpId="0"/>
      <p:bldP spid="9" grpId="0" animBg="1"/>
      <p:bldP spid="3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4602</TotalTime>
  <Words>4089</Words>
  <Application>Microsoft Office PowerPoint</Application>
  <PresentationFormat>Apresentação na tela (4:3)</PresentationFormat>
  <Paragraphs>994</Paragraphs>
  <Slides>66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66</vt:i4>
      </vt:variant>
    </vt:vector>
  </HeadingPairs>
  <TitlesOfParts>
    <vt:vector size="82" baseType="lpstr">
      <vt:lpstr>Arial</vt:lpstr>
      <vt:lpstr>Calibri</vt:lpstr>
      <vt:lpstr>Calibri Light</vt:lpstr>
      <vt:lpstr>Cambria Math</vt:lpstr>
      <vt:lpstr>Courier New</vt:lpstr>
      <vt:lpstr>Franklin Gothic Book</vt:lpstr>
      <vt:lpstr>Franklin Gothic Heavy</vt:lpstr>
      <vt:lpstr>ITC Zapf Dingbats</vt:lpstr>
      <vt:lpstr>MV Boli</vt:lpstr>
      <vt:lpstr>Times New Roman</vt:lpstr>
      <vt:lpstr>Trebuchet MS</vt:lpstr>
      <vt:lpstr>Tema do Office</vt:lpstr>
      <vt:lpstr>Personalizar design</vt:lpstr>
      <vt:lpstr>1_Personalizar design</vt:lpstr>
      <vt:lpstr>2_Personalizar design</vt:lpstr>
      <vt:lpstr>3_Personalizar design</vt:lpstr>
      <vt:lpstr>Apresentação do PowerPoint</vt:lpstr>
      <vt:lpstr>Sumário</vt:lpstr>
      <vt:lpstr>Funpresp para os Participantes</vt:lpstr>
      <vt:lpstr>Por que Aderir ao Plano de Previdência Complementar da Funpresp?</vt:lpstr>
      <vt:lpstr>Apresentação do PowerPoint</vt:lpstr>
      <vt:lpstr>1. Fundamentos e Aspectos Legais</vt:lpstr>
      <vt:lpstr>Aspectos Legais</vt:lpstr>
      <vt:lpstr>Apresentação do PowerPoint</vt:lpstr>
      <vt:lpstr>Regime Próprio de Previdência SOCIAL - RPPS</vt:lpstr>
      <vt:lpstr>Modalidades dos Planos de Benefícios</vt:lpstr>
      <vt:lpstr>Fundamentos da Previdência Complementar</vt:lpstr>
      <vt:lpstr>Fundamentos da Previdência Complementar do Servidor</vt:lpstr>
      <vt:lpstr>Fundamentos da Previdência Complementar</vt:lpstr>
      <vt:lpstr>Funpresp e Lei nº 8.112/1990</vt:lpstr>
      <vt:lpstr>2. Governança</vt:lpstr>
      <vt:lpstr>Funpresp-Exe – Quem somos?</vt:lpstr>
      <vt:lpstr>Apresentação do PowerPoint</vt:lpstr>
      <vt:lpstr>Governança</vt:lpstr>
      <vt:lpstr>ESTATUTO – Melhorias na Governança  (aprovadas pelo CD em 23nov2018 – ainda pendentes nos Patrocinadores e PREVIC/MF)</vt:lpstr>
      <vt:lpstr>Instrumentos Estatutários/Gerenciais</vt:lpstr>
      <vt:lpstr>Fiscalização e Controle</vt:lpstr>
      <vt:lpstr>Apresentação do PowerPoint</vt:lpstr>
      <vt:lpstr>TRANSPARÊNCIA</vt:lpstr>
      <vt:lpstr>Apresentação do PowerPoint</vt:lpstr>
      <vt:lpstr>3. Investimentos</vt:lpstr>
      <vt:lpstr>Apresentação do PowerPoint</vt:lpstr>
      <vt:lpstr>Estrutura de investimentos</vt:lpstr>
      <vt:lpstr>Apresentação do PowerPoint</vt:lpstr>
      <vt:lpstr>Apresentação do PowerPoint</vt:lpstr>
      <vt:lpstr>Apresentação do PowerPoint</vt:lpstr>
      <vt:lpstr>Limites de Aplicação dos Investimentos</vt:lpstr>
      <vt:lpstr>Apresentação do PowerPoint</vt:lpstr>
      <vt:lpstr>Apresentação do PowerPoint</vt:lpstr>
      <vt:lpstr>Transparência nos Investimentos </vt:lpstr>
      <vt:lpstr>4. Plano de Benefícios</vt:lpstr>
      <vt:lpstr>Quem pode ser Participante da FUNPRESP ?  (servidor público federal, concursado, na ativa)</vt:lpstr>
      <vt:lpstr>Participantes da Funpresp - CLASSIFICAÇÃO</vt:lpstr>
      <vt:lpstr>Participante Ativo Normal - CONTRIBUIÇÃO</vt:lpstr>
      <vt:lpstr>Apresentação do PowerPoint</vt:lpstr>
      <vt:lpstr>Dedução Fiscal</vt:lpstr>
      <vt:lpstr>Extrato de Contribuições</vt:lpstr>
      <vt:lpstr>Simulador da Funpresp</vt:lpstr>
      <vt:lpstr>Aplicativo Funpresp</vt:lpstr>
      <vt:lpstr>BENEFÍCIOS PREVIDENCIÁRIOS: Aposentadorias/Pensão (7) + Institutos (4)</vt:lpstr>
      <vt:lpstr>Benefício Previdenciário</vt:lpstr>
      <vt:lpstr>Benefício Previdenciário</vt:lpstr>
      <vt:lpstr>Pensão por Morte</vt:lpstr>
      <vt:lpstr>Benefício Previdenciário</vt:lpstr>
      <vt:lpstr>Tributação sobre o benefício da Previdência Complementar</vt:lpstr>
      <vt:lpstr>Institutos (Quando Cessa o Vínculo Funcional c/Órgão Público)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Simulador da Funpresp</vt:lpstr>
      <vt:lpstr>5. Migração (MP 853)</vt:lpstr>
      <vt:lpstr>Migração no RPPS</vt:lpstr>
      <vt:lpstr>Aspectos Legais</vt:lpstr>
      <vt:lpstr>Benefício Especial – Variáveis de Decisão </vt:lpstr>
      <vt:lpstr>Benefício Especial – Fórmula de Cálculo</vt:lpstr>
      <vt:lpstr>Benefício Especial  Simulador e Migração no SIGEPE</vt:lpstr>
      <vt:lpstr>Atendimento</vt:lpstr>
      <vt:lpstr>Estatísticas</vt:lpstr>
      <vt:lpstr>Artigos s/Mudança do Regime Previdenciário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Jane de Paula Carvalho Santo</dc:creator>
  <cp:lastModifiedBy>Cicero Rafael Barros Dias</cp:lastModifiedBy>
  <cp:revision>349</cp:revision>
  <cp:lastPrinted>2018-12-10T19:31:48Z</cp:lastPrinted>
  <dcterms:created xsi:type="dcterms:W3CDTF">2017-04-24T20:33:55Z</dcterms:created>
  <dcterms:modified xsi:type="dcterms:W3CDTF">2019-01-08T13:17:13Z</dcterms:modified>
</cp:coreProperties>
</file>